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26"/>
  </p:notesMasterIdLst>
  <p:sldIdLst>
    <p:sldId id="256" r:id="rId2"/>
    <p:sldId id="294" r:id="rId3"/>
    <p:sldId id="295" r:id="rId4"/>
    <p:sldId id="297" r:id="rId5"/>
    <p:sldId id="296" r:id="rId6"/>
    <p:sldId id="257" r:id="rId7"/>
    <p:sldId id="298" r:id="rId8"/>
    <p:sldId id="258" r:id="rId9"/>
    <p:sldId id="299" r:id="rId10"/>
    <p:sldId id="300" r:id="rId11"/>
    <p:sldId id="301" r:id="rId12"/>
    <p:sldId id="259" r:id="rId13"/>
    <p:sldId id="260" r:id="rId14"/>
    <p:sldId id="302" r:id="rId15"/>
    <p:sldId id="303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261" r:id="rId25"/>
    <p:sldId id="262" r:id="rId26"/>
    <p:sldId id="263" r:id="rId27"/>
    <p:sldId id="264" r:id="rId28"/>
    <p:sldId id="313" r:id="rId29"/>
    <p:sldId id="314" r:id="rId30"/>
    <p:sldId id="315" r:id="rId31"/>
    <p:sldId id="316" r:id="rId32"/>
    <p:sldId id="26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269" r:id="rId46"/>
    <p:sldId id="270" r:id="rId47"/>
    <p:sldId id="329" r:id="rId48"/>
    <p:sldId id="330" r:id="rId49"/>
    <p:sldId id="271" r:id="rId50"/>
    <p:sldId id="272" r:id="rId51"/>
    <p:sldId id="273" r:id="rId52"/>
    <p:sldId id="274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275" r:id="rId65"/>
    <p:sldId id="342" r:id="rId66"/>
    <p:sldId id="344" r:id="rId67"/>
    <p:sldId id="345" r:id="rId68"/>
    <p:sldId id="346" r:id="rId69"/>
    <p:sldId id="343" r:id="rId70"/>
    <p:sldId id="347" r:id="rId71"/>
    <p:sldId id="348" r:id="rId72"/>
    <p:sldId id="349" r:id="rId73"/>
    <p:sldId id="350" r:id="rId74"/>
    <p:sldId id="276" r:id="rId75"/>
    <p:sldId id="351" r:id="rId76"/>
    <p:sldId id="277" r:id="rId77"/>
    <p:sldId id="352" r:id="rId78"/>
    <p:sldId id="278" r:id="rId79"/>
    <p:sldId id="353" r:id="rId80"/>
    <p:sldId id="279" r:id="rId81"/>
    <p:sldId id="280" r:id="rId82"/>
    <p:sldId id="281" r:id="rId83"/>
    <p:sldId id="354" r:id="rId84"/>
    <p:sldId id="285" r:id="rId85"/>
    <p:sldId id="282" r:id="rId86"/>
    <p:sldId id="283" r:id="rId87"/>
    <p:sldId id="284" r:id="rId88"/>
    <p:sldId id="355" r:id="rId89"/>
    <p:sldId id="286" r:id="rId90"/>
    <p:sldId id="356" r:id="rId91"/>
    <p:sldId id="357" r:id="rId92"/>
    <p:sldId id="358" r:id="rId93"/>
    <p:sldId id="359" r:id="rId94"/>
    <p:sldId id="360" r:id="rId95"/>
    <p:sldId id="361" r:id="rId96"/>
    <p:sldId id="289" r:id="rId97"/>
    <p:sldId id="362" r:id="rId98"/>
    <p:sldId id="290" r:id="rId99"/>
    <p:sldId id="287" r:id="rId100"/>
    <p:sldId id="288" r:id="rId101"/>
    <p:sldId id="291" r:id="rId102"/>
    <p:sldId id="292" r:id="rId103"/>
    <p:sldId id="293" r:id="rId104"/>
    <p:sldId id="363" r:id="rId105"/>
    <p:sldId id="364" r:id="rId106"/>
    <p:sldId id="365" r:id="rId107"/>
    <p:sldId id="366" r:id="rId108"/>
    <p:sldId id="371" r:id="rId109"/>
    <p:sldId id="372" r:id="rId110"/>
    <p:sldId id="373" r:id="rId111"/>
    <p:sldId id="370" r:id="rId112"/>
    <p:sldId id="367" r:id="rId113"/>
    <p:sldId id="368" r:id="rId114"/>
    <p:sldId id="369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</p:sldIdLst>
  <p:sldSz cx="9144000" cy="6858000" type="screen4x3"/>
  <p:notesSz cx="6669088" cy="9820275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2000" kern="1200">
        <a:solidFill>
          <a:srgbClr val="CC3300"/>
        </a:solidFill>
        <a:latin typeface="Times New Roman" charset="0"/>
        <a:ea typeface="標楷體" pitchFamily="49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000" kern="1200">
        <a:solidFill>
          <a:srgbClr val="CC3300"/>
        </a:solidFill>
        <a:latin typeface="Times New Roman" charset="0"/>
        <a:ea typeface="標楷體" pitchFamily="49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000" kern="1200">
        <a:solidFill>
          <a:srgbClr val="CC3300"/>
        </a:solidFill>
        <a:latin typeface="Times New Roman" charset="0"/>
        <a:ea typeface="標楷體" pitchFamily="49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000" kern="1200">
        <a:solidFill>
          <a:srgbClr val="CC3300"/>
        </a:solidFill>
        <a:latin typeface="Times New Roman" charset="0"/>
        <a:ea typeface="標楷體" pitchFamily="49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000" kern="1200">
        <a:solidFill>
          <a:srgbClr val="CC3300"/>
        </a:solidFill>
        <a:latin typeface="Times New Roman" charset="0"/>
        <a:ea typeface="標楷體" pitchFamily="49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rgbClr val="CC3300"/>
        </a:solidFill>
        <a:latin typeface="Times New Roman" charset="0"/>
        <a:ea typeface="標楷體" pitchFamily="49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rgbClr val="CC3300"/>
        </a:solidFill>
        <a:latin typeface="Times New Roman" charset="0"/>
        <a:ea typeface="標楷體" pitchFamily="49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rgbClr val="CC3300"/>
        </a:solidFill>
        <a:latin typeface="Times New Roman" charset="0"/>
        <a:ea typeface="標楷體" pitchFamily="49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rgbClr val="CC3300"/>
        </a:solidFill>
        <a:latin typeface="Times New Roman" charset="0"/>
        <a:ea typeface="標楷體" pitchFamily="49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3300"/>
    <a:srgbClr val="33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6600"/>
            <a:ext cx="4910138" cy="368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64075"/>
            <a:ext cx="48910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506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9738"/>
            <a:ext cx="28892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329738"/>
            <a:ext cx="28892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80900AFF-23B2-4DD6-BA02-3B1A1F04B2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200044-8056-4605-AE20-84533105C3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13243-2F55-4329-9A33-91E301B26D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D1CCA-A93F-40D3-80CA-B52CA15391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30638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354013" y="1830388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6413" y="18303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4013" y="61150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2250" y="609758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91250" y="60975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61B87-9894-4CA2-A07C-559F81DA40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30638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4013" y="1830388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013" y="3963988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4013" y="61150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2250" y="609758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91250" y="60975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C8110-1867-40A7-83F4-FC16B4992D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E6ACC-6193-4B74-8A55-ACF8DC97ED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D5B931-DFE9-4C9C-8BF5-603BA27778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297E-7272-4C52-AFA3-6666DEC7E4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390897-8964-481D-BF5E-9BDA89C651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9D32-6B83-4DD8-821E-912B4B9376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C900FE-A83C-4790-899F-6C299FDF70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C2380D-BCFA-4F65-8E84-B3687020E4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algn="l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kumimoji="0" lang="en-US" sz="32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83C070-14FA-41A7-B053-9B12575EE5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39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91681478-63D1-4790-A4F1-1A8D1406A4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6" r:id="rId4"/>
    <p:sldLayoutId id="2147483692" r:id="rId5"/>
    <p:sldLayoutId id="2147483687" r:id="rId6"/>
    <p:sldLayoutId id="2147483693" r:id="rId7"/>
    <p:sldLayoutId id="2147483694" r:id="rId8"/>
    <p:sldLayoutId id="2147483695" r:id="rId9"/>
    <p:sldLayoutId id="2147483688" r:id="rId10"/>
    <p:sldLayoutId id="2147483689" r:id="rId11"/>
    <p:sldLayoutId id="2147483696" r:id="rId12"/>
    <p:sldLayoutId id="2147483697" r:id="rId1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3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3.bin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28650"/>
            <a:ext cx="8001000" cy="5715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en-US" altLang="zh-TW" sz="2800" u="sng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sz="2800" u="sng">
                <a:solidFill>
                  <a:schemeClr val="tx2">
                    <a:satMod val="130000"/>
                  </a:schemeClr>
                </a:solidFill>
              </a:rPr>
              <a:t>CHAPTER 6</a:t>
            </a:r>
            <a:r>
              <a:rPr lang="en-US" altLang="zh-TW" sz="3600" u="sng">
                <a:solidFill>
                  <a:schemeClr val="tx2">
                    <a:satMod val="130000"/>
                  </a:schemeClr>
                </a:solidFill>
              </a:rPr>
              <a:t>  </a:t>
            </a:r>
            <a:br>
              <a:rPr lang="en-US" altLang="zh-TW" sz="3600" u="sng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altLang="zh-TW" sz="3600" u="sng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sz="3600">
                <a:solidFill>
                  <a:schemeClr val="tx2">
                    <a:satMod val="130000"/>
                  </a:schemeClr>
                </a:solidFill>
              </a:rPr>
              <a:t>        </a:t>
            </a:r>
            <a:r>
              <a:rPr lang="en-US" altLang="zh-TW" sz="3600" b="1">
                <a:solidFill>
                  <a:schemeClr val="tx2">
                    <a:satMod val="130000"/>
                  </a:schemeClr>
                </a:solidFill>
              </a:rPr>
              <a:t> GRAPHS</a:t>
            </a:r>
            <a:r>
              <a:rPr lang="en-US" altLang="zh-TW" sz="3600" b="1" u="sng">
                <a:solidFill>
                  <a:schemeClr val="tx2">
                    <a:satMod val="130000"/>
                  </a:schemeClr>
                </a:solidFill>
              </a:rPr>
              <a:t>       </a:t>
            </a:r>
            <a:r>
              <a:rPr lang="en-US" altLang="zh-TW" sz="3600" u="sng">
                <a:solidFill>
                  <a:schemeClr val="tx2">
                    <a:satMod val="130000"/>
                  </a:schemeClr>
                </a:solidFill>
              </a:rPr>
              <a:t> </a:t>
            </a:r>
            <a:br>
              <a:rPr lang="en-US" altLang="zh-TW" sz="3600" u="sng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sz="3600" b="1">
                <a:solidFill>
                  <a:schemeClr val="tx2">
                    <a:satMod val="130000"/>
                  </a:schemeClr>
                </a:solidFill>
              </a:rPr>
              <a:t>       </a:t>
            </a:r>
            <a:endParaRPr lang="en-US" altLang="zh-TW" sz="3600" u="sng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895350" y="4564063"/>
            <a:ext cx="68199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>
                <a:ea typeface="新細明體" charset="-120"/>
              </a:rPr>
              <a:t>All the programs in this file are selected from</a:t>
            </a:r>
          </a:p>
          <a:p>
            <a:pPr algn="l"/>
            <a:r>
              <a:rPr lang="en-US" altLang="zh-TW">
                <a:ea typeface="新細明體" charset="-120"/>
              </a:rPr>
              <a:t>	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Ellis Horowitz, Sartaj Sahni, and Susan Anderson-Freed</a:t>
            </a:r>
          </a:p>
          <a:p>
            <a:pPr algn="l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	“Fundamentals of Data Structures in C”,</a:t>
            </a:r>
          </a:p>
          <a:p>
            <a:pPr algn="l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	Computer Science Press, 1992.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Oval 1026"/>
          <p:cNvSpPr>
            <a:spLocks noChangeArrowheads="1"/>
          </p:cNvSpPr>
          <p:nvPr/>
        </p:nvSpPr>
        <p:spPr bwMode="auto">
          <a:xfrm>
            <a:off x="2732088" y="185896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34821" name="Oval 1027"/>
          <p:cNvSpPr>
            <a:spLocks noChangeArrowheads="1"/>
          </p:cNvSpPr>
          <p:nvPr/>
        </p:nvSpPr>
        <p:spPr bwMode="auto">
          <a:xfrm>
            <a:off x="2046288" y="262096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34822" name="Oval 1028"/>
          <p:cNvSpPr>
            <a:spLocks noChangeArrowheads="1"/>
          </p:cNvSpPr>
          <p:nvPr/>
        </p:nvSpPr>
        <p:spPr bwMode="auto">
          <a:xfrm>
            <a:off x="3417888" y="262096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34823" name="Oval 1029"/>
          <p:cNvSpPr>
            <a:spLocks noChangeArrowheads="1"/>
          </p:cNvSpPr>
          <p:nvPr/>
        </p:nvSpPr>
        <p:spPr bwMode="auto">
          <a:xfrm>
            <a:off x="2732088" y="323056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34824" name="Line 1030"/>
          <p:cNvSpPr>
            <a:spLocks noChangeShapeType="1"/>
          </p:cNvSpPr>
          <p:nvPr/>
        </p:nvSpPr>
        <p:spPr bwMode="auto">
          <a:xfrm>
            <a:off x="2954338" y="2309813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1031"/>
          <p:cNvSpPr>
            <a:spLocks noChangeShapeType="1"/>
          </p:cNvSpPr>
          <p:nvPr/>
        </p:nvSpPr>
        <p:spPr bwMode="auto">
          <a:xfrm>
            <a:off x="2497138" y="2843213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032"/>
          <p:cNvSpPr>
            <a:spLocks noChangeShapeType="1"/>
          </p:cNvSpPr>
          <p:nvPr/>
        </p:nvSpPr>
        <p:spPr bwMode="auto">
          <a:xfrm flipH="1">
            <a:off x="2386013" y="2233613"/>
            <a:ext cx="407987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033"/>
          <p:cNvSpPr>
            <a:spLocks noChangeShapeType="1"/>
          </p:cNvSpPr>
          <p:nvPr/>
        </p:nvSpPr>
        <p:spPr bwMode="auto">
          <a:xfrm>
            <a:off x="3106738" y="2233613"/>
            <a:ext cx="422275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034"/>
          <p:cNvSpPr>
            <a:spLocks noChangeShapeType="1"/>
          </p:cNvSpPr>
          <p:nvPr/>
        </p:nvSpPr>
        <p:spPr bwMode="auto">
          <a:xfrm>
            <a:off x="2371725" y="3049588"/>
            <a:ext cx="354013" cy="312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035"/>
          <p:cNvSpPr>
            <a:spLocks noChangeShapeType="1"/>
          </p:cNvSpPr>
          <p:nvPr/>
        </p:nvSpPr>
        <p:spPr bwMode="auto">
          <a:xfrm flipH="1">
            <a:off x="3160713" y="3022600"/>
            <a:ext cx="32702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Oval 1036"/>
          <p:cNvSpPr>
            <a:spLocks noChangeArrowheads="1"/>
          </p:cNvSpPr>
          <p:nvPr/>
        </p:nvSpPr>
        <p:spPr bwMode="auto">
          <a:xfrm>
            <a:off x="6178550" y="190341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34831" name="Oval 1037"/>
          <p:cNvSpPr>
            <a:spLocks noChangeArrowheads="1"/>
          </p:cNvSpPr>
          <p:nvPr/>
        </p:nvSpPr>
        <p:spPr bwMode="auto">
          <a:xfrm>
            <a:off x="5492750" y="266541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34832" name="Oval 1038"/>
          <p:cNvSpPr>
            <a:spLocks noChangeArrowheads="1"/>
          </p:cNvSpPr>
          <p:nvPr/>
        </p:nvSpPr>
        <p:spPr bwMode="auto">
          <a:xfrm>
            <a:off x="6864350" y="266541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34833" name="Line 1039"/>
          <p:cNvSpPr>
            <a:spLocks noChangeShapeType="1"/>
          </p:cNvSpPr>
          <p:nvPr/>
        </p:nvSpPr>
        <p:spPr bwMode="auto">
          <a:xfrm flipH="1">
            <a:off x="5832475" y="2278063"/>
            <a:ext cx="407988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Line 1040"/>
          <p:cNvSpPr>
            <a:spLocks noChangeShapeType="1"/>
          </p:cNvSpPr>
          <p:nvPr/>
        </p:nvSpPr>
        <p:spPr bwMode="auto">
          <a:xfrm>
            <a:off x="6553200" y="2278063"/>
            <a:ext cx="422275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Oval 1041"/>
          <p:cNvSpPr>
            <a:spLocks noChangeArrowheads="1"/>
          </p:cNvSpPr>
          <p:nvPr/>
        </p:nvSpPr>
        <p:spPr bwMode="auto">
          <a:xfrm>
            <a:off x="5110163" y="35623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34836" name="Oval 1042"/>
          <p:cNvSpPr>
            <a:spLocks noChangeArrowheads="1"/>
          </p:cNvSpPr>
          <p:nvPr/>
        </p:nvSpPr>
        <p:spPr bwMode="auto">
          <a:xfrm>
            <a:off x="5870575" y="35750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34837" name="Line 1043"/>
          <p:cNvSpPr>
            <a:spLocks noChangeShapeType="1"/>
          </p:cNvSpPr>
          <p:nvPr/>
        </p:nvSpPr>
        <p:spPr bwMode="auto">
          <a:xfrm flipH="1">
            <a:off x="5337175" y="3106738"/>
            <a:ext cx="263525" cy="46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1044"/>
          <p:cNvSpPr>
            <a:spLocks noChangeShapeType="1"/>
          </p:cNvSpPr>
          <p:nvPr/>
        </p:nvSpPr>
        <p:spPr bwMode="auto">
          <a:xfrm>
            <a:off x="5788025" y="3121025"/>
            <a:ext cx="298450" cy="458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Oval 1045"/>
          <p:cNvSpPr>
            <a:spLocks noChangeArrowheads="1"/>
          </p:cNvSpPr>
          <p:nvPr/>
        </p:nvSpPr>
        <p:spPr bwMode="auto">
          <a:xfrm>
            <a:off x="6515100" y="356393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34840" name="Oval 1046"/>
          <p:cNvSpPr>
            <a:spLocks noChangeArrowheads="1"/>
          </p:cNvSpPr>
          <p:nvPr/>
        </p:nvSpPr>
        <p:spPr bwMode="auto">
          <a:xfrm>
            <a:off x="7259638" y="35623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34841" name="Line 1047"/>
          <p:cNvSpPr>
            <a:spLocks noChangeShapeType="1"/>
          </p:cNvSpPr>
          <p:nvPr/>
        </p:nvSpPr>
        <p:spPr bwMode="auto">
          <a:xfrm flipH="1">
            <a:off x="6711950" y="3090863"/>
            <a:ext cx="273050" cy="461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1048"/>
          <p:cNvSpPr>
            <a:spLocks noChangeShapeType="1"/>
          </p:cNvSpPr>
          <p:nvPr/>
        </p:nvSpPr>
        <p:spPr bwMode="auto">
          <a:xfrm>
            <a:off x="7188200" y="3103563"/>
            <a:ext cx="273050" cy="449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Rectangle 1049"/>
          <p:cNvSpPr>
            <a:spLocks noChangeArrowheads="1"/>
          </p:cNvSpPr>
          <p:nvPr/>
        </p:nvSpPr>
        <p:spPr bwMode="auto">
          <a:xfrm>
            <a:off x="2659063" y="3875088"/>
            <a:ext cx="555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G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34844" name="Rectangle 1050"/>
          <p:cNvSpPr>
            <a:spLocks noChangeArrowheads="1"/>
          </p:cNvSpPr>
          <p:nvPr/>
        </p:nvSpPr>
        <p:spPr bwMode="auto">
          <a:xfrm>
            <a:off x="6130925" y="4137025"/>
            <a:ext cx="55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G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34845" name="Text Box 1051"/>
          <p:cNvSpPr txBox="1">
            <a:spLocks noChangeArrowheads="1"/>
          </p:cNvSpPr>
          <p:nvPr/>
        </p:nvSpPr>
        <p:spPr bwMode="auto">
          <a:xfrm>
            <a:off x="4094163" y="1093788"/>
            <a:ext cx="1417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connected</a:t>
            </a:r>
          </a:p>
        </p:txBody>
      </p:sp>
      <p:sp>
        <p:nvSpPr>
          <p:cNvPr id="34846" name="Text Box 1052"/>
          <p:cNvSpPr txBox="1">
            <a:spLocks noChangeArrowheads="1"/>
          </p:cNvSpPr>
          <p:nvPr/>
        </p:nvSpPr>
        <p:spPr bwMode="auto">
          <a:xfrm>
            <a:off x="5172075" y="4762500"/>
            <a:ext cx="254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tree (acyclic graph)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b="1" u="sng">
                <a:solidFill>
                  <a:schemeClr val="tx2">
                    <a:satMod val="130000"/>
                  </a:schemeClr>
                </a:solidFill>
              </a:rPr>
              <a:t>*Figure 6.44:</a:t>
            </a:r>
            <a: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  <a:t>Early, late and critical values(p.316)</a:t>
            </a:r>
            <a:endParaRPr lang="en-US" altLang="zh-TW" sz="2400" b="1" u="sng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15362" name="Object 0"/>
          <p:cNvGraphicFramePr>
            <a:graphicFrameLocks noChangeAspect="1"/>
          </p:cNvGraphicFramePr>
          <p:nvPr/>
        </p:nvGraphicFramePr>
        <p:xfrm>
          <a:off x="1587500" y="1676400"/>
          <a:ext cx="6473825" cy="559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文件" r:id="rId2" imgW="6604920" imgH="5706360" progId="Word.Document.8">
                  <p:embed/>
                </p:oleObj>
              </mc:Choice>
              <mc:Fallback>
                <p:oleObj name="文件" r:id="rId2" imgW="6604920" imgH="5706360" progId="Word.Documen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1676400"/>
                        <a:ext cx="6473825" cy="559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8265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b="1" u="sng">
                <a:solidFill>
                  <a:schemeClr val="tx2">
                    <a:satMod val="130000"/>
                  </a:schemeClr>
                </a:solidFill>
              </a:rPr>
              <a:t>*Figure 6.45:</a:t>
            </a:r>
            <a: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  <a:t>Graph with noncritical activities deleted (p.316)</a:t>
            </a:r>
            <a:endParaRPr lang="en-US" altLang="zh-TW" sz="2400" b="1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3669" name="Oval 3"/>
          <p:cNvSpPr>
            <a:spLocks noChangeArrowheads="1"/>
          </p:cNvSpPr>
          <p:nvPr/>
        </p:nvSpPr>
        <p:spPr bwMode="auto">
          <a:xfrm>
            <a:off x="1863725" y="2940050"/>
            <a:ext cx="649288" cy="6286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V</a:t>
            </a:r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0</a:t>
            </a:r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13670" name="Oval 5"/>
          <p:cNvSpPr>
            <a:spLocks noChangeArrowheads="1"/>
          </p:cNvSpPr>
          <p:nvPr/>
        </p:nvSpPr>
        <p:spPr bwMode="auto">
          <a:xfrm>
            <a:off x="4064000" y="2908300"/>
            <a:ext cx="649288" cy="6286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V</a:t>
            </a:r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4</a:t>
            </a:r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13671" name="Oval 6"/>
          <p:cNvSpPr>
            <a:spLocks noChangeArrowheads="1"/>
          </p:cNvSpPr>
          <p:nvPr/>
        </p:nvSpPr>
        <p:spPr bwMode="auto">
          <a:xfrm>
            <a:off x="6496050" y="2868613"/>
            <a:ext cx="649288" cy="6286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V</a:t>
            </a:r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8</a:t>
            </a:r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13672" name="Oval 7"/>
          <p:cNvSpPr>
            <a:spLocks noChangeArrowheads="1"/>
          </p:cNvSpPr>
          <p:nvPr/>
        </p:nvSpPr>
        <p:spPr bwMode="auto">
          <a:xfrm>
            <a:off x="3049588" y="1936750"/>
            <a:ext cx="649287" cy="6286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V</a:t>
            </a:r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1</a:t>
            </a:r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13673" name="Oval 8"/>
          <p:cNvSpPr>
            <a:spLocks noChangeArrowheads="1"/>
          </p:cNvSpPr>
          <p:nvPr/>
        </p:nvSpPr>
        <p:spPr bwMode="auto">
          <a:xfrm>
            <a:off x="5280025" y="1876425"/>
            <a:ext cx="649288" cy="6286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V</a:t>
            </a:r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6</a:t>
            </a:r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13674" name="Oval 9"/>
          <p:cNvSpPr>
            <a:spLocks noChangeArrowheads="1"/>
          </p:cNvSpPr>
          <p:nvPr/>
        </p:nvSpPr>
        <p:spPr bwMode="auto">
          <a:xfrm>
            <a:off x="5543550" y="3884613"/>
            <a:ext cx="649288" cy="6286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V</a:t>
            </a:r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7</a:t>
            </a:r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</p:txBody>
      </p:sp>
      <p:cxnSp>
        <p:nvCxnSpPr>
          <p:cNvPr id="113675" name="AutoShape 10"/>
          <p:cNvCxnSpPr>
            <a:cxnSpLocks noChangeShapeType="1"/>
            <a:stCxn id="113669" idx="7"/>
            <a:endCxn id="113672" idx="3"/>
          </p:cNvCxnSpPr>
          <p:nvPr/>
        </p:nvCxnSpPr>
        <p:spPr bwMode="auto">
          <a:xfrm flipV="1">
            <a:off x="2417763" y="2473325"/>
            <a:ext cx="727075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3676" name="AutoShape 11"/>
          <p:cNvCxnSpPr>
            <a:cxnSpLocks noChangeShapeType="1"/>
            <a:stCxn id="113672" idx="5"/>
            <a:endCxn id="113670" idx="1"/>
          </p:cNvCxnSpPr>
          <p:nvPr/>
        </p:nvCxnSpPr>
        <p:spPr bwMode="auto">
          <a:xfrm>
            <a:off x="3603625" y="2473325"/>
            <a:ext cx="555625" cy="527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3677" name="AutoShape 12"/>
          <p:cNvCxnSpPr>
            <a:cxnSpLocks noChangeShapeType="1"/>
            <a:stCxn id="113670" idx="7"/>
            <a:endCxn id="113673" idx="3"/>
          </p:cNvCxnSpPr>
          <p:nvPr/>
        </p:nvCxnSpPr>
        <p:spPr bwMode="auto">
          <a:xfrm flipV="1">
            <a:off x="4618038" y="2413000"/>
            <a:ext cx="757237" cy="587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3678" name="AutoShape 13"/>
          <p:cNvCxnSpPr>
            <a:cxnSpLocks noChangeShapeType="1"/>
            <a:stCxn id="113670" idx="5"/>
            <a:endCxn id="113674" idx="2"/>
          </p:cNvCxnSpPr>
          <p:nvPr/>
        </p:nvCxnSpPr>
        <p:spPr bwMode="auto">
          <a:xfrm>
            <a:off x="4618038" y="3444875"/>
            <a:ext cx="925512" cy="754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3679" name="AutoShape 14"/>
          <p:cNvCxnSpPr>
            <a:cxnSpLocks noChangeShapeType="1"/>
            <a:stCxn id="113674" idx="7"/>
            <a:endCxn id="113671" idx="3"/>
          </p:cNvCxnSpPr>
          <p:nvPr/>
        </p:nvCxnSpPr>
        <p:spPr bwMode="auto">
          <a:xfrm flipV="1">
            <a:off x="6097588" y="3405188"/>
            <a:ext cx="493712" cy="571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3680" name="AutoShape 15"/>
          <p:cNvCxnSpPr>
            <a:cxnSpLocks noChangeShapeType="1"/>
            <a:stCxn id="113673" idx="5"/>
            <a:endCxn id="113671" idx="1"/>
          </p:cNvCxnSpPr>
          <p:nvPr/>
        </p:nvCxnSpPr>
        <p:spPr bwMode="auto">
          <a:xfrm>
            <a:off x="5834063" y="2413000"/>
            <a:ext cx="757237" cy="547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3681" name="Text Box 18"/>
          <p:cNvSpPr txBox="1">
            <a:spLocks noChangeArrowheads="1"/>
          </p:cNvSpPr>
          <p:nvPr/>
        </p:nvSpPr>
        <p:spPr bwMode="auto">
          <a:xfrm>
            <a:off x="2201863" y="2487613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a</a:t>
            </a:r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0</a:t>
            </a:r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13682" name="Rectangle 19"/>
          <p:cNvSpPr>
            <a:spLocks noChangeArrowheads="1"/>
          </p:cNvSpPr>
          <p:nvPr/>
        </p:nvSpPr>
        <p:spPr bwMode="auto">
          <a:xfrm>
            <a:off x="3775075" y="234950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a</a:t>
            </a:r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113683" name="Rectangle 20"/>
          <p:cNvSpPr>
            <a:spLocks noChangeArrowheads="1"/>
          </p:cNvSpPr>
          <p:nvPr/>
        </p:nvSpPr>
        <p:spPr bwMode="auto">
          <a:xfrm>
            <a:off x="4503738" y="2408238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a</a:t>
            </a:r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113684" name="Rectangle 21"/>
          <p:cNvSpPr>
            <a:spLocks noChangeArrowheads="1"/>
          </p:cNvSpPr>
          <p:nvPr/>
        </p:nvSpPr>
        <p:spPr bwMode="auto">
          <a:xfrm>
            <a:off x="4748213" y="3705225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a</a:t>
            </a:r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7</a:t>
            </a:r>
          </a:p>
        </p:txBody>
      </p:sp>
      <p:sp>
        <p:nvSpPr>
          <p:cNvPr id="113685" name="Rectangle 22"/>
          <p:cNvSpPr>
            <a:spLocks noChangeArrowheads="1"/>
          </p:cNvSpPr>
          <p:nvPr/>
        </p:nvSpPr>
        <p:spPr bwMode="auto">
          <a:xfrm>
            <a:off x="6135688" y="3678238"/>
            <a:ext cx="64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a</a:t>
            </a:r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10</a:t>
            </a:r>
          </a:p>
        </p:txBody>
      </p:sp>
      <p:sp>
        <p:nvSpPr>
          <p:cNvPr id="113686" name="Rectangle 23"/>
          <p:cNvSpPr>
            <a:spLocks noChangeArrowheads="1"/>
          </p:cNvSpPr>
          <p:nvPr/>
        </p:nvSpPr>
        <p:spPr bwMode="auto">
          <a:xfrm>
            <a:off x="6167438" y="2308225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a</a:t>
            </a:r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9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54075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200" b="1" u="sng">
                <a:solidFill>
                  <a:schemeClr val="tx2">
                    <a:satMod val="130000"/>
                  </a:schemeClr>
                </a:solidFill>
              </a:rPr>
              <a:t>*Figure 6.46: </a:t>
            </a:r>
            <a:r>
              <a:rPr lang="en-US" altLang="zh-TW" sz="2200" u="sng">
                <a:solidFill>
                  <a:schemeClr val="tx2">
                    <a:satMod val="130000"/>
                  </a:schemeClr>
                </a:solidFill>
              </a:rPr>
              <a:t>AOE network with unreachable activities (p.317)</a:t>
            </a:r>
            <a:endParaRPr lang="en-US" altLang="zh-TW" sz="2400" b="1" u="sng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114693" name="Group 16"/>
          <p:cNvGrpSpPr>
            <a:grpSpLocks/>
          </p:cNvGrpSpPr>
          <p:nvPr/>
        </p:nvGrpSpPr>
        <p:grpSpPr bwMode="auto">
          <a:xfrm>
            <a:off x="2451100" y="1084263"/>
            <a:ext cx="4146550" cy="4025900"/>
            <a:chOff x="1059" y="492"/>
            <a:chExt cx="2612" cy="2536"/>
          </a:xfrm>
        </p:grpSpPr>
        <p:sp>
          <p:nvSpPr>
            <p:cNvPr id="114704" name="Oval 3"/>
            <p:cNvSpPr>
              <a:spLocks noChangeArrowheads="1"/>
            </p:cNvSpPr>
            <p:nvPr/>
          </p:nvSpPr>
          <p:spPr bwMode="auto">
            <a:xfrm>
              <a:off x="1059" y="1967"/>
              <a:ext cx="409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V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0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14705" name="Oval 4"/>
            <p:cNvSpPr>
              <a:spLocks noChangeArrowheads="1"/>
            </p:cNvSpPr>
            <p:nvPr/>
          </p:nvSpPr>
          <p:spPr bwMode="auto">
            <a:xfrm>
              <a:off x="2317" y="492"/>
              <a:ext cx="409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V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3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14706" name="Oval 5"/>
            <p:cNvSpPr>
              <a:spLocks noChangeArrowheads="1"/>
            </p:cNvSpPr>
            <p:nvPr/>
          </p:nvSpPr>
          <p:spPr bwMode="auto">
            <a:xfrm>
              <a:off x="1647" y="1188"/>
              <a:ext cx="409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V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1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14707" name="Oval 6"/>
            <p:cNvSpPr>
              <a:spLocks noChangeArrowheads="1"/>
            </p:cNvSpPr>
            <p:nvPr/>
          </p:nvSpPr>
          <p:spPr bwMode="auto">
            <a:xfrm>
              <a:off x="2329" y="1910"/>
              <a:ext cx="409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V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5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14708" name="Oval 7"/>
            <p:cNvSpPr>
              <a:spLocks noChangeArrowheads="1"/>
            </p:cNvSpPr>
            <p:nvPr/>
          </p:nvSpPr>
          <p:spPr bwMode="auto">
            <a:xfrm>
              <a:off x="1711" y="2632"/>
              <a:ext cx="409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V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2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14709" name="Oval 8"/>
            <p:cNvSpPr>
              <a:spLocks noChangeArrowheads="1"/>
            </p:cNvSpPr>
            <p:nvPr/>
          </p:nvSpPr>
          <p:spPr bwMode="auto">
            <a:xfrm>
              <a:off x="3262" y="494"/>
              <a:ext cx="409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V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4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cxnSp>
          <p:nvCxnSpPr>
            <p:cNvPr id="114710" name="AutoShape 9"/>
            <p:cNvCxnSpPr>
              <a:cxnSpLocks noChangeShapeType="1"/>
              <a:stCxn id="114704" idx="7"/>
              <a:endCxn id="114706" idx="3"/>
            </p:cNvCxnSpPr>
            <p:nvPr/>
          </p:nvCxnSpPr>
          <p:spPr bwMode="auto">
            <a:xfrm flipV="1">
              <a:off x="1408" y="1526"/>
              <a:ext cx="299" cy="4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4711" name="AutoShape 10"/>
            <p:cNvCxnSpPr>
              <a:cxnSpLocks noChangeShapeType="1"/>
              <a:stCxn id="114704" idx="5"/>
              <a:endCxn id="114708" idx="1"/>
            </p:cNvCxnSpPr>
            <p:nvPr/>
          </p:nvCxnSpPr>
          <p:spPr bwMode="auto">
            <a:xfrm>
              <a:off x="1408" y="2305"/>
              <a:ext cx="363" cy="3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4712" name="AutoShape 11"/>
            <p:cNvCxnSpPr>
              <a:cxnSpLocks noChangeShapeType="1"/>
              <a:stCxn id="114708" idx="7"/>
              <a:endCxn id="114707" idx="3"/>
            </p:cNvCxnSpPr>
            <p:nvPr/>
          </p:nvCxnSpPr>
          <p:spPr bwMode="auto">
            <a:xfrm flipV="1">
              <a:off x="2060" y="2248"/>
              <a:ext cx="329" cy="4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4713" name="AutoShape 12"/>
            <p:cNvCxnSpPr>
              <a:cxnSpLocks noChangeShapeType="1"/>
              <a:stCxn id="114706" idx="5"/>
              <a:endCxn id="114707" idx="1"/>
            </p:cNvCxnSpPr>
            <p:nvPr/>
          </p:nvCxnSpPr>
          <p:spPr bwMode="auto">
            <a:xfrm>
              <a:off x="1996" y="1526"/>
              <a:ext cx="393" cy="4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4714" name="AutoShape 13"/>
            <p:cNvCxnSpPr>
              <a:cxnSpLocks noChangeShapeType="1"/>
              <a:stCxn id="114705" idx="4"/>
              <a:endCxn id="114707" idx="0"/>
            </p:cNvCxnSpPr>
            <p:nvPr/>
          </p:nvCxnSpPr>
          <p:spPr bwMode="auto">
            <a:xfrm>
              <a:off x="2522" y="888"/>
              <a:ext cx="12" cy="10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4715" name="AutoShape 14"/>
            <p:cNvCxnSpPr>
              <a:cxnSpLocks noChangeShapeType="1"/>
              <a:stCxn id="114705" idx="6"/>
              <a:endCxn id="114709" idx="2"/>
            </p:cNvCxnSpPr>
            <p:nvPr/>
          </p:nvCxnSpPr>
          <p:spPr bwMode="auto">
            <a:xfrm>
              <a:off x="2726" y="690"/>
              <a:ext cx="536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4716" name="AutoShape 15"/>
            <p:cNvCxnSpPr>
              <a:cxnSpLocks noChangeShapeType="1"/>
              <a:stCxn id="114709" idx="3"/>
              <a:endCxn id="114707" idx="7"/>
            </p:cNvCxnSpPr>
            <p:nvPr/>
          </p:nvCxnSpPr>
          <p:spPr bwMode="auto">
            <a:xfrm flipH="1">
              <a:off x="2678" y="832"/>
              <a:ext cx="644" cy="1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14694" name="Rectangle 17"/>
          <p:cNvSpPr>
            <a:spLocks noChangeArrowheads="1"/>
          </p:cNvSpPr>
          <p:nvPr/>
        </p:nvSpPr>
        <p:spPr bwMode="auto">
          <a:xfrm>
            <a:off x="2801938" y="2835275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a</a:t>
            </a:r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114695" name="Rectangle 18"/>
          <p:cNvSpPr>
            <a:spLocks noChangeArrowheads="1"/>
          </p:cNvSpPr>
          <p:nvPr/>
        </p:nvSpPr>
        <p:spPr bwMode="auto">
          <a:xfrm>
            <a:off x="3005138" y="4202113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a</a:t>
            </a:r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114696" name="Rectangle 19"/>
          <p:cNvSpPr>
            <a:spLocks noChangeArrowheads="1"/>
          </p:cNvSpPr>
          <p:nvPr/>
        </p:nvSpPr>
        <p:spPr bwMode="auto">
          <a:xfrm>
            <a:off x="4160838" y="2722563"/>
            <a:ext cx="46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a</a:t>
            </a:r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114697" name="Rectangle 20"/>
          <p:cNvSpPr>
            <a:spLocks noChangeArrowheads="1"/>
          </p:cNvSpPr>
          <p:nvPr/>
        </p:nvSpPr>
        <p:spPr bwMode="auto">
          <a:xfrm>
            <a:off x="4221163" y="4162425"/>
            <a:ext cx="48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a</a:t>
            </a:r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114698" name="Rectangle 21"/>
          <p:cNvSpPr>
            <a:spLocks noChangeArrowheads="1"/>
          </p:cNvSpPr>
          <p:nvPr/>
        </p:nvSpPr>
        <p:spPr bwMode="auto">
          <a:xfrm>
            <a:off x="4403725" y="2155825"/>
            <a:ext cx="50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a</a:t>
            </a:r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114699" name="Rectangle 22"/>
          <p:cNvSpPr>
            <a:spLocks noChangeArrowheads="1"/>
          </p:cNvSpPr>
          <p:nvPr/>
        </p:nvSpPr>
        <p:spPr bwMode="auto">
          <a:xfrm>
            <a:off x="5456238" y="2359025"/>
            <a:ext cx="44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a</a:t>
            </a:r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114700" name="Rectangle 23"/>
          <p:cNvSpPr>
            <a:spLocks noChangeArrowheads="1"/>
          </p:cNvSpPr>
          <p:nvPr/>
        </p:nvSpPr>
        <p:spPr bwMode="auto">
          <a:xfrm>
            <a:off x="5375275" y="930275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a</a:t>
            </a:r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114701" name="Text Box 24"/>
          <p:cNvSpPr txBox="1">
            <a:spLocks noChangeArrowheads="1"/>
          </p:cNvSpPr>
          <p:nvPr/>
        </p:nvSpPr>
        <p:spPr bwMode="auto">
          <a:xfrm>
            <a:off x="6329363" y="2398713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rgbClr val="008000"/>
                </a:solidFill>
              </a:rPr>
              <a:t>earliest[i]=0</a:t>
            </a:r>
          </a:p>
        </p:txBody>
      </p:sp>
      <p:sp>
        <p:nvSpPr>
          <p:cNvPr id="114702" name="Oval 26"/>
          <p:cNvSpPr>
            <a:spLocks noChangeArrowheads="1"/>
          </p:cNvSpPr>
          <p:nvPr/>
        </p:nvSpPr>
        <p:spPr bwMode="auto">
          <a:xfrm>
            <a:off x="4427538" y="1057275"/>
            <a:ext cx="671512" cy="635000"/>
          </a:xfrm>
          <a:prstGeom prst="ellipse">
            <a:avLst/>
          </a:prstGeom>
          <a:solidFill>
            <a:srgbClr val="CC33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3" name="Oval 27"/>
          <p:cNvSpPr>
            <a:spLocks noChangeArrowheads="1"/>
          </p:cNvSpPr>
          <p:nvPr/>
        </p:nvSpPr>
        <p:spPr bwMode="auto">
          <a:xfrm>
            <a:off x="5938838" y="1068388"/>
            <a:ext cx="671512" cy="635000"/>
          </a:xfrm>
          <a:prstGeom prst="ellipse">
            <a:avLst/>
          </a:prstGeom>
          <a:solidFill>
            <a:srgbClr val="CC33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68363" y="24765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b="1" u="sng">
                <a:solidFill>
                  <a:schemeClr val="tx2">
                    <a:satMod val="130000"/>
                  </a:schemeClr>
                </a:solidFill>
              </a:rPr>
              <a:t>*Figure 6.47:</a:t>
            </a:r>
            <a: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  <a:t> an AOE network(p.317)</a:t>
            </a:r>
          </a:p>
        </p:txBody>
      </p:sp>
      <p:grpSp>
        <p:nvGrpSpPr>
          <p:cNvPr id="115717" name="Group 54"/>
          <p:cNvGrpSpPr>
            <a:grpSpLocks/>
          </p:cNvGrpSpPr>
          <p:nvPr/>
        </p:nvGrpSpPr>
        <p:grpSpPr bwMode="auto">
          <a:xfrm>
            <a:off x="962025" y="1782763"/>
            <a:ext cx="7015163" cy="3275012"/>
            <a:chOff x="210" y="1255"/>
            <a:chExt cx="4419" cy="2063"/>
          </a:xfrm>
        </p:grpSpPr>
        <p:sp>
          <p:nvSpPr>
            <p:cNvPr id="115720" name="Oval 3"/>
            <p:cNvSpPr>
              <a:spLocks noChangeArrowheads="1"/>
            </p:cNvSpPr>
            <p:nvPr/>
          </p:nvSpPr>
          <p:spPr bwMode="auto">
            <a:xfrm>
              <a:off x="2443" y="2108"/>
              <a:ext cx="358" cy="37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V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5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15721" name="Oval 5"/>
            <p:cNvSpPr>
              <a:spLocks noChangeArrowheads="1"/>
            </p:cNvSpPr>
            <p:nvPr/>
          </p:nvSpPr>
          <p:spPr bwMode="auto">
            <a:xfrm>
              <a:off x="3357" y="2102"/>
              <a:ext cx="358" cy="37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V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8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15722" name="Oval 6"/>
            <p:cNvSpPr>
              <a:spLocks noChangeArrowheads="1"/>
            </p:cNvSpPr>
            <p:nvPr/>
          </p:nvSpPr>
          <p:spPr bwMode="auto">
            <a:xfrm>
              <a:off x="4271" y="2109"/>
              <a:ext cx="358" cy="37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V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9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cxnSp>
          <p:nvCxnSpPr>
            <p:cNvPr id="115723" name="AutoShape 7"/>
            <p:cNvCxnSpPr>
              <a:cxnSpLocks noChangeShapeType="1"/>
              <a:stCxn id="115720" idx="6"/>
              <a:endCxn id="115721" idx="2"/>
            </p:cNvCxnSpPr>
            <p:nvPr/>
          </p:nvCxnSpPr>
          <p:spPr bwMode="auto">
            <a:xfrm flipV="1">
              <a:off x="2801" y="2288"/>
              <a:ext cx="556" cy="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5724" name="AutoShape 8"/>
            <p:cNvCxnSpPr>
              <a:cxnSpLocks noChangeShapeType="1"/>
              <a:stCxn id="115721" idx="6"/>
              <a:endCxn id="115722" idx="2"/>
            </p:cNvCxnSpPr>
            <p:nvPr/>
          </p:nvCxnSpPr>
          <p:spPr bwMode="auto">
            <a:xfrm>
              <a:off x="3715" y="2288"/>
              <a:ext cx="556" cy="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5725" name="Text Box 9"/>
            <p:cNvSpPr txBox="1">
              <a:spLocks noChangeArrowheads="1"/>
            </p:cNvSpPr>
            <p:nvPr/>
          </p:nvSpPr>
          <p:spPr bwMode="auto">
            <a:xfrm>
              <a:off x="2767" y="2004"/>
              <a:ext cx="5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10</a:t>
              </a: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=5</a:t>
              </a:r>
            </a:p>
          </p:txBody>
        </p:sp>
        <p:sp>
          <p:nvSpPr>
            <p:cNvPr id="115726" name="Rectangle 10"/>
            <p:cNvSpPr>
              <a:spLocks noChangeArrowheads="1"/>
            </p:cNvSpPr>
            <p:nvPr/>
          </p:nvSpPr>
          <p:spPr bwMode="auto">
            <a:xfrm>
              <a:off x="3718" y="2006"/>
              <a:ext cx="5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13</a:t>
              </a: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=2</a:t>
              </a:r>
            </a:p>
          </p:txBody>
        </p:sp>
        <p:sp>
          <p:nvSpPr>
            <p:cNvPr id="115727" name="Oval 21"/>
            <p:cNvSpPr>
              <a:spLocks noChangeArrowheads="1"/>
            </p:cNvSpPr>
            <p:nvPr/>
          </p:nvSpPr>
          <p:spPr bwMode="auto">
            <a:xfrm>
              <a:off x="808" y="2858"/>
              <a:ext cx="358" cy="37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V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2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15728" name="Oval 22"/>
            <p:cNvSpPr>
              <a:spLocks noChangeArrowheads="1"/>
            </p:cNvSpPr>
            <p:nvPr/>
          </p:nvSpPr>
          <p:spPr bwMode="auto">
            <a:xfrm>
              <a:off x="1746" y="2864"/>
              <a:ext cx="358" cy="37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V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4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15729" name="Oval 23"/>
            <p:cNvSpPr>
              <a:spLocks noChangeArrowheads="1"/>
            </p:cNvSpPr>
            <p:nvPr/>
          </p:nvSpPr>
          <p:spPr bwMode="auto">
            <a:xfrm>
              <a:off x="2660" y="2859"/>
              <a:ext cx="358" cy="37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V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7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cxnSp>
          <p:nvCxnSpPr>
            <p:cNvPr id="115730" name="AutoShape 24"/>
            <p:cNvCxnSpPr>
              <a:cxnSpLocks noChangeShapeType="1"/>
              <a:stCxn id="115727" idx="6"/>
              <a:endCxn id="115728" idx="2"/>
            </p:cNvCxnSpPr>
            <p:nvPr/>
          </p:nvCxnSpPr>
          <p:spPr bwMode="auto">
            <a:xfrm>
              <a:off x="1166" y="3044"/>
              <a:ext cx="580" cy="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5731" name="AutoShape 25"/>
            <p:cNvCxnSpPr>
              <a:cxnSpLocks noChangeShapeType="1"/>
              <a:stCxn id="115728" idx="6"/>
              <a:endCxn id="115729" idx="2"/>
            </p:cNvCxnSpPr>
            <p:nvPr/>
          </p:nvCxnSpPr>
          <p:spPr bwMode="auto">
            <a:xfrm flipV="1">
              <a:off x="2104" y="3045"/>
              <a:ext cx="556" cy="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5732" name="Text Box 26"/>
            <p:cNvSpPr txBox="1">
              <a:spLocks noChangeArrowheads="1"/>
            </p:cNvSpPr>
            <p:nvPr/>
          </p:nvSpPr>
          <p:spPr bwMode="auto">
            <a:xfrm>
              <a:off x="1200" y="3030"/>
              <a:ext cx="4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4</a:t>
              </a: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=3</a:t>
              </a:r>
            </a:p>
          </p:txBody>
        </p:sp>
        <p:sp>
          <p:nvSpPr>
            <p:cNvPr id="115733" name="Rectangle 27"/>
            <p:cNvSpPr>
              <a:spLocks noChangeArrowheads="1"/>
            </p:cNvSpPr>
            <p:nvPr/>
          </p:nvSpPr>
          <p:spPr bwMode="auto">
            <a:xfrm>
              <a:off x="2095" y="3008"/>
              <a:ext cx="5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9</a:t>
              </a: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=4</a:t>
              </a:r>
            </a:p>
          </p:txBody>
        </p:sp>
        <p:grpSp>
          <p:nvGrpSpPr>
            <p:cNvPr id="115734" name="Group 28"/>
            <p:cNvGrpSpPr>
              <a:grpSpLocks/>
            </p:cNvGrpSpPr>
            <p:nvPr/>
          </p:nvGrpSpPr>
          <p:grpSpPr bwMode="auto">
            <a:xfrm>
              <a:off x="799" y="1255"/>
              <a:ext cx="2210" cy="469"/>
              <a:chOff x="2119" y="2040"/>
              <a:chExt cx="2210" cy="469"/>
            </a:xfrm>
          </p:grpSpPr>
          <p:sp>
            <p:nvSpPr>
              <p:cNvPr id="115752" name="Oval 29"/>
              <p:cNvSpPr>
                <a:spLocks noChangeArrowheads="1"/>
              </p:cNvSpPr>
              <p:nvPr/>
            </p:nvSpPr>
            <p:spPr bwMode="auto">
              <a:xfrm>
                <a:off x="2119" y="2132"/>
                <a:ext cx="358" cy="37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V</a:t>
                </a:r>
                <a:r>
                  <a:rPr lang="en-US" altLang="zh-TW" sz="2400" baseline="-250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  <a:endParaRPr lang="en-US" altLang="zh-TW" sz="240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  <p:sp>
            <p:nvSpPr>
              <p:cNvPr id="115753" name="Oval 30"/>
              <p:cNvSpPr>
                <a:spLocks noChangeArrowheads="1"/>
              </p:cNvSpPr>
              <p:nvPr/>
            </p:nvSpPr>
            <p:spPr bwMode="auto">
              <a:xfrm>
                <a:off x="3057" y="2138"/>
                <a:ext cx="358" cy="37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V</a:t>
                </a:r>
                <a:r>
                  <a:rPr lang="en-US" altLang="zh-TW" sz="2400" baseline="-250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  <a:endParaRPr lang="en-US" altLang="zh-TW" sz="240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  <p:sp>
            <p:nvSpPr>
              <p:cNvPr id="115754" name="Oval 31"/>
              <p:cNvSpPr>
                <a:spLocks noChangeArrowheads="1"/>
              </p:cNvSpPr>
              <p:nvPr/>
            </p:nvSpPr>
            <p:spPr bwMode="auto">
              <a:xfrm>
                <a:off x="3971" y="2133"/>
                <a:ext cx="358" cy="37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V</a:t>
                </a:r>
                <a:r>
                  <a:rPr lang="en-US" altLang="zh-TW" sz="2400" baseline="-25000">
                    <a:solidFill>
                      <a:schemeClr val="tx1"/>
                    </a:solidFill>
                    <a:ea typeface="新細明體" charset="-120"/>
                  </a:rPr>
                  <a:t>6</a:t>
                </a:r>
                <a:endParaRPr lang="en-US" altLang="zh-TW" sz="240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  <p:cxnSp>
            <p:nvCxnSpPr>
              <p:cNvPr id="115755" name="AutoShape 32"/>
              <p:cNvCxnSpPr>
                <a:cxnSpLocks noChangeShapeType="1"/>
                <a:stCxn id="115752" idx="6"/>
                <a:endCxn id="115753" idx="2"/>
              </p:cNvCxnSpPr>
              <p:nvPr/>
            </p:nvCxnSpPr>
            <p:spPr bwMode="auto">
              <a:xfrm>
                <a:off x="2477" y="2318"/>
                <a:ext cx="580" cy="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15756" name="AutoShape 33"/>
              <p:cNvCxnSpPr>
                <a:cxnSpLocks noChangeShapeType="1"/>
                <a:stCxn id="115753" idx="6"/>
                <a:endCxn id="115754" idx="2"/>
              </p:cNvCxnSpPr>
              <p:nvPr/>
            </p:nvCxnSpPr>
            <p:spPr bwMode="auto">
              <a:xfrm flipV="1">
                <a:off x="3415" y="2319"/>
                <a:ext cx="556" cy="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15757" name="Text Box 34"/>
              <p:cNvSpPr txBox="1">
                <a:spLocks noChangeArrowheads="1"/>
              </p:cNvSpPr>
              <p:nvPr/>
            </p:nvSpPr>
            <p:spPr bwMode="auto">
              <a:xfrm>
                <a:off x="2499" y="2040"/>
                <a:ext cx="4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a</a:t>
                </a:r>
                <a:r>
                  <a:rPr lang="en-US" altLang="zh-TW" sz="2400" baseline="-250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=3</a:t>
                </a:r>
              </a:p>
            </p:txBody>
          </p:sp>
          <p:sp>
            <p:nvSpPr>
              <p:cNvPr id="115758" name="Rectangle 35"/>
              <p:cNvSpPr>
                <a:spLocks noChangeArrowheads="1"/>
              </p:cNvSpPr>
              <p:nvPr/>
            </p:nvSpPr>
            <p:spPr bwMode="auto">
              <a:xfrm>
                <a:off x="3418" y="2042"/>
                <a:ext cx="5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a</a:t>
                </a:r>
                <a:r>
                  <a:rPr lang="en-US" altLang="zh-TW" sz="2400" baseline="-25000">
                    <a:solidFill>
                      <a:schemeClr val="tx1"/>
                    </a:solidFill>
                    <a:ea typeface="新細明體" charset="-120"/>
                  </a:rPr>
                  <a:t>6</a:t>
                </a:r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=4</a:t>
                </a:r>
              </a:p>
            </p:txBody>
          </p:sp>
        </p:grpSp>
        <p:sp>
          <p:nvSpPr>
            <p:cNvPr id="115735" name="Oval 36"/>
            <p:cNvSpPr>
              <a:spLocks noChangeArrowheads="1"/>
            </p:cNvSpPr>
            <p:nvPr/>
          </p:nvSpPr>
          <p:spPr bwMode="auto">
            <a:xfrm>
              <a:off x="224" y="2177"/>
              <a:ext cx="358" cy="37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V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0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cxnSp>
          <p:nvCxnSpPr>
            <p:cNvPr id="115736" name="AutoShape 37"/>
            <p:cNvCxnSpPr>
              <a:cxnSpLocks noChangeShapeType="1"/>
              <a:stCxn id="115735" idx="0"/>
              <a:endCxn id="115752" idx="3"/>
            </p:cNvCxnSpPr>
            <p:nvPr/>
          </p:nvCxnSpPr>
          <p:spPr bwMode="auto">
            <a:xfrm flipV="1">
              <a:off x="403" y="1664"/>
              <a:ext cx="448" cy="5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5737" name="AutoShape 38"/>
            <p:cNvCxnSpPr>
              <a:cxnSpLocks noChangeShapeType="1"/>
              <a:stCxn id="115735" idx="4"/>
              <a:endCxn id="115727" idx="1"/>
            </p:cNvCxnSpPr>
            <p:nvPr/>
          </p:nvCxnSpPr>
          <p:spPr bwMode="auto">
            <a:xfrm>
              <a:off x="403" y="2548"/>
              <a:ext cx="457" cy="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5738" name="AutoShape 39"/>
            <p:cNvCxnSpPr>
              <a:cxnSpLocks noChangeShapeType="1"/>
              <a:stCxn id="115727" idx="7"/>
              <a:endCxn id="115753" idx="3"/>
            </p:cNvCxnSpPr>
            <p:nvPr/>
          </p:nvCxnSpPr>
          <p:spPr bwMode="auto">
            <a:xfrm flipV="1">
              <a:off x="1114" y="1670"/>
              <a:ext cx="675" cy="12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5739" name="AutoShape 40"/>
            <p:cNvCxnSpPr>
              <a:cxnSpLocks noChangeShapeType="1"/>
              <a:stCxn id="115753" idx="4"/>
              <a:endCxn id="115728" idx="0"/>
            </p:cNvCxnSpPr>
            <p:nvPr/>
          </p:nvCxnSpPr>
          <p:spPr bwMode="auto">
            <a:xfrm>
              <a:off x="1916" y="1724"/>
              <a:ext cx="9" cy="11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5740" name="AutoShape 42"/>
            <p:cNvCxnSpPr>
              <a:cxnSpLocks noChangeShapeType="1"/>
              <a:stCxn id="115753" idx="5"/>
              <a:endCxn id="115720" idx="0"/>
            </p:cNvCxnSpPr>
            <p:nvPr/>
          </p:nvCxnSpPr>
          <p:spPr bwMode="auto">
            <a:xfrm>
              <a:off x="2043" y="1670"/>
              <a:ext cx="579" cy="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5741" name="AutoShape 43"/>
            <p:cNvCxnSpPr>
              <a:cxnSpLocks noChangeShapeType="1"/>
              <a:stCxn id="115754" idx="6"/>
              <a:endCxn id="115722" idx="0"/>
            </p:cNvCxnSpPr>
            <p:nvPr/>
          </p:nvCxnSpPr>
          <p:spPr bwMode="auto">
            <a:xfrm>
              <a:off x="3009" y="1534"/>
              <a:ext cx="1441" cy="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5742" name="AutoShape 44"/>
            <p:cNvCxnSpPr>
              <a:cxnSpLocks noChangeShapeType="1"/>
              <a:stCxn id="115728" idx="7"/>
              <a:endCxn id="115720" idx="4"/>
            </p:cNvCxnSpPr>
            <p:nvPr/>
          </p:nvCxnSpPr>
          <p:spPr bwMode="auto">
            <a:xfrm flipV="1">
              <a:off x="2052" y="2479"/>
              <a:ext cx="570" cy="4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5743" name="AutoShape 45"/>
            <p:cNvCxnSpPr>
              <a:cxnSpLocks noChangeShapeType="1"/>
              <a:stCxn id="115729" idx="6"/>
              <a:endCxn id="115721" idx="4"/>
            </p:cNvCxnSpPr>
            <p:nvPr/>
          </p:nvCxnSpPr>
          <p:spPr bwMode="auto">
            <a:xfrm flipV="1">
              <a:off x="3018" y="2473"/>
              <a:ext cx="518" cy="5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5744" name="Rectangle 46"/>
            <p:cNvSpPr>
              <a:spLocks noChangeArrowheads="1"/>
            </p:cNvSpPr>
            <p:nvPr/>
          </p:nvSpPr>
          <p:spPr bwMode="auto">
            <a:xfrm>
              <a:off x="3454" y="1488"/>
              <a:ext cx="5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12</a:t>
              </a: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=4</a:t>
              </a:r>
            </a:p>
          </p:txBody>
        </p:sp>
        <p:sp>
          <p:nvSpPr>
            <p:cNvPr id="115745" name="Rectangle 47"/>
            <p:cNvSpPr>
              <a:spLocks noChangeArrowheads="1"/>
            </p:cNvSpPr>
            <p:nvPr/>
          </p:nvSpPr>
          <p:spPr bwMode="auto">
            <a:xfrm>
              <a:off x="3310" y="2604"/>
              <a:ext cx="5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11</a:t>
              </a: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=2</a:t>
              </a:r>
            </a:p>
          </p:txBody>
        </p:sp>
        <p:sp>
          <p:nvSpPr>
            <p:cNvPr id="115746" name="Rectangle 48"/>
            <p:cNvSpPr>
              <a:spLocks noChangeArrowheads="1"/>
            </p:cNvSpPr>
            <p:nvPr/>
          </p:nvSpPr>
          <p:spPr bwMode="auto">
            <a:xfrm>
              <a:off x="2382" y="2520"/>
              <a:ext cx="4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8</a:t>
              </a: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=1</a:t>
              </a:r>
            </a:p>
          </p:txBody>
        </p:sp>
        <p:sp>
          <p:nvSpPr>
            <p:cNvPr id="115747" name="Rectangle 49"/>
            <p:cNvSpPr>
              <a:spLocks noChangeArrowheads="1"/>
            </p:cNvSpPr>
            <p:nvPr/>
          </p:nvSpPr>
          <p:spPr bwMode="auto">
            <a:xfrm>
              <a:off x="2370" y="1728"/>
              <a:ext cx="4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7</a:t>
              </a: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=4</a:t>
              </a:r>
            </a:p>
          </p:txBody>
        </p:sp>
        <p:sp>
          <p:nvSpPr>
            <p:cNvPr id="115748" name="Rectangle 50"/>
            <p:cNvSpPr>
              <a:spLocks noChangeArrowheads="1"/>
            </p:cNvSpPr>
            <p:nvPr/>
          </p:nvSpPr>
          <p:spPr bwMode="auto">
            <a:xfrm>
              <a:off x="1458" y="2148"/>
              <a:ext cx="4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5</a:t>
              </a: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=3</a:t>
              </a:r>
            </a:p>
          </p:txBody>
        </p:sp>
        <p:sp>
          <p:nvSpPr>
            <p:cNvPr id="115749" name="Rectangle 51"/>
            <p:cNvSpPr>
              <a:spLocks noChangeArrowheads="1"/>
            </p:cNvSpPr>
            <p:nvPr/>
          </p:nvSpPr>
          <p:spPr bwMode="auto">
            <a:xfrm>
              <a:off x="1026" y="2052"/>
              <a:ext cx="4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3</a:t>
              </a: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=6</a:t>
              </a:r>
            </a:p>
          </p:txBody>
        </p:sp>
        <p:sp>
          <p:nvSpPr>
            <p:cNvPr id="115750" name="Rectangle 52"/>
            <p:cNvSpPr>
              <a:spLocks noChangeArrowheads="1"/>
            </p:cNvSpPr>
            <p:nvPr/>
          </p:nvSpPr>
          <p:spPr bwMode="auto">
            <a:xfrm>
              <a:off x="210" y="1692"/>
              <a:ext cx="4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0</a:t>
              </a: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=5</a:t>
              </a:r>
            </a:p>
          </p:txBody>
        </p:sp>
        <p:sp>
          <p:nvSpPr>
            <p:cNvPr id="115751" name="Rectangle 53"/>
            <p:cNvSpPr>
              <a:spLocks noChangeArrowheads="1"/>
            </p:cNvSpPr>
            <p:nvPr/>
          </p:nvSpPr>
          <p:spPr bwMode="auto">
            <a:xfrm>
              <a:off x="258" y="2688"/>
              <a:ext cx="4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1</a:t>
              </a: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=6</a:t>
              </a:r>
            </a:p>
          </p:txBody>
        </p:sp>
      </p:grpSp>
      <p:sp>
        <p:nvSpPr>
          <p:cNvPr id="115718" name="Text Box 55"/>
          <p:cNvSpPr txBox="1">
            <a:spLocks noChangeArrowheads="1"/>
          </p:cNvSpPr>
          <p:nvPr/>
        </p:nvSpPr>
        <p:spPr bwMode="auto">
          <a:xfrm>
            <a:off x="239713" y="3409950"/>
            <a:ext cx="70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start</a:t>
            </a:r>
          </a:p>
        </p:txBody>
      </p:sp>
      <p:sp>
        <p:nvSpPr>
          <p:cNvPr id="115719" name="Text Box 57"/>
          <p:cNvSpPr txBox="1">
            <a:spLocks noChangeArrowheads="1"/>
          </p:cNvSpPr>
          <p:nvPr/>
        </p:nvSpPr>
        <p:spPr bwMode="auto">
          <a:xfrm>
            <a:off x="7983538" y="3257550"/>
            <a:ext cx="87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finish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/>
              <a:t>Void insert ( element e, element a[ ], 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)</a:t>
            </a:r>
          </a:p>
          <a:p>
            <a:pPr>
              <a:buNone/>
            </a:pPr>
            <a:r>
              <a:rPr lang="en-US" sz="2400" dirty="0"/>
              <a:t>{</a:t>
            </a:r>
          </a:p>
          <a:p>
            <a:pPr>
              <a:buNone/>
            </a:pPr>
            <a:r>
              <a:rPr lang="en-US" sz="2400" dirty="0"/>
              <a:t>A[ 0 ] = e;</a:t>
            </a:r>
          </a:p>
          <a:p>
            <a:pPr>
              <a:buNone/>
            </a:pPr>
            <a:r>
              <a:rPr lang="en-US" sz="2400" dirty="0"/>
              <a:t>While( </a:t>
            </a:r>
            <a:r>
              <a:rPr lang="en-US" sz="2400" dirty="0" err="1"/>
              <a:t>e.key</a:t>
            </a:r>
            <a:r>
              <a:rPr lang="en-US" sz="2400" dirty="0"/>
              <a:t> &lt; a[ </a:t>
            </a:r>
            <a:r>
              <a:rPr lang="en-US" sz="2400" dirty="0" err="1"/>
              <a:t>i</a:t>
            </a:r>
            <a:r>
              <a:rPr lang="en-US" sz="2400" dirty="0"/>
              <a:t> ].key)</a:t>
            </a:r>
          </a:p>
          <a:p>
            <a:pPr>
              <a:buNone/>
            </a:pPr>
            <a:r>
              <a:rPr lang="en-US" sz="2400" dirty="0"/>
              <a:t>{</a:t>
            </a:r>
          </a:p>
          <a:p>
            <a:pPr>
              <a:buNone/>
            </a:pPr>
            <a:r>
              <a:rPr lang="en-US" sz="2400" dirty="0"/>
              <a:t>A[ i+1 ]= a[ </a:t>
            </a:r>
            <a:r>
              <a:rPr lang="en-US" sz="2400" dirty="0" err="1"/>
              <a:t>i</a:t>
            </a:r>
            <a:r>
              <a:rPr lang="en-US" sz="2400" dirty="0"/>
              <a:t> ];</a:t>
            </a:r>
          </a:p>
          <a:p>
            <a:pPr>
              <a:buNone/>
            </a:pPr>
            <a:r>
              <a:rPr lang="en-US" sz="2400" dirty="0" err="1"/>
              <a:t>i</a:t>
            </a:r>
            <a:r>
              <a:rPr lang="en-US" sz="2400" dirty="0"/>
              <a:t>--;</a:t>
            </a:r>
          </a:p>
          <a:p>
            <a:pPr>
              <a:buNone/>
            </a:pPr>
            <a:r>
              <a:rPr lang="en-US" sz="2400" dirty="0"/>
              <a:t>}</a:t>
            </a:r>
          </a:p>
          <a:p>
            <a:pPr>
              <a:buNone/>
            </a:pPr>
            <a:r>
              <a:rPr lang="en-US" sz="2400" dirty="0"/>
              <a:t>A[ i+1 ] = e;</a:t>
            </a:r>
          </a:p>
          <a:p>
            <a:pPr>
              <a:buNone/>
            </a:pPr>
            <a:r>
              <a:rPr lang="en-US" sz="2400" dirty="0"/>
              <a:t>}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/>
              <a:t>Void </a:t>
            </a:r>
            <a:r>
              <a:rPr lang="en-US" sz="2800" dirty="0" err="1"/>
              <a:t>insertionsort</a:t>
            </a:r>
            <a:r>
              <a:rPr lang="en-US" sz="2800" dirty="0"/>
              <a:t> ( element a[ ], </a:t>
            </a:r>
            <a:r>
              <a:rPr lang="en-US" sz="2800" dirty="0" err="1"/>
              <a:t>int</a:t>
            </a:r>
            <a:r>
              <a:rPr lang="en-US" sz="2800" dirty="0"/>
              <a:t> n)</a:t>
            </a:r>
          </a:p>
          <a:p>
            <a:pPr>
              <a:buNone/>
            </a:pPr>
            <a:r>
              <a:rPr lang="en-US" sz="2800" dirty="0"/>
              <a:t>{</a:t>
            </a:r>
          </a:p>
          <a:p>
            <a:pPr>
              <a:buNone/>
            </a:pPr>
            <a:r>
              <a:rPr lang="en-US" sz="2800" dirty="0" err="1"/>
              <a:t>Int</a:t>
            </a:r>
            <a:r>
              <a:rPr lang="en-US" sz="2800" dirty="0"/>
              <a:t> j;</a:t>
            </a:r>
          </a:p>
          <a:p>
            <a:pPr>
              <a:buNone/>
            </a:pPr>
            <a:r>
              <a:rPr lang="en-US" sz="2800" dirty="0"/>
              <a:t>For (j = 2;  j&lt;=n; j++ )</a:t>
            </a:r>
          </a:p>
          <a:p>
            <a:pPr>
              <a:buNone/>
            </a:pPr>
            <a:r>
              <a:rPr lang="en-US" sz="2800" dirty="0"/>
              <a:t>Element temp = a [ j ];</a:t>
            </a:r>
          </a:p>
          <a:p>
            <a:pPr>
              <a:buNone/>
            </a:pPr>
            <a:r>
              <a:rPr lang="en-US" sz="2800" dirty="0"/>
              <a:t>Insert ( temp, a, j-1);</a:t>
            </a:r>
          </a:p>
          <a:p>
            <a:pPr>
              <a:buNone/>
            </a:pPr>
            <a:r>
              <a:rPr lang="en-US" sz="2800" dirty="0"/>
              <a:t>}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Radix sort is the method that many people use when alphabetizing a large list of names</a:t>
            </a:r>
          </a:p>
          <a:p>
            <a:r>
              <a:rPr lang="en-US" dirty="0"/>
              <a:t>The list of names is first sorted according to the first letter of each name</a:t>
            </a:r>
          </a:p>
          <a:p>
            <a:r>
              <a:rPr lang="en-US" dirty="0"/>
              <a:t>That is names are arranged in 26 classes, where the first class consists of those names that start with A, the second class consists of those names that start with B and so on 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second pass, each class is alphabetized according to the second letter of the name and so on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Efg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efg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1196584" y="1926029"/>
          <a:ext cx="749935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efg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efg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63575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>
                <a:solidFill>
                  <a:schemeClr val="tx2">
                    <a:satMod val="130000"/>
                  </a:schemeClr>
                </a:solidFill>
              </a:rPr>
              <a:t>Connected Component</a:t>
            </a:r>
          </a:p>
        </p:txBody>
      </p:sp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893763" y="198120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 </a:t>
            </a:r>
            <a:r>
              <a:rPr lang="en-US" altLang="zh-TW" sz="3200">
                <a:ea typeface="新細明體" charset="-120"/>
              </a:rPr>
              <a:t>connected component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of an undirected graph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is a maximal connected subgraph.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 </a:t>
            </a:r>
            <a:r>
              <a:rPr lang="en-US" altLang="zh-TW" sz="3200">
                <a:ea typeface="新細明體" charset="-120"/>
              </a:rPr>
              <a:t>tree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is a graph that is connected and acyclic.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 directed graph is </a:t>
            </a:r>
            <a:r>
              <a:rPr lang="en-US" altLang="zh-TW" sz="3200">
                <a:ea typeface="新細明體" charset="-120"/>
              </a:rPr>
              <a:t>strongly connected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if there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is a directed path from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i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to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j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and also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from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j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to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i.</a:t>
            </a:r>
            <a:endParaRPr lang="en-US" altLang="zh-TW" sz="3200">
              <a:solidFill>
                <a:schemeClr val="tx1"/>
              </a:solidFill>
              <a:ea typeface="新細明體" charset="-12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 </a:t>
            </a:r>
            <a:r>
              <a:rPr lang="en-US" altLang="zh-TW" sz="3200">
                <a:ea typeface="新細明體" charset="-120"/>
              </a:rPr>
              <a:t>strongly connected component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is a maximal subgraph that is strongly connected.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1196584" y="1926029"/>
          <a:ext cx="7499352" cy="4109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611">
                <a:tc>
                  <a:txBody>
                    <a:bodyPr/>
                    <a:lstStyle/>
                    <a:p>
                      <a:r>
                        <a:rPr lang="en-US" dirty="0" err="1"/>
                        <a:t>efg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Efg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first pass the units digits are sorted. </a:t>
            </a:r>
          </a:p>
          <a:p>
            <a:r>
              <a:rPr lang="en-US" dirty="0"/>
              <a:t>In the second pass the tens digits are sorted</a:t>
            </a:r>
          </a:p>
          <a:p>
            <a:r>
              <a:rPr lang="en-US" dirty="0"/>
              <a:t>In the third pass the hundreds digits are sorted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139483"/>
            <a:ext cx="7499350" cy="5108917"/>
          </a:xfrm>
        </p:spPr>
        <p:txBody>
          <a:bodyPr/>
          <a:lstStyle/>
          <a:p>
            <a:r>
              <a:rPr lang="en-US" dirty="0"/>
              <a:t>Consider the following sequence</a:t>
            </a:r>
          </a:p>
          <a:p>
            <a:pPr>
              <a:buNone/>
            </a:pPr>
            <a:r>
              <a:rPr lang="en-US" dirty="0"/>
              <a:t>348, 143, 361, 423, 538, 128, 321, 543, 366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03828" y="2578686"/>
          <a:ext cx="6096002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89760" y="2086317"/>
          <a:ext cx="6096002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89760" y="2086317"/>
          <a:ext cx="6096002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time required to search for an key in other searching techniques depends on the number of elements in the collection</a:t>
            </a:r>
          </a:p>
          <a:p>
            <a:r>
              <a:rPr lang="en-US" dirty="0"/>
              <a:t>Hashing or hash addressing is independent of the number 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Hashing will be oriented towards file management</a:t>
            </a:r>
          </a:p>
          <a:p>
            <a:r>
              <a:rPr lang="en-US" dirty="0"/>
              <a:t>We assume that there is a file F on n records with s set K of keys which uniquely determine the records in F</a:t>
            </a:r>
          </a:p>
          <a:p>
            <a:r>
              <a:rPr lang="en-US" dirty="0"/>
              <a:t>F is maintained in memory by a table T of m memory locations and L is the set of memory addresses of the locations in T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general idea is to use the key to determine the address of a record, but care must be taken so that a great deal of space is not wasted</a:t>
            </a:r>
          </a:p>
          <a:p>
            <a:r>
              <a:rPr lang="en-US" dirty="0"/>
              <a:t>This takes a form of a function H from the set K of keys into the set L of memory addresses.</a:t>
            </a:r>
          </a:p>
          <a:p>
            <a:r>
              <a:rPr lang="en-US" dirty="0"/>
              <a:t>Such a function H: K</a:t>
            </a:r>
            <a:r>
              <a:rPr lang="en-US" dirty="0">
                <a:sym typeface="Wingdings" pitchFamily="2" charset="2"/>
              </a:rPr>
              <a:t>L is called a hash function or hashing function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 function may not yield distinct values : it is possible that two different keys k1 and k2 will yield the same hash address. This situation is called collision and some method must be used to resolve it</a:t>
            </a:r>
          </a:p>
          <a:p>
            <a:r>
              <a:rPr lang="en-US" dirty="0"/>
              <a:t>Hash function</a:t>
            </a:r>
          </a:p>
          <a:p>
            <a:r>
              <a:rPr lang="en-US" dirty="0"/>
              <a:t>Collision resolutions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principle criteria used in  selecting a hash function H: K</a:t>
            </a:r>
            <a:r>
              <a:rPr lang="en-US" dirty="0">
                <a:sym typeface="Wingdings" pitchFamily="2" charset="2"/>
              </a:rPr>
              <a:t>L are:</a:t>
            </a:r>
          </a:p>
          <a:p>
            <a:r>
              <a:rPr lang="en-US" dirty="0">
                <a:sym typeface="Wingdings" pitchFamily="2" charset="2"/>
              </a:rPr>
              <a:t>The function H should be very easy and quick to compute</a:t>
            </a:r>
          </a:p>
          <a:p>
            <a:r>
              <a:rPr lang="en-US" dirty="0">
                <a:sym typeface="Wingdings" pitchFamily="2" charset="2"/>
              </a:rPr>
              <a:t>The function H should as far as possible, uniformly distribute the hash addresses throughout the set L so that there are minimum number </a:t>
            </a:r>
            <a:r>
              <a:rPr lang="en-US">
                <a:sym typeface="Wingdings" pitchFamily="2" charset="2"/>
              </a:rPr>
              <a:t>of collisions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909638" y="0"/>
            <a:ext cx="779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 b="1" u="sng">
                <a:solidFill>
                  <a:schemeClr val="tx1"/>
                </a:solidFill>
                <a:ea typeface="新細明體" charset="-120"/>
              </a:rPr>
              <a:t>*Figure 6.5: </a:t>
            </a:r>
            <a:r>
              <a:rPr lang="en-US" altLang="zh-TW" sz="2400" u="sng">
                <a:solidFill>
                  <a:schemeClr val="tx1"/>
                </a:solidFill>
                <a:ea typeface="新細明體" charset="-120"/>
              </a:rPr>
              <a:t>A graph with two connected components (p.262)</a:t>
            </a:r>
            <a:endParaRPr lang="en-US" altLang="zh-TW" sz="2400" b="1" u="sng">
              <a:solidFill>
                <a:schemeClr val="tx1"/>
              </a:solidFill>
              <a:ea typeface="新細明體" charset="-120"/>
            </a:endParaRPr>
          </a:p>
        </p:txBody>
      </p:sp>
      <p:grpSp>
        <p:nvGrpSpPr>
          <p:cNvPr id="36869" name="Group 30"/>
          <p:cNvGrpSpPr>
            <a:grpSpLocks/>
          </p:cNvGrpSpPr>
          <p:nvPr/>
        </p:nvGrpSpPr>
        <p:grpSpPr bwMode="auto">
          <a:xfrm>
            <a:off x="1685925" y="1216025"/>
            <a:ext cx="5235575" cy="5029200"/>
            <a:chOff x="578" y="576"/>
            <a:chExt cx="3298" cy="3168"/>
          </a:xfrm>
        </p:grpSpPr>
        <p:sp>
          <p:nvSpPr>
            <p:cNvPr id="36873" name="Oval 4"/>
            <p:cNvSpPr>
              <a:spLocks noChangeArrowheads="1"/>
            </p:cNvSpPr>
            <p:nvPr/>
          </p:nvSpPr>
          <p:spPr bwMode="auto">
            <a:xfrm>
              <a:off x="1920" y="1332"/>
              <a:ext cx="420" cy="40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6874" name="Line 8"/>
            <p:cNvSpPr>
              <a:spLocks noChangeShapeType="1"/>
            </p:cNvSpPr>
            <p:nvPr/>
          </p:nvSpPr>
          <p:spPr bwMode="auto">
            <a:xfrm>
              <a:off x="1728" y="948"/>
              <a:ext cx="30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5" name="Line 9"/>
            <p:cNvSpPr>
              <a:spLocks noChangeShapeType="1"/>
            </p:cNvSpPr>
            <p:nvPr/>
          </p:nvSpPr>
          <p:spPr bwMode="auto">
            <a:xfrm flipH="1">
              <a:off x="1812" y="1704"/>
              <a:ext cx="204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876" name="Group 17"/>
            <p:cNvGrpSpPr>
              <a:grpSpLocks/>
            </p:cNvGrpSpPr>
            <p:nvPr/>
          </p:nvGrpSpPr>
          <p:grpSpPr bwMode="auto">
            <a:xfrm>
              <a:off x="864" y="612"/>
              <a:ext cx="960" cy="1824"/>
              <a:chOff x="852" y="1116"/>
              <a:chExt cx="960" cy="1824"/>
            </a:xfrm>
          </p:grpSpPr>
          <p:sp>
            <p:nvSpPr>
              <p:cNvPr id="36888" name="Oval 3"/>
              <p:cNvSpPr>
                <a:spLocks noChangeArrowheads="1"/>
              </p:cNvSpPr>
              <p:nvPr/>
            </p:nvSpPr>
            <p:spPr bwMode="auto">
              <a:xfrm>
                <a:off x="1356" y="1116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0</a:t>
                </a:r>
              </a:p>
            </p:txBody>
          </p:sp>
          <p:sp>
            <p:nvSpPr>
              <p:cNvPr id="36889" name="Oval 5"/>
              <p:cNvSpPr>
                <a:spLocks noChangeArrowheads="1"/>
              </p:cNvSpPr>
              <p:nvPr/>
            </p:nvSpPr>
            <p:spPr bwMode="auto">
              <a:xfrm>
                <a:off x="852" y="1848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36890" name="Oval 6"/>
              <p:cNvSpPr>
                <a:spLocks noChangeArrowheads="1"/>
              </p:cNvSpPr>
              <p:nvPr/>
            </p:nvSpPr>
            <p:spPr bwMode="auto">
              <a:xfrm>
                <a:off x="1392" y="2532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36891" name="Line 7"/>
              <p:cNvSpPr>
                <a:spLocks noChangeShapeType="1"/>
              </p:cNvSpPr>
              <p:nvPr/>
            </p:nvSpPr>
            <p:spPr bwMode="auto">
              <a:xfrm flipH="1">
                <a:off x="1140" y="1476"/>
                <a:ext cx="276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2" name="Line 10"/>
              <p:cNvSpPr>
                <a:spLocks noChangeShapeType="1"/>
              </p:cNvSpPr>
              <p:nvPr/>
            </p:nvSpPr>
            <p:spPr bwMode="auto">
              <a:xfrm>
                <a:off x="1176" y="2220"/>
                <a:ext cx="216" cy="4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77" name="Group 18"/>
            <p:cNvGrpSpPr>
              <a:grpSpLocks/>
            </p:cNvGrpSpPr>
            <p:nvPr/>
          </p:nvGrpSpPr>
          <p:grpSpPr bwMode="auto">
            <a:xfrm>
              <a:off x="2916" y="576"/>
              <a:ext cx="960" cy="1824"/>
              <a:chOff x="852" y="1116"/>
              <a:chExt cx="960" cy="1824"/>
            </a:xfrm>
          </p:grpSpPr>
          <p:sp>
            <p:nvSpPr>
              <p:cNvPr id="36883" name="Oval 19"/>
              <p:cNvSpPr>
                <a:spLocks noChangeArrowheads="1"/>
              </p:cNvSpPr>
              <p:nvPr/>
            </p:nvSpPr>
            <p:spPr bwMode="auto">
              <a:xfrm>
                <a:off x="1356" y="1116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36884" name="Oval 20"/>
              <p:cNvSpPr>
                <a:spLocks noChangeArrowheads="1"/>
              </p:cNvSpPr>
              <p:nvPr/>
            </p:nvSpPr>
            <p:spPr bwMode="auto">
              <a:xfrm>
                <a:off x="852" y="1848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  <p:sp>
            <p:nvSpPr>
              <p:cNvPr id="36885" name="Oval 21"/>
              <p:cNvSpPr>
                <a:spLocks noChangeArrowheads="1"/>
              </p:cNvSpPr>
              <p:nvPr/>
            </p:nvSpPr>
            <p:spPr bwMode="auto">
              <a:xfrm>
                <a:off x="1392" y="2532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6</a:t>
                </a:r>
              </a:p>
            </p:txBody>
          </p:sp>
          <p:sp>
            <p:nvSpPr>
              <p:cNvPr id="36886" name="Line 22"/>
              <p:cNvSpPr>
                <a:spLocks noChangeShapeType="1"/>
              </p:cNvSpPr>
              <p:nvPr/>
            </p:nvSpPr>
            <p:spPr bwMode="auto">
              <a:xfrm flipH="1">
                <a:off x="1140" y="1476"/>
                <a:ext cx="276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7" name="Line 23"/>
              <p:cNvSpPr>
                <a:spLocks noChangeShapeType="1"/>
              </p:cNvSpPr>
              <p:nvPr/>
            </p:nvSpPr>
            <p:spPr bwMode="auto">
              <a:xfrm>
                <a:off x="1176" y="2220"/>
                <a:ext cx="216" cy="4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878" name="Oval 25"/>
            <p:cNvSpPr>
              <a:spLocks noChangeArrowheads="1"/>
            </p:cNvSpPr>
            <p:nvPr/>
          </p:nvSpPr>
          <p:spPr bwMode="auto">
            <a:xfrm>
              <a:off x="2988" y="2940"/>
              <a:ext cx="420" cy="40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6879" name="Line 26"/>
            <p:cNvSpPr>
              <a:spLocks noChangeShapeType="1"/>
            </p:cNvSpPr>
            <p:nvPr/>
          </p:nvSpPr>
          <p:spPr bwMode="auto">
            <a:xfrm flipH="1">
              <a:off x="3312" y="2388"/>
              <a:ext cx="252" cy="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Text Box 27"/>
            <p:cNvSpPr txBox="1">
              <a:spLocks noChangeArrowheads="1"/>
            </p:cNvSpPr>
            <p:nvPr/>
          </p:nvSpPr>
          <p:spPr bwMode="auto">
            <a:xfrm>
              <a:off x="578" y="636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</a:rPr>
                <a:t>H</a:t>
              </a:r>
              <a:r>
                <a:rPr lang="en-US" altLang="zh-TW" sz="2400" b="1" baseline="-25000">
                  <a:solidFill>
                    <a:schemeClr val="tx1"/>
                  </a:solidFill>
                  <a:ea typeface="新細明體" charset="-120"/>
                </a:rPr>
                <a:t>1</a:t>
              </a:r>
              <a:endParaRPr lang="en-US" altLang="zh-TW" sz="2400" b="1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36881" name="Rectangle 28"/>
            <p:cNvSpPr>
              <a:spLocks noChangeArrowheads="1"/>
            </p:cNvSpPr>
            <p:nvPr/>
          </p:nvSpPr>
          <p:spPr bwMode="auto">
            <a:xfrm>
              <a:off x="2668" y="624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</a:rPr>
                <a:t>H</a:t>
              </a:r>
              <a:r>
                <a:rPr lang="en-US" altLang="zh-TW" sz="2400" b="1" baseline="-25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36882" name="Rectangle 29"/>
            <p:cNvSpPr>
              <a:spLocks noChangeArrowheads="1"/>
            </p:cNvSpPr>
            <p:nvPr/>
          </p:nvSpPr>
          <p:spPr bwMode="auto">
            <a:xfrm>
              <a:off x="1844" y="3456"/>
              <a:ext cx="15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</a:rPr>
                <a:t>G</a:t>
              </a:r>
              <a:r>
                <a:rPr lang="en-US" altLang="zh-TW" sz="2400" b="1" baseline="-25000">
                  <a:solidFill>
                    <a:schemeClr val="tx1"/>
                  </a:solidFill>
                  <a:ea typeface="新細明體" charset="-120"/>
                </a:rPr>
                <a:t>4</a:t>
              </a:r>
              <a:r>
                <a:rPr lang="en-US" altLang="zh-TW" sz="2400">
                  <a:ea typeface="新細明體" charset="-120"/>
                </a:rPr>
                <a:t> (not connected)</a:t>
              </a:r>
              <a:endParaRPr lang="en-US" altLang="zh-TW" sz="2400" b="1" baseline="-25000">
                <a:solidFill>
                  <a:schemeClr val="tx1"/>
                </a:solidFill>
                <a:ea typeface="新細明體" charset="-120"/>
              </a:endParaRPr>
            </a:p>
          </p:txBody>
        </p:sp>
      </p:grpSp>
      <p:sp>
        <p:nvSpPr>
          <p:cNvPr id="36870" name="Line 31"/>
          <p:cNvSpPr>
            <a:spLocks noChangeShapeType="1"/>
          </p:cNvSpPr>
          <p:nvPr/>
        </p:nvSpPr>
        <p:spPr bwMode="auto">
          <a:xfrm flipH="1">
            <a:off x="3492500" y="846138"/>
            <a:ext cx="671513" cy="3175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32"/>
          <p:cNvSpPr>
            <a:spLocks noChangeShapeType="1"/>
          </p:cNvSpPr>
          <p:nvPr/>
        </p:nvSpPr>
        <p:spPr bwMode="auto">
          <a:xfrm>
            <a:off x="5380038" y="828675"/>
            <a:ext cx="565150" cy="2476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33"/>
          <p:cNvSpPr txBox="1">
            <a:spLocks noChangeArrowheads="1"/>
          </p:cNvSpPr>
          <p:nvPr/>
        </p:nvSpPr>
        <p:spPr bwMode="auto">
          <a:xfrm>
            <a:off x="1576388" y="441325"/>
            <a:ext cx="669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connected component </a:t>
            </a:r>
            <a:r>
              <a:rPr lang="en-US" altLang="zh-TW" sz="2400">
                <a:ea typeface="新細明體" charset="-120"/>
              </a:rPr>
              <a:t>(maximal connected subgraph)</a:t>
            </a:r>
            <a:endParaRPr lang="en-US" altLang="zh-TW" sz="2400">
              <a:solidFill>
                <a:schemeClr val="tx2"/>
              </a:solidFill>
              <a:ea typeface="新細明體" charset="-120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Division</a:t>
            </a:r>
          </a:p>
          <a:p>
            <a:r>
              <a:rPr lang="en-US" dirty="0"/>
              <a:t>Mid-Square</a:t>
            </a:r>
          </a:p>
          <a:p>
            <a:r>
              <a:rPr lang="en-US" dirty="0"/>
              <a:t>Folding</a:t>
            </a:r>
          </a:p>
          <a:p>
            <a:r>
              <a:rPr lang="en-US" dirty="0"/>
              <a:t>Digit Analysis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keys into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Unsigned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stringToInt</a:t>
            </a:r>
            <a:r>
              <a:rPr lang="en-US" dirty="0"/>
              <a:t> (char *key)</a:t>
            </a:r>
          </a:p>
          <a:p>
            <a:pPr>
              <a:buNone/>
            </a:pPr>
            <a:r>
              <a:rPr lang="en-US" dirty="0"/>
              <a:t>{</a:t>
            </a:r>
          </a:p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 number=0;</a:t>
            </a:r>
          </a:p>
          <a:p>
            <a:pPr>
              <a:buNone/>
            </a:pPr>
            <a:r>
              <a:rPr lang="en-US" dirty="0"/>
              <a:t>While(*key)</a:t>
            </a:r>
          </a:p>
          <a:p>
            <a:pPr>
              <a:buNone/>
            </a:pPr>
            <a:r>
              <a:rPr lang="en-US" dirty="0"/>
              <a:t>Number += *key++;</a:t>
            </a:r>
          </a:p>
          <a:p>
            <a:pPr>
              <a:buNone/>
            </a:pPr>
            <a:r>
              <a:rPr lang="en-US" dirty="0"/>
              <a:t>Return number;</a:t>
            </a:r>
          </a:p>
          <a:p>
            <a:pPr>
              <a:buNone/>
            </a:pPr>
            <a:r>
              <a:rPr lang="en-US" dirty="0"/>
              <a:t>}</a:t>
            </a:r>
          </a:p>
          <a:p>
            <a:r>
              <a:rPr lang="en-US" dirty="0"/>
              <a:t>Simple additive approach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/>
              <a:t>Unsigned </a:t>
            </a:r>
            <a:r>
              <a:rPr lang="en-US" sz="2800" dirty="0" err="1"/>
              <a:t>int</a:t>
            </a:r>
            <a:r>
              <a:rPr lang="en-US" sz="2800" dirty="0"/>
              <a:t> </a:t>
            </a:r>
            <a:r>
              <a:rPr lang="en-US" sz="2800" dirty="0" err="1"/>
              <a:t>StingToInt</a:t>
            </a:r>
            <a:r>
              <a:rPr lang="en-US" sz="2800" dirty="0"/>
              <a:t> ( char *key)</a:t>
            </a:r>
          </a:p>
          <a:p>
            <a:pPr>
              <a:buNone/>
            </a:pPr>
            <a:r>
              <a:rPr lang="en-US" sz="2800" dirty="0"/>
              <a:t>{</a:t>
            </a:r>
          </a:p>
          <a:p>
            <a:pPr>
              <a:buNone/>
            </a:pPr>
            <a:r>
              <a:rPr lang="en-US" sz="2800" dirty="0" err="1"/>
              <a:t>Int</a:t>
            </a:r>
            <a:r>
              <a:rPr lang="en-US" sz="2800" dirty="0"/>
              <a:t> number = 0;</a:t>
            </a:r>
          </a:p>
          <a:p>
            <a:pPr>
              <a:buNone/>
            </a:pPr>
            <a:r>
              <a:rPr lang="en-US" sz="2800" dirty="0"/>
              <a:t>While ( *key)</a:t>
            </a:r>
          </a:p>
          <a:p>
            <a:pPr>
              <a:buNone/>
            </a:pPr>
            <a:r>
              <a:rPr lang="en-US" sz="2800" dirty="0"/>
              <a:t>{</a:t>
            </a:r>
          </a:p>
          <a:p>
            <a:pPr>
              <a:buNone/>
            </a:pPr>
            <a:r>
              <a:rPr lang="en-US" sz="2800" dirty="0"/>
              <a:t>Number += *key++;</a:t>
            </a:r>
          </a:p>
          <a:p>
            <a:pPr>
              <a:buNone/>
            </a:pPr>
            <a:r>
              <a:rPr lang="en-US" sz="2800" dirty="0"/>
              <a:t>If(*key) number +=((</a:t>
            </a:r>
            <a:r>
              <a:rPr lang="en-US" sz="2800" dirty="0" err="1"/>
              <a:t>int</a:t>
            </a:r>
            <a:r>
              <a:rPr lang="en-US" sz="2800" dirty="0"/>
              <a:t>) *key++) &lt;&lt;8;</a:t>
            </a:r>
          </a:p>
          <a:p>
            <a:pPr>
              <a:buNone/>
            </a:pPr>
            <a:r>
              <a:rPr lang="en-US" sz="2800" dirty="0"/>
              <a:t>}</a:t>
            </a:r>
          </a:p>
          <a:p>
            <a:pPr>
              <a:buNone/>
            </a:pPr>
            <a:r>
              <a:rPr lang="en-US" sz="2800" dirty="0" err="1"/>
              <a:t>Retunr</a:t>
            </a:r>
            <a:r>
              <a:rPr lang="en-US" sz="2800" dirty="0"/>
              <a:t> number;</a:t>
            </a:r>
          </a:p>
          <a:p>
            <a:pPr>
              <a:buNone/>
            </a:pPr>
            <a:r>
              <a:rPr lang="en-US" sz="2800" dirty="0"/>
              <a:t>}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addressing </a:t>
            </a:r>
          </a:p>
          <a:p>
            <a:r>
              <a:rPr lang="en-US" dirty="0"/>
              <a:t>Chaining</a:t>
            </a:r>
          </a:p>
          <a:p>
            <a:r>
              <a:rPr lang="en-US" dirty="0"/>
              <a:t>Four open addressing methods</a:t>
            </a:r>
          </a:p>
          <a:p>
            <a:r>
              <a:rPr lang="en-US" dirty="0"/>
              <a:t>Linear probing or linear open addressing</a:t>
            </a:r>
          </a:p>
          <a:p>
            <a:r>
              <a:rPr lang="en-US" dirty="0"/>
              <a:t>Quadratic probing</a:t>
            </a:r>
          </a:p>
          <a:p>
            <a:r>
              <a:rPr lang="en-US" dirty="0"/>
              <a:t>Rehashing </a:t>
            </a:r>
          </a:p>
          <a:p>
            <a:r>
              <a:rPr lang="en-US" dirty="0"/>
              <a:t>Random probing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952500" y="285750"/>
            <a:ext cx="740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 b="1" u="sng">
                <a:solidFill>
                  <a:schemeClr val="tx1"/>
                </a:solidFill>
                <a:ea typeface="新細明體" charset="-120"/>
              </a:rPr>
              <a:t>*Figure 6.6: </a:t>
            </a:r>
            <a:r>
              <a:rPr lang="en-US" altLang="zh-TW" sz="2400" u="sng">
                <a:solidFill>
                  <a:schemeClr val="tx1"/>
                </a:solidFill>
                <a:ea typeface="新細明體" charset="-120"/>
              </a:rPr>
              <a:t>Strongly connected components of G</a:t>
            </a:r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3 </a:t>
            </a:r>
            <a:r>
              <a:rPr lang="en-US" altLang="zh-TW" sz="2400" u="sng">
                <a:solidFill>
                  <a:schemeClr val="tx1"/>
                </a:solidFill>
                <a:ea typeface="新細明體" charset="-120"/>
              </a:rPr>
              <a:t>(p.262)</a:t>
            </a:r>
            <a:endParaRPr lang="en-US" altLang="zh-TW" sz="2400" b="1" u="sng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37893" name="Oval 3"/>
          <p:cNvSpPr>
            <a:spLocks noChangeArrowheads="1"/>
          </p:cNvSpPr>
          <p:nvPr/>
        </p:nvSpPr>
        <p:spPr bwMode="auto">
          <a:xfrm>
            <a:off x="5106988" y="2319338"/>
            <a:ext cx="685800" cy="6667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 b="1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5106988" y="3843338"/>
            <a:ext cx="685800" cy="6667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 b="1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7183438" y="2300288"/>
            <a:ext cx="685800" cy="6667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 b="1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37896" name="Arc 27"/>
          <p:cNvSpPr>
            <a:spLocks/>
          </p:cNvSpPr>
          <p:nvPr/>
        </p:nvSpPr>
        <p:spPr bwMode="auto">
          <a:xfrm>
            <a:off x="5746750" y="2725738"/>
            <a:ext cx="487363" cy="1257300"/>
          </a:xfrm>
          <a:custGeom>
            <a:avLst/>
            <a:gdLst>
              <a:gd name="T0" fmla="*/ 44138 w 23751"/>
              <a:gd name="T1" fmla="*/ 0 h 43200"/>
              <a:gd name="T2" fmla="*/ 0 w 23751"/>
              <a:gd name="T3" fmla="*/ 1254186 h 43200"/>
              <a:gd name="T4" fmla="*/ 44138 w 23751"/>
              <a:gd name="T5" fmla="*/ 628650 h 43200"/>
              <a:gd name="T6" fmla="*/ 0 60000 65536"/>
              <a:gd name="T7" fmla="*/ 0 60000 65536"/>
              <a:gd name="T8" fmla="*/ 0 60000 65536"/>
              <a:gd name="T9" fmla="*/ 0 w 23751"/>
              <a:gd name="T10" fmla="*/ 0 h 43200"/>
              <a:gd name="T11" fmla="*/ 23751 w 23751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51" h="43200" fill="none" extrusionOk="0">
                <a:moveTo>
                  <a:pt x="2150" y="0"/>
                </a:moveTo>
                <a:cubicBezTo>
                  <a:pt x="14080" y="0"/>
                  <a:pt x="23751" y="9670"/>
                  <a:pt x="23751" y="21600"/>
                </a:cubicBezTo>
                <a:cubicBezTo>
                  <a:pt x="23751" y="33529"/>
                  <a:pt x="14080" y="43200"/>
                  <a:pt x="2151" y="43200"/>
                </a:cubicBezTo>
                <a:cubicBezTo>
                  <a:pt x="1432" y="43200"/>
                  <a:pt x="714" y="43164"/>
                  <a:pt x="0" y="43092"/>
                </a:cubicBezTo>
              </a:path>
              <a:path w="23751" h="43200" stroke="0" extrusionOk="0">
                <a:moveTo>
                  <a:pt x="2150" y="0"/>
                </a:moveTo>
                <a:cubicBezTo>
                  <a:pt x="14080" y="0"/>
                  <a:pt x="23751" y="9670"/>
                  <a:pt x="23751" y="21600"/>
                </a:cubicBezTo>
                <a:cubicBezTo>
                  <a:pt x="23751" y="33529"/>
                  <a:pt x="14080" y="43200"/>
                  <a:pt x="2151" y="43200"/>
                </a:cubicBezTo>
                <a:cubicBezTo>
                  <a:pt x="1432" y="43200"/>
                  <a:pt x="714" y="43164"/>
                  <a:pt x="0" y="43092"/>
                </a:cubicBezTo>
                <a:lnTo>
                  <a:pt x="2151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Arc 29"/>
          <p:cNvSpPr>
            <a:spLocks/>
          </p:cNvSpPr>
          <p:nvPr/>
        </p:nvSpPr>
        <p:spPr bwMode="auto">
          <a:xfrm flipH="1">
            <a:off x="4660900" y="2744788"/>
            <a:ext cx="487363" cy="1257300"/>
          </a:xfrm>
          <a:custGeom>
            <a:avLst/>
            <a:gdLst>
              <a:gd name="T0" fmla="*/ 44138 w 23751"/>
              <a:gd name="T1" fmla="*/ 0 h 43200"/>
              <a:gd name="T2" fmla="*/ 0 w 23751"/>
              <a:gd name="T3" fmla="*/ 1254186 h 43200"/>
              <a:gd name="T4" fmla="*/ 44138 w 23751"/>
              <a:gd name="T5" fmla="*/ 628650 h 43200"/>
              <a:gd name="T6" fmla="*/ 0 60000 65536"/>
              <a:gd name="T7" fmla="*/ 0 60000 65536"/>
              <a:gd name="T8" fmla="*/ 0 60000 65536"/>
              <a:gd name="T9" fmla="*/ 0 w 23751"/>
              <a:gd name="T10" fmla="*/ 0 h 43200"/>
              <a:gd name="T11" fmla="*/ 23751 w 23751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51" h="43200" fill="none" extrusionOk="0">
                <a:moveTo>
                  <a:pt x="2150" y="0"/>
                </a:moveTo>
                <a:cubicBezTo>
                  <a:pt x="14080" y="0"/>
                  <a:pt x="23751" y="9670"/>
                  <a:pt x="23751" y="21600"/>
                </a:cubicBezTo>
                <a:cubicBezTo>
                  <a:pt x="23751" y="33529"/>
                  <a:pt x="14080" y="43200"/>
                  <a:pt x="2151" y="43200"/>
                </a:cubicBezTo>
                <a:cubicBezTo>
                  <a:pt x="1432" y="43200"/>
                  <a:pt x="714" y="43164"/>
                  <a:pt x="0" y="43092"/>
                </a:cubicBezTo>
              </a:path>
              <a:path w="23751" h="43200" stroke="0" extrusionOk="0">
                <a:moveTo>
                  <a:pt x="2150" y="0"/>
                </a:moveTo>
                <a:cubicBezTo>
                  <a:pt x="14080" y="0"/>
                  <a:pt x="23751" y="9670"/>
                  <a:pt x="23751" y="21600"/>
                </a:cubicBezTo>
                <a:cubicBezTo>
                  <a:pt x="23751" y="33529"/>
                  <a:pt x="14080" y="43200"/>
                  <a:pt x="2151" y="43200"/>
                </a:cubicBezTo>
                <a:cubicBezTo>
                  <a:pt x="1432" y="43200"/>
                  <a:pt x="714" y="43164"/>
                  <a:pt x="0" y="43092"/>
                </a:cubicBezTo>
                <a:lnTo>
                  <a:pt x="2151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Oval 30"/>
          <p:cNvSpPr>
            <a:spLocks noChangeArrowheads="1"/>
          </p:cNvSpPr>
          <p:nvPr/>
        </p:nvSpPr>
        <p:spPr bwMode="auto">
          <a:xfrm>
            <a:off x="2073275" y="200660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37899" name="Oval 31"/>
          <p:cNvSpPr>
            <a:spLocks noChangeArrowheads="1"/>
          </p:cNvSpPr>
          <p:nvPr/>
        </p:nvSpPr>
        <p:spPr bwMode="auto">
          <a:xfrm>
            <a:off x="2071688" y="310991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37900" name="Oval 32"/>
          <p:cNvSpPr>
            <a:spLocks noChangeArrowheads="1"/>
          </p:cNvSpPr>
          <p:nvPr/>
        </p:nvSpPr>
        <p:spPr bwMode="auto">
          <a:xfrm>
            <a:off x="2087563" y="41290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37901" name="Line 33"/>
          <p:cNvSpPr>
            <a:spLocks noChangeShapeType="1"/>
          </p:cNvSpPr>
          <p:nvPr/>
        </p:nvSpPr>
        <p:spPr bwMode="auto">
          <a:xfrm>
            <a:off x="2309813" y="3565525"/>
            <a:ext cx="0" cy="55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34"/>
          <p:cNvSpPr>
            <a:spLocks noChangeShapeType="1"/>
          </p:cNvSpPr>
          <p:nvPr/>
        </p:nvSpPr>
        <p:spPr bwMode="auto">
          <a:xfrm flipV="1">
            <a:off x="2487613" y="2395538"/>
            <a:ext cx="0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Line 35"/>
          <p:cNvSpPr>
            <a:spLocks noChangeShapeType="1"/>
          </p:cNvSpPr>
          <p:nvPr/>
        </p:nvSpPr>
        <p:spPr bwMode="auto">
          <a:xfrm>
            <a:off x="2119313" y="2422525"/>
            <a:ext cx="0" cy="735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36"/>
          <p:cNvSpPr>
            <a:spLocks noChangeArrowheads="1"/>
          </p:cNvSpPr>
          <p:nvPr/>
        </p:nvSpPr>
        <p:spPr bwMode="auto">
          <a:xfrm>
            <a:off x="1965325" y="4646613"/>
            <a:ext cx="555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G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37905" name="Text Box 37"/>
          <p:cNvSpPr txBox="1">
            <a:spLocks noChangeArrowheads="1"/>
          </p:cNvSpPr>
          <p:nvPr/>
        </p:nvSpPr>
        <p:spPr bwMode="auto">
          <a:xfrm>
            <a:off x="1087438" y="1270000"/>
            <a:ext cx="2957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not strongly connected</a:t>
            </a:r>
          </a:p>
        </p:txBody>
      </p:sp>
      <p:sp>
        <p:nvSpPr>
          <p:cNvPr id="37906" name="Line 38"/>
          <p:cNvSpPr>
            <a:spLocks noChangeShapeType="1"/>
          </p:cNvSpPr>
          <p:nvPr/>
        </p:nvSpPr>
        <p:spPr bwMode="auto">
          <a:xfrm flipH="1">
            <a:off x="5521325" y="1693863"/>
            <a:ext cx="530225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Line 39"/>
          <p:cNvSpPr>
            <a:spLocks noChangeShapeType="1"/>
          </p:cNvSpPr>
          <p:nvPr/>
        </p:nvSpPr>
        <p:spPr bwMode="auto">
          <a:xfrm>
            <a:off x="6897688" y="1657350"/>
            <a:ext cx="4937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Text Box 40"/>
          <p:cNvSpPr txBox="1">
            <a:spLocks noChangeArrowheads="1"/>
          </p:cNvSpPr>
          <p:nvPr/>
        </p:nvSpPr>
        <p:spPr bwMode="auto">
          <a:xfrm>
            <a:off x="4114800" y="876300"/>
            <a:ext cx="502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strongly connected component</a:t>
            </a:r>
          </a:p>
          <a:p>
            <a:r>
              <a:rPr lang="en-US" altLang="zh-TW" sz="2400">
                <a:ea typeface="新細明體" charset="-120"/>
              </a:rPr>
              <a:t>(maximal strongly connected subgraph)</a:t>
            </a:r>
            <a:endParaRPr lang="en-US" altLang="zh-TW" sz="2400">
              <a:solidFill>
                <a:schemeClr val="tx2"/>
              </a:solidFill>
              <a:ea typeface="新細明體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974725" y="414338"/>
            <a:ext cx="8169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Degree</a:t>
            </a: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974725" y="1704975"/>
            <a:ext cx="8169275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The </a:t>
            </a:r>
            <a:r>
              <a:rPr lang="en-US" altLang="zh-TW" sz="3200">
                <a:ea typeface="新細明體" charset="-120"/>
              </a:rPr>
              <a:t>degree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of a vertex is the number of edges incident to that vertex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For directed graph, 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the </a:t>
            </a:r>
            <a:r>
              <a:rPr lang="en-US" altLang="zh-TW" sz="2800">
                <a:ea typeface="新細明體" charset="-120"/>
              </a:rPr>
              <a:t>in-degree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of a vertex </a:t>
            </a:r>
            <a:r>
              <a:rPr lang="en-US" altLang="zh-TW" sz="2800" i="1">
                <a:solidFill>
                  <a:schemeClr val="tx1"/>
                </a:solidFill>
                <a:ea typeface="新細明體" charset="-120"/>
              </a:rPr>
              <a:t>v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is the number of edges</a:t>
            </a:r>
            <a:br>
              <a:rPr lang="en-US" altLang="zh-TW" sz="28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that have </a:t>
            </a:r>
            <a:r>
              <a:rPr lang="en-US" altLang="zh-TW" sz="2800" i="1">
                <a:solidFill>
                  <a:schemeClr val="tx1"/>
                </a:solidFill>
                <a:ea typeface="新細明體" charset="-120"/>
              </a:rPr>
              <a:t>v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as the head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the </a:t>
            </a:r>
            <a:r>
              <a:rPr lang="en-US" altLang="zh-TW" sz="2800">
                <a:ea typeface="新細明體" charset="-120"/>
              </a:rPr>
              <a:t>out-degree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of a vertex </a:t>
            </a:r>
            <a:r>
              <a:rPr lang="en-US" altLang="zh-TW" sz="2800" i="1">
                <a:solidFill>
                  <a:schemeClr val="tx1"/>
                </a:solidFill>
                <a:ea typeface="新細明體" charset="-120"/>
              </a:rPr>
              <a:t>v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is the number of edges</a:t>
            </a:r>
            <a:br>
              <a:rPr lang="en-US" altLang="zh-TW" sz="28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that have </a:t>
            </a:r>
            <a:r>
              <a:rPr lang="en-US" altLang="zh-TW" sz="2800" i="1">
                <a:solidFill>
                  <a:schemeClr val="tx1"/>
                </a:solidFill>
                <a:ea typeface="新細明體" charset="-120"/>
              </a:rPr>
              <a:t>v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as the tail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if </a:t>
            </a:r>
            <a:r>
              <a:rPr lang="en-US" altLang="zh-TW" sz="2800" i="1">
                <a:solidFill>
                  <a:schemeClr val="tx1"/>
                </a:solidFill>
                <a:ea typeface="新細明體" charset="-120"/>
              </a:rPr>
              <a:t>d</a:t>
            </a:r>
            <a:r>
              <a:rPr lang="en-US" altLang="zh-TW" i="1">
                <a:solidFill>
                  <a:schemeClr val="tx1"/>
                </a:solidFill>
                <a:ea typeface="新細明體" charset="-120"/>
              </a:rPr>
              <a:t>i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is the degree of a vertex </a:t>
            </a:r>
            <a:r>
              <a:rPr lang="en-US" altLang="zh-TW" sz="2800" i="1">
                <a:solidFill>
                  <a:schemeClr val="tx1"/>
                </a:solidFill>
                <a:ea typeface="新細明體" charset="-120"/>
              </a:rPr>
              <a:t>i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in a graph </a:t>
            </a:r>
            <a:r>
              <a:rPr lang="en-US" altLang="zh-TW" sz="2800" i="1">
                <a:solidFill>
                  <a:schemeClr val="tx1"/>
                </a:solidFill>
                <a:ea typeface="新細明體" charset="-120"/>
              </a:rPr>
              <a:t>G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with </a:t>
            </a:r>
            <a:r>
              <a:rPr lang="en-US" altLang="zh-TW" sz="2800" i="1">
                <a:solidFill>
                  <a:schemeClr val="tx1"/>
                </a:solidFill>
                <a:ea typeface="新細明體" charset="-120"/>
              </a:rPr>
              <a:t>n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vertices and </a:t>
            </a:r>
            <a:r>
              <a:rPr lang="en-US" altLang="zh-TW" sz="2800" i="1">
                <a:solidFill>
                  <a:schemeClr val="tx1"/>
                </a:solidFill>
                <a:ea typeface="新細明體" charset="-120"/>
              </a:rPr>
              <a:t>e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edges, the number of edges is</a:t>
            </a:r>
          </a:p>
        </p:txBody>
      </p:sp>
      <p:graphicFrame>
        <p:nvGraphicFramePr>
          <p:cNvPr id="1026" name="Object 4"/>
          <p:cNvGraphicFramePr>
            <a:graphicFrameLocks/>
          </p:cNvGraphicFramePr>
          <p:nvPr/>
        </p:nvGraphicFramePr>
        <p:xfrm>
          <a:off x="1760538" y="5262563"/>
          <a:ext cx="2446337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方程式" r:id="rId2" imgW="736560" imgH="368280" progId="Equation.2">
                  <p:embed/>
                </p:oleObj>
              </mc:Choice>
              <mc:Fallback>
                <p:oleObj name="方程式" r:id="rId2" imgW="736560" imgH="368280" progId="Equation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8" y="5262563"/>
                        <a:ext cx="2446337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1026"/>
          <p:cNvSpPr txBox="1">
            <a:spLocks noChangeArrowheads="1"/>
          </p:cNvSpPr>
          <p:nvPr/>
        </p:nvSpPr>
        <p:spPr bwMode="auto">
          <a:xfrm>
            <a:off x="1423988" y="0"/>
            <a:ext cx="223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undirected graph</a:t>
            </a:r>
          </a:p>
        </p:txBody>
      </p:sp>
      <p:sp>
        <p:nvSpPr>
          <p:cNvPr id="38917" name="Text Box 1027"/>
          <p:cNvSpPr txBox="1">
            <a:spLocks noChangeArrowheads="1"/>
          </p:cNvSpPr>
          <p:nvPr/>
        </p:nvSpPr>
        <p:spPr bwMode="auto">
          <a:xfrm>
            <a:off x="1441450" y="563563"/>
            <a:ext cx="99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degree</a:t>
            </a:r>
          </a:p>
        </p:txBody>
      </p:sp>
      <p:sp>
        <p:nvSpPr>
          <p:cNvPr id="38918" name="Oval 1038"/>
          <p:cNvSpPr>
            <a:spLocks noChangeArrowheads="1"/>
          </p:cNvSpPr>
          <p:nvPr/>
        </p:nvSpPr>
        <p:spPr bwMode="auto">
          <a:xfrm>
            <a:off x="6159500" y="8270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38919" name="Oval 1039"/>
          <p:cNvSpPr>
            <a:spLocks noChangeArrowheads="1"/>
          </p:cNvSpPr>
          <p:nvPr/>
        </p:nvSpPr>
        <p:spPr bwMode="auto">
          <a:xfrm>
            <a:off x="5473700" y="15890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38920" name="Oval 1040"/>
          <p:cNvSpPr>
            <a:spLocks noChangeArrowheads="1"/>
          </p:cNvSpPr>
          <p:nvPr/>
        </p:nvSpPr>
        <p:spPr bwMode="auto">
          <a:xfrm>
            <a:off x="6845300" y="15890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38921" name="Line 1041"/>
          <p:cNvSpPr>
            <a:spLocks noChangeShapeType="1"/>
          </p:cNvSpPr>
          <p:nvPr/>
        </p:nvSpPr>
        <p:spPr bwMode="auto">
          <a:xfrm flipH="1">
            <a:off x="5813425" y="1201738"/>
            <a:ext cx="407988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1042"/>
          <p:cNvSpPr>
            <a:spLocks noChangeShapeType="1"/>
          </p:cNvSpPr>
          <p:nvPr/>
        </p:nvSpPr>
        <p:spPr bwMode="auto">
          <a:xfrm>
            <a:off x="6534150" y="1201738"/>
            <a:ext cx="422275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Oval 1043"/>
          <p:cNvSpPr>
            <a:spLocks noChangeArrowheads="1"/>
          </p:cNvSpPr>
          <p:nvPr/>
        </p:nvSpPr>
        <p:spPr bwMode="auto">
          <a:xfrm>
            <a:off x="5091113" y="248602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38924" name="Oval 1044"/>
          <p:cNvSpPr>
            <a:spLocks noChangeArrowheads="1"/>
          </p:cNvSpPr>
          <p:nvPr/>
        </p:nvSpPr>
        <p:spPr bwMode="auto">
          <a:xfrm>
            <a:off x="5851525" y="249872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38925" name="Line 1045"/>
          <p:cNvSpPr>
            <a:spLocks noChangeShapeType="1"/>
          </p:cNvSpPr>
          <p:nvPr/>
        </p:nvSpPr>
        <p:spPr bwMode="auto">
          <a:xfrm flipH="1">
            <a:off x="5318125" y="2030413"/>
            <a:ext cx="263525" cy="46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046"/>
          <p:cNvSpPr>
            <a:spLocks noChangeShapeType="1"/>
          </p:cNvSpPr>
          <p:nvPr/>
        </p:nvSpPr>
        <p:spPr bwMode="auto">
          <a:xfrm>
            <a:off x="5768975" y="2044700"/>
            <a:ext cx="298450" cy="458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Oval 1047"/>
          <p:cNvSpPr>
            <a:spLocks noChangeArrowheads="1"/>
          </p:cNvSpPr>
          <p:nvPr/>
        </p:nvSpPr>
        <p:spPr bwMode="auto">
          <a:xfrm>
            <a:off x="6496050" y="248761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38928" name="Oval 1048"/>
          <p:cNvSpPr>
            <a:spLocks noChangeArrowheads="1"/>
          </p:cNvSpPr>
          <p:nvPr/>
        </p:nvSpPr>
        <p:spPr bwMode="auto">
          <a:xfrm>
            <a:off x="7240588" y="248602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38929" name="Line 1049"/>
          <p:cNvSpPr>
            <a:spLocks noChangeShapeType="1"/>
          </p:cNvSpPr>
          <p:nvPr/>
        </p:nvSpPr>
        <p:spPr bwMode="auto">
          <a:xfrm flipH="1">
            <a:off x="6692900" y="2014538"/>
            <a:ext cx="273050" cy="461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1050"/>
          <p:cNvSpPr>
            <a:spLocks noChangeShapeType="1"/>
          </p:cNvSpPr>
          <p:nvPr/>
        </p:nvSpPr>
        <p:spPr bwMode="auto">
          <a:xfrm>
            <a:off x="7169150" y="2027238"/>
            <a:ext cx="273050" cy="449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Rectangle 1051"/>
          <p:cNvSpPr>
            <a:spLocks noChangeArrowheads="1"/>
          </p:cNvSpPr>
          <p:nvPr/>
        </p:nvSpPr>
        <p:spPr bwMode="auto">
          <a:xfrm>
            <a:off x="2587625" y="3017838"/>
            <a:ext cx="555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G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38932" name="Rectangle 1052"/>
          <p:cNvSpPr>
            <a:spLocks noChangeArrowheads="1"/>
          </p:cNvSpPr>
          <p:nvPr/>
        </p:nvSpPr>
        <p:spPr bwMode="auto">
          <a:xfrm>
            <a:off x="6111875" y="3060700"/>
            <a:ext cx="55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G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38933" name="Text Box 1054"/>
          <p:cNvSpPr txBox="1">
            <a:spLocks noChangeArrowheads="1"/>
          </p:cNvSpPr>
          <p:nvPr/>
        </p:nvSpPr>
        <p:spPr bwMode="auto">
          <a:xfrm>
            <a:off x="2689225" y="8334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3</a:t>
            </a:r>
          </a:p>
        </p:txBody>
      </p:sp>
      <p:sp>
        <p:nvSpPr>
          <p:cNvPr id="38934" name="Text Box 1058"/>
          <p:cNvSpPr txBox="1">
            <a:spLocks noChangeArrowheads="1"/>
          </p:cNvSpPr>
          <p:nvPr/>
        </p:nvSpPr>
        <p:spPr bwMode="auto">
          <a:xfrm>
            <a:off x="6234113" y="13589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2</a:t>
            </a:r>
          </a:p>
        </p:txBody>
      </p:sp>
      <p:sp>
        <p:nvSpPr>
          <p:cNvPr id="38935" name="Text Box 1059"/>
          <p:cNvSpPr txBox="1">
            <a:spLocks noChangeArrowheads="1"/>
          </p:cNvSpPr>
          <p:nvPr/>
        </p:nvSpPr>
        <p:spPr bwMode="auto">
          <a:xfrm>
            <a:off x="5510213" y="20812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3</a:t>
            </a:r>
          </a:p>
        </p:txBody>
      </p:sp>
      <p:sp>
        <p:nvSpPr>
          <p:cNvPr id="38936" name="Text Box 1060"/>
          <p:cNvSpPr txBox="1">
            <a:spLocks noChangeArrowheads="1"/>
          </p:cNvSpPr>
          <p:nvPr/>
        </p:nvSpPr>
        <p:spPr bwMode="auto">
          <a:xfrm>
            <a:off x="6886575" y="20812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3</a:t>
            </a:r>
          </a:p>
        </p:txBody>
      </p:sp>
      <p:sp>
        <p:nvSpPr>
          <p:cNvPr id="38937" name="Text Box 1061"/>
          <p:cNvSpPr txBox="1">
            <a:spLocks noChangeArrowheads="1"/>
          </p:cNvSpPr>
          <p:nvPr/>
        </p:nvSpPr>
        <p:spPr bwMode="auto">
          <a:xfrm>
            <a:off x="5122863" y="29987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1</a:t>
            </a:r>
          </a:p>
        </p:txBody>
      </p:sp>
      <p:sp>
        <p:nvSpPr>
          <p:cNvPr id="38938" name="Text Box 1062"/>
          <p:cNvSpPr txBox="1">
            <a:spLocks noChangeArrowheads="1"/>
          </p:cNvSpPr>
          <p:nvPr/>
        </p:nvSpPr>
        <p:spPr bwMode="auto">
          <a:xfrm>
            <a:off x="5864225" y="30511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1</a:t>
            </a:r>
          </a:p>
        </p:txBody>
      </p:sp>
      <p:sp>
        <p:nvSpPr>
          <p:cNvPr id="38939" name="Text Box 1063"/>
          <p:cNvSpPr txBox="1">
            <a:spLocks noChangeArrowheads="1"/>
          </p:cNvSpPr>
          <p:nvPr/>
        </p:nvSpPr>
        <p:spPr bwMode="auto">
          <a:xfrm>
            <a:off x="6569075" y="30337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1</a:t>
            </a:r>
          </a:p>
        </p:txBody>
      </p:sp>
      <p:sp>
        <p:nvSpPr>
          <p:cNvPr id="38940" name="Text Box 1064"/>
          <p:cNvSpPr txBox="1">
            <a:spLocks noChangeArrowheads="1"/>
          </p:cNvSpPr>
          <p:nvPr/>
        </p:nvSpPr>
        <p:spPr bwMode="auto">
          <a:xfrm>
            <a:off x="7362825" y="30861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1</a:t>
            </a:r>
          </a:p>
        </p:txBody>
      </p:sp>
      <p:sp>
        <p:nvSpPr>
          <p:cNvPr id="38941" name="Rectangle 1065"/>
          <p:cNvSpPr>
            <a:spLocks noChangeArrowheads="1"/>
          </p:cNvSpPr>
          <p:nvPr/>
        </p:nvSpPr>
        <p:spPr bwMode="auto">
          <a:xfrm>
            <a:off x="1400175" y="3854450"/>
            <a:ext cx="193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directed graph</a:t>
            </a:r>
          </a:p>
        </p:txBody>
      </p:sp>
      <p:sp>
        <p:nvSpPr>
          <p:cNvPr id="38942" name="Rectangle 1066"/>
          <p:cNvSpPr>
            <a:spLocks noChangeArrowheads="1"/>
          </p:cNvSpPr>
          <p:nvPr/>
        </p:nvSpPr>
        <p:spPr bwMode="auto">
          <a:xfrm>
            <a:off x="1411288" y="4252913"/>
            <a:ext cx="1485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in-degree</a:t>
            </a:r>
          </a:p>
          <a:p>
            <a:pPr algn="l"/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out-degree</a:t>
            </a:r>
          </a:p>
        </p:txBody>
      </p:sp>
      <p:sp>
        <p:nvSpPr>
          <p:cNvPr id="38943" name="Oval 1067"/>
          <p:cNvSpPr>
            <a:spLocks noChangeArrowheads="1"/>
          </p:cNvSpPr>
          <p:nvPr/>
        </p:nvSpPr>
        <p:spPr bwMode="auto">
          <a:xfrm>
            <a:off x="3908425" y="347027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38944" name="Oval 1068"/>
          <p:cNvSpPr>
            <a:spLocks noChangeArrowheads="1"/>
          </p:cNvSpPr>
          <p:nvPr/>
        </p:nvSpPr>
        <p:spPr bwMode="auto">
          <a:xfrm>
            <a:off x="3906838" y="45735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38945" name="Oval 1069"/>
          <p:cNvSpPr>
            <a:spLocks noChangeArrowheads="1"/>
          </p:cNvSpPr>
          <p:nvPr/>
        </p:nvSpPr>
        <p:spPr bwMode="auto">
          <a:xfrm>
            <a:off x="3922713" y="559276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38946" name="Line 1070"/>
          <p:cNvSpPr>
            <a:spLocks noChangeShapeType="1"/>
          </p:cNvSpPr>
          <p:nvPr/>
        </p:nvSpPr>
        <p:spPr bwMode="auto">
          <a:xfrm>
            <a:off x="4144963" y="5029200"/>
            <a:ext cx="0" cy="55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7" name="Line 1071"/>
          <p:cNvSpPr>
            <a:spLocks noChangeShapeType="1"/>
          </p:cNvSpPr>
          <p:nvPr/>
        </p:nvSpPr>
        <p:spPr bwMode="auto">
          <a:xfrm flipV="1">
            <a:off x="4322763" y="3859213"/>
            <a:ext cx="0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8" name="Line 1072"/>
          <p:cNvSpPr>
            <a:spLocks noChangeShapeType="1"/>
          </p:cNvSpPr>
          <p:nvPr/>
        </p:nvSpPr>
        <p:spPr bwMode="auto">
          <a:xfrm>
            <a:off x="3954463" y="3886200"/>
            <a:ext cx="0" cy="735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9" name="Rectangle 1073"/>
          <p:cNvSpPr>
            <a:spLocks noChangeArrowheads="1"/>
          </p:cNvSpPr>
          <p:nvPr/>
        </p:nvSpPr>
        <p:spPr bwMode="auto">
          <a:xfrm>
            <a:off x="3800475" y="6110288"/>
            <a:ext cx="555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G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38950" name="Text Box 1074"/>
          <p:cNvSpPr txBox="1">
            <a:spLocks noChangeArrowheads="1"/>
          </p:cNvSpPr>
          <p:nvPr/>
        </p:nvSpPr>
        <p:spPr bwMode="auto">
          <a:xfrm>
            <a:off x="4652963" y="3492500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ea typeface="新細明體" charset="-120"/>
              </a:rPr>
              <a:t>in:1, out: 1</a:t>
            </a:r>
          </a:p>
        </p:txBody>
      </p:sp>
      <p:sp>
        <p:nvSpPr>
          <p:cNvPr id="38951" name="Text Box 1075"/>
          <p:cNvSpPr txBox="1">
            <a:spLocks noChangeArrowheads="1"/>
          </p:cNvSpPr>
          <p:nvPr/>
        </p:nvSpPr>
        <p:spPr bwMode="auto">
          <a:xfrm>
            <a:off x="4670425" y="4568825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ea typeface="新細明體" charset="-120"/>
              </a:rPr>
              <a:t>in: 1, out: 2</a:t>
            </a:r>
          </a:p>
        </p:txBody>
      </p:sp>
      <p:sp>
        <p:nvSpPr>
          <p:cNvPr id="38952" name="Text Box 1076"/>
          <p:cNvSpPr txBox="1">
            <a:spLocks noChangeArrowheads="1"/>
          </p:cNvSpPr>
          <p:nvPr/>
        </p:nvSpPr>
        <p:spPr bwMode="auto">
          <a:xfrm>
            <a:off x="4705350" y="5573713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ea typeface="新細明體" charset="-120"/>
              </a:rPr>
              <a:t>in: 1, out: 0</a:t>
            </a:r>
          </a:p>
        </p:txBody>
      </p:sp>
      <p:sp>
        <p:nvSpPr>
          <p:cNvPr id="38953" name="Oval 1077"/>
          <p:cNvSpPr>
            <a:spLocks noChangeArrowheads="1"/>
          </p:cNvSpPr>
          <p:nvPr/>
        </p:nvSpPr>
        <p:spPr bwMode="auto">
          <a:xfrm>
            <a:off x="2608263" y="129540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38954" name="Oval 1078"/>
          <p:cNvSpPr>
            <a:spLocks noChangeArrowheads="1"/>
          </p:cNvSpPr>
          <p:nvPr/>
        </p:nvSpPr>
        <p:spPr bwMode="auto">
          <a:xfrm>
            <a:off x="1922463" y="205740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38955" name="Oval 1079"/>
          <p:cNvSpPr>
            <a:spLocks noChangeArrowheads="1"/>
          </p:cNvSpPr>
          <p:nvPr/>
        </p:nvSpPr>
        <p:spPr bwMode="auto">
          <a:xfrm>
            <a:off x="3294063" y="205740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38956" name="Oval 1080"/>
          <p:cNvSpPr>
            <a:spLocks noChangeArrowheads="1"/>
          </p:cNvSpPr>
          <p:nvPr/>
        </p:nvSpPr>
        <p:spPr bwMode="auto">
          <a:xfrm>
            <a:off x="2608263" y="266700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38957" name="Line 1081"/>
          <p:cNvSpPr>
            <a:spLocks noChangeShapeType="1"/>
          </p:cNvSpPr>
          <p:nvPr/>
        </p:nvSpPr>
        <p:spPr bwMode="auto">
          <a:xfrm>
            <a:off x="2830513" y="174625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58" name="Line 1082"/>
          <p:cNvSpPr>
            <a:spLocks noChangeShapeType="1"/>
          </p:cNvSpPr>
          <p:nvPr/>
        </p:nvSpPr>
        <p:spPr bwMode="auto">
          <a:xfrm>
            <a:off x="2373313" y="227965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59" name="Line 1083"/>
          <p:cNvSpPr>
            <a:spLocks noChangeShapeType="1"/>
          </p:cNvSpPr>
          <p:nvPr/>
        </p:nvSpPr>
        <p:spPr bwMode="auto">
          <a:xfrm flipH="1">
            <a:off x="2262188" y="1670050"/>
            <a:ext cx="407987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0" name="Line 1084"/>
          <p:cNvSpPr>
            <a:spLocks noChangeShapeType="1"/>
          </p:cNvSpPr>
          <p:nvPr/>
        </p:nvSpPr>
        <p:spPr bwMode="auto">
          <a:xfrm>
            <a:off x="2982913" y="1670050"/>
            <a:ext cx="422275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1" name="Line 1085"/>
          <p:cNvSpPr>
            <a:spLocks noChangeShapeType="1"/>
          </p:cNvSpPr>
          <p:nvPr/>
        </p:nvSpPr>
        <p:spPr bwMode="auto">
          <a:xfrm>
            <a:off x="2247900" y="2486025"/>
            <a:ext cx="354013" cy="312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2" name="Line 1086"/>
          <p:cNvSpPr>
            <a:spLocks noChangeShapeType="1"/>
          </p:cNvSpPr>
          <p:nvPr/>
        </p:nvSpPr>
        <p:spPr bwMode="auto">
          <a:xfrm flipH="1">
            <a:off x="3036888" y="2459038"/>
            <a:ext cx="32702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63" name="Text Box 1088"/>
          <p:cNvSpPr txBox="1">
            <a:spLocks noChangeArrowheads="1"/>
          </p:cNvSpPr>
          <p:nvPr/>
        </p:nvSpPr>
        <p:spPr bwMode="auto">
          <a:xfrm>
            <a:off x="3659188" y="21351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3</a:t>
            </a:r>
          </a:p>
        </p:txBody>
      </p:sp>
      <p:sp>
        <p:nvSpPr>
          <p:cNvPr id="38964" name="Text Box 1089"/>
          <p:cNvSpPr txBox="1">
            <a:spLocks noChangeArrowheads="1"/>
          </p:cNvSpPr>
          <p:nvPr/>
        </p:nvSpPr>
        <p:spPr bwMode="auto">
          <a:xfrm>
            <a:off x="1593850" y="20812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3</a:t>
            </a:r>
          </a:p>
        </p:txBody>
      </p:sp>
      <p:sp>
        <p:nvSpPr>
          <p:cNvPr id="38965" name="Text Box 1090"/>
          <p:cNvSpPr txBox="1">
            <a:spLocks noChangeArrowheads="1"/>
          </p:cNvSpPr>
          <p:nvPr/>
        </p:nvSpPr>
        <p:spPr bwMode="auto">
          <a:xfrm>
            <a:off x="2954338" y="2911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1292225" y="646113"/>
            <a:ext cx="7851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Graph Representations</a:t>
            </a:r>
          </a:p>
        </p:txBody>
      </p:sp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1292225" y="2017713"/>
            <a:ext cx="78517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Adjacency Matrix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Adjacency Lists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Adjacency Multilists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1026"/>
          <p:cNvSpPr>
            <a:spLocks noChangeArrowheads="1"/>
          </p:cNvSpPr>
          <p:nvPr/>
        </p:nvSpPr>
        <p:spPr bwMode="auto">
          <a:xfrm>
            <a:off x="992188" y="555625"/>
            <a:ext cx="8151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Adjacency Matrix</a:t>
            </a:r>
          </a:p>
        </p:txBody>
      </p:sp>
      <p:sp>
        <p:nvSpPr>
          <p:cNvPr id="41989" name="Rectangle 1027"/>
          <p:cNvSpPr>
            <a:spLocks noChangeArrowheads="1"/>
          </p:cNvSpPr>
          <p:nvPr/>
        </p:nvSpPr>
        <p:spPr bwMode="auto">
          <a:xfrm>
            <a:off x="887413" y="1927225"/>
            <a:ext cx="89916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Let G=(V,E) be a graph with n vertices.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The </a:t>
            </a:r>
            <a:r>
              <a:rPr lang="en-US" altLang="zh-TW" sz="3200">
                <a:ea typeface="新細明體" charset="-120"/>
              </a:rPr>
              <a:t>adjacency matrix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of G is a two-dimensional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n by n array, say adj_mat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If the edge (v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i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,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j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) is in E(G), adj_mat[i][j]=1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If there is no such edge in E(G), adj_mat[i][j]=0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The adjacency matrix for an undirected graph is symmetric; the adjacency matrix for a digraph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need not be symmetric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674688" y="0"/>
            <a:ext cx="84693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Examples for Adjacency Matrix</a:t>
            </a:r>
            <a:endParaRPr lang="en-US" altLang="zh-TW" sz="4400">
              <a:solidFill>
                <a:schemeClr val="tx2"/>
              </a:solidFill>
              <a:ea typeface="新細明體" charset="-120"/>
            </a:endParaRPr>
          </a:p>
        </p:txBody>
      </p:sp>
      <p:graphicFrame>
        <p:nvGraphicFramePr>
          <p:cNvPr id="2050" name="Object 3"/>
          <p:cNvGraphicFramePr>
            <a:graphicFrameLocks/>
          </p:cNvGraphicFramePr>
          <p:nvPr/>
        </p:nvGraphicFramePr>
        <p:xfrm>
          <a:off x="944563" y="2157413"/>
          <a:ext cx="1709737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方程式" r:id="rId2" imgW="761760" imgH="787320" progId="Equation.2">
                  <p:embed/>
                </p:oleObj>
              </mc:Choice>
              <mc:Fallback>
                <p:oleObj name="方程式" r:id="rId2" imgW="761760" imgH="787320" progId="Equation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2157413"/>
                        <a:ext cx="1709737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/>
          </p:cNvGraphicFramePr>
          <p:nvPr/>
        </p:nvGraphicFramePr>
        <p:xfrm>
          <a:off x="3617913" y="2236788"/>
          <a:ext cx="122555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方程式" r:id="rId4" imgW="583920" imgH="596880" progId="Equation.2">
                  <p:embed/>
                </p:oleObj>
              </mc:Choice>
              <mc:Fallback>
                <p:oleObj name="方程式" r:id="rId4" imgW="583920" imgH="596880" progId="Equation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3" y="2236788"/>
                        <a:ext cx="122555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/>
          </p:cNvGraphicFramePr>
          <p:nvPr/>
        </p:nvGraphicFramePr>
        <p:xfrm>
          <a:off x="5970588" y="2827338"/>
          <a:ext cx="3173412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方程式" r:id="rId6" imgW="1485720" imgH="1549080" progId="Equation.2">
                  <p:embed/>
                </p:oleObj>
              </mc:Choice>
              <mc:Fallback>
                <p:oleObj name="方程式" r:id="rId6" imgW="1485720" imgH="1549080" progId="Equation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2827338"/>
                        <a:ext cx="3173412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1514475" y="3841750"/>
            <a:ext cx="542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G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4002088" y="3629025"/>
            <a:ext cx="542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G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2058" name="Rectangle 8"/>
          <p:cNvSpPr>
            <a:spLocks noChangeArrowheads="1"/>
          </p:cNvSpPr>
          <p:nvPr/>
        </p:nvSpPr>
        <p:spPr bwMode="auto">
          <a:xfrm>
            <a:off x="7337425" y="6338888"/>
            <a:ext cx="542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G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2059" name="Oval 9"/>
          <p:cNvSpPr>
            <a:spLocks noChangeArrowheads="1"/>
          </p:cNvSpPr>
          <p:nvPr/>
        </p:nvSpPr>
        <p:spPr bwMode="auto">
          <a:xfrm>
            <a:off x="1427163" y="5016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0</a:t>
            </a:r>
          </a:p>
        </p:txBody>
      </p:sp>
      <p:sp>
        <p:nvSpPr>
          <p:cNvPr id="2060" name="Oval 10"/>
          <p:cNvSpPr>
            <a:spLocks noChangeArrowheads="1"/>
          </p:cNvSpPr>
          <p:nvPr/>
        </p:nvSpPr>
        <p:spPr bwMode="auto">
          <a:xfrm>
            <a:off x="741363" y="12636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1</a:t>
            </a:r>
          </a:p>
        </p:txBody>
      </p:sp>
      <p:sp>
        <p:nvSpPr>
          <p:cNvPr id="2061" name="Oval 11"/>
          <p:cNvSpPr>
            <a:spLocks noChangeArrowheads="1"/>
          </p:cNvSpPr>
          <p:nvPr/>
        </p:nvSpPr>
        <p:spPr bwMode="auto">
          <a:xfrm>
            <a:off x="2112963" y="12636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2</a:t>
            </a:r>
          </a:p>
        </p:txBody>
      </p:sp>
      <p:sp>
        <p:nvSpPr>
          <p:cNvPr id="2062" name="Oval 12"/>
          <p:cNvSpPr>
            <a:spLocks noChangeArrowheads="1"/>
          </p:cNvSpPr>
          <p:nvPr/>
        </p:nvSpPr>
        <p:spPr bwMode="auto">
          <a:xfrm>
            <a:off x="1427163" y="18732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3</a:t>
            </a:r>
          </a:p>
        </p:txBody>
      </p:sp>
      <p:sp>
        <p:nvSpPr>
          <p:cNvPr id="2063" name="Line 13"/>
          <p:cNvSpPr>
            <a:spLocks noChangeShapeType="1"/>
          </p:cNvSpPr>
          <p:nvPr/>
        </p:nvSpPr>
        <p:spPr bwMode="auto">
          <a:xfrm>
            <a:off x="1649413" y="952500"/>
            <a:ext cx="0" cy="914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14"/>
          <p:cNvSpPr>
            <a:spLocks noChangeShapeType="1"/>
          </p:cNvSpPr>
          <p:nvPr/>
        </p:nvSpPr>
        <p:spPr bwMode="auto">
          <a:xfrm>
            <a:off x="1192213" y="1485900"/>
            <a:ext cx="9144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5"/>
          <p:cNvSpPr>
            <a:spLocks noChangeShapeType="1"/>
          </p:cNvSpPr>
          <p:nvPr/>
        </p:nvSpPr>
        <p:spPr bwMode="auto">
          <a:xfrm flipH="1">
            <a:off x="1081088" y="876300"/>
            <a:ext cx="407987" cy="434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6"/>
          <p:cNvSpPr>
            <a:spLocks noChangeShapeType="1"/>
          </p:cNvSpPr>
          <p:nvPr/>
        </p:nvSpPr>
        <p:spPr bwMode="auto">
          <a:xfrm>
            <a:off x="1801813" y="876300"/>
            <a:ext cx="422275" cy="434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7"/>
          <p:cNvSpPr>
            <a:spLocks noChangeShapeType="1"/>
          </p:cNvSpPr>
          <p:nvPr/>
        </p:nvSpPr>
        <p:spPr bwMode="auto">
          <a:xfrm>
            <a:off x="1066800" y="1692275"/>
            <a:ext cx="354013" cy="3127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18"/>
          <p:cNvSpPr>
            <a:spLocks noChangeShapeType="1"/>
          </p:cNvSpPr>
          <p:nvPr/>
        </p:nvSpPr>
        <p:spPr bwMode="auto">
          <a:xfrm flipH="1">
            <a:off x="1855788" y="1665288"/>
            <a:ext cx="327025" cy="3397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Oval 20"/>
          <p:cNvSpPr>
            <a:spLocks noChangeArrowheads="1"/>
          </p:cNvSpPr>
          <p:nvPr/>
        </p:nvSpPr>
        <p:spPr bwMode="auto">
          <a:xfrm>
            <a:off x="3041650" y="77152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0</a:t>
            </a:r>
          </a:p>
        </p:txBody>
      </p:sp>
      <p:sp>
        <p:nvSpPr>
          <p:cNvPr id="2070" name="Oval 21"/>
          <p:cNvSpPr>
            <a:spLocks noChangeArrowheads="1"/>
          </p:cNvSpPr>
          <p:nvPr/>
        </p:nvSpPr>
        <p:spPr bwMode="auto">
          <a:xfrm>
            <a:off x="3040063" y="187483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1</a:t>
            </a:r>
          </a:p>
        </p:txBody>
      </p:sp>
      <p:sp>
        <p:nvSpPr>
          <p:cNvPr id="2071" name="Oval 22"/>
          <p:cNvSpPr>
            <a:spLocks noChangeArrowheads="1"/>
          </p:cNvSpPr>
          <p:nvPr/>
        </p:nvSpPr>
        <p:spPr bwMode="auto">
          <a:xfrm>
            <a:off x="3055938" y="289401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2</a:t>
            </a:r>
          </a:p>
        </p:txBody>
      </p:sp>
      <p:sp>
        <p:nvSpPr>
          <p:cNvPr id="2072" name="Line 23"/>
          <p:cNvSpPr>
            <a:spLocks noChangeShapeType="1"/>
          </p:cNvSpPr>
          <p:nvPr/>
        </p:nvSpPr>
        <p:spPr bwMode="auto">
          <a:xfrm>
            <a:off x="3278188" y="2330450"/>
            <a:ext cx="0" cy="558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Line 24"/>
          <p:cNvSpPr>
            <a:spLocks noChangeShapeType="1"/>
          </p:cNvSpPr>
          <p:nvPr/>
        </p:nvSpPr>
        <p:spPr bwMode="auto">
          <a:xfrm flipV="1">
            <a:off x="3455988" y="1160463"/>
            <a:ext cx="0" cy="7207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Line 25"/>
          <p:cNvSpPr>
            <a:spLocks noChangeShapeType="1"/>
          </p:cNvSpPr>
          <p:nvPr/>
        </p:nvSpPr>
        <p:spPr bwMode="auto">
          <a:xfrm>
            <a:off x="3087688" y="1187450"/>
            <a:ext cx="0" cy="7350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75" name="Group 27"/>
          <p:cNvGrpSpPr>
            <a:grpSpLocks/>
          </p:cNvGrpSpPr>
          <p:nvPr/>
        </p:nvGrpSpPr>
        <p:grpSpPr bwMode="auto">
          <a:xfrm>
            <a:off x="5946775" y="393700"/>
            <a:ext cx="2870200" cy="2855913"/>
            <a:chOff x="638" y="517"/>
            <a:chExt cx="3238" cy="3274"/>
          </a:xfrm>
        </p:grpSpPr>
        <p:sp>
          <p:nvSpPr>
            <p:cNvPr id="2080" name="Oval 28"/>
            <p:cNvSpPr>
              <a:spLocks noChangeArrowheads="1"/>
            </p:cNvSpPr>
            <p:nvPr/>
          </p:nvSpPr>
          <p:spPr bwMode="auto">
            <a:xfrm>
              <a:off x="1920" y="1332"/>
              <a:ext cx="420" cy="40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 b="1">
                  <a:solidFill>
                    <a:schemeClr val="tx2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2081" name="Line 29"/>
            <p:cNvSpPr>
              <a:spLocks noChangeShapeType="1"/>
            </p:cNvSpPr>
            <p:nvPr/>
          </p:nvSpPr>
          <p:spPr bwMode="auto">
            <a:xfrm>
              <a:off x="1728" y="948"/>
              <a:ext cx="30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2" name="Line 30"/>
            <p:cNvSpPr>
              <a:spLocks noChangeShapeType="1"/>
            </p:cNvSpPr>
            <p:nvPr/>
          </p:nvSpPr>
          <p:spPr bwMode="auto">
            <a:xfrm flipH="1">
              <a:off x="1812" y="1704"/>
              <a:ext cx="204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83" name="Group 31"/>
            <p:cNvGrpSpPr>
              <a:grpSpLocks/>
            </p:cNvGrpSpPr>
            <p:nvPr/>
          </p:nvGrpSpPr>
          <p:grpSpPr bwMode="auto">
            <a:xfrm>
              <a:off x="864" y="612"/>
              <a:ext cx="960" cy="1824"/>
              <a:chOff x="852" y="1116"/>
              <a:chExt cx="960" cy="1824"/>
            </a:xfrm>
          </p:grpSpPr>
          <p:sp>
            <p:nvSpPr>
              <p:cNvPr id="2095" name="Oval 32"/>
              <p:cNvSpPr>
                <a:spLocks noChangeArrowheads="1"/>
              </p:cNvSpPr>
              <p:nvPr/>
            </p:nvSpPr>
            <p:spPr bwMode="auto">
              <a:xfrm>
                <a:off x="1356" y="1116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2"/>
                    </a:solidFill>
                    <a:ea typeface="新細明體" charset="-120"/>
                  </a:rPr>
                  <a:t>0</a:t>
                </a:r>
              </a:p>
            </p:txBody>
          </p:sp>
          <p:sp>
            <p:nvSpPr>
              <p:cNvPr id="2096" name="Oval 33"/>
              <p:cNvSpPr>
                <a:spLocks noChangeArrowheads="1"/>
              </p:cNvSpPr>
              <p:nvPr/>
            </p:nvSpPr>
            <p:spPr bwMode="auto">
              <a:xfrm>
                <a:off x="852" y="1848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2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097" name="Oval 34"/>
              <p:cNvSpPr>
                <a:spLocks noChangeArrowheads="1"/>
              </p:cNvSpPr>
              <p:nvPr/>
            </p:nvSpPr>
            <p:spPr bwMode="auto">
              <a:xfrm>
                <a:off x="1392" y="2532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2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098" name="Line 35"/>
              <p:cNvSpPr>
                <a:spLocks noChangeShapeType="1"/>
              </p:cNvSpPr>
              <p:nvPr/>
            </p:nvSpPr>
            <p:spPr bwMode="auto">
              <a:xfrm flipH="1">
                <a:off x="1140" y="1476"/>
                <a:ext cx="276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9" name="Line 36"/>
              <p:cNvSpPr>
                <a:spLocks noChangeShapeType="1"/>
              </p:cNvSpPr>
              <p:nvPr/>
            </p:nvSpPr>
            <p:spPr bwMode="auto">
              <a:xfrm>
                <a:off x="1176" y="2220"/>
                <a:ext cx="216" cy="4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84" name="Group 37"/>
            <p:cNvGrpSpPr>
              <a:grpSpLocks/>
            </p:cNvGrpSpPr>
            <p:nvPr/>
          </p:nvGrpSpPr>
          <p:grpSpPr bwMode="auto">
            <a:xfrm>
              <a:off x="2916" y="576"/>
              <a:ext cx="960" cy="1824"/>
              <a:chOff x="852" y="1116"/>
              <a:chExt cx="960" cy="1824"/>
            </a:xfrm>
          </p:grpSpPr>
          <p:sp>
            <p:nvSpPr>
              <p:cNvPr id="2090" name="Oval 38"/>
              <p:cNvSpPr>
                <a:spLocks noChangeArrowheads="1"/>
              </p:cNvSpPr>
              <p:nvPr/>
            </p:nvSpPr>
            <p:spPr bwMode="auto">
              <a:xfrm>
                <a:off x="1356" y="1116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2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091" name="Oval 39"/>
              <p:cNvSpPr>
                <a:spLocks noChangeArrowheads="1"/>
              </p:cNvSpPr>
              <p:nvPr/>
            </p:nvSpPr>
            <p:spPr bwMode="auto">
              <a:xfrm>
                <a:off x="852" y="1848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2"/>
                    </a:solidFill>
                    <a:ea typeface="新細明體" charset="-120"/>
                  </a:rPr>
                  <a:t>5</a:t>
                </a:r>
              </a:p>
            </p:txBody>
          </p:sp>
          <p:sp>
            <p:nvSpPr>
              <p:cNvPr id="2092" name="Oval 40"/>
              <p:cNvSpPr>
                <a:spLocks noChangeArrowheads="1"/>
              </p:cNvSpPr>
              <p:nvPr/>
            </p:nvSpPr>
            <p:spPr bwMode="auto">
              <a:xfrm>
                <a:off x="1392" y="2532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2"/>
                    </a:solidFill>
                    <a:ea typeface="新細明體" charset="-120"/>
                  </a:rPr>
                  <a:t>6</a:t>
                </a:r>
              </a:p>
            </p:txBody>
          </p:sp>
          <p:sp>
            <p:nvSpPr>
              <p:cNvPr id="2093" name="Line 41"/>
              <p:cNvSpPr>
                <a:spLocks noChangeShapeType="1"/>
              </p:cNvSpPr>
              <p:nvPr/>
            </p:nvSpPr>
            <p:spPr bwMode="auto">
              <a:xfrm flipH="1">
                <a:off x="1140" y="1476"/>
                <a:ext cx="276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4" name="Line 42"/>
              <p:cNvSpPr>
                <a:spLocks noChangeShapeType="1"/>
              </p:cNvSpPr>
              <p:nvPr/>
            </p:nvSpPr>
            <p:spPr bwMode="auto">
              <a:xfrm>
                <a:off x="1176" y="2220"/>
                <a:ext cx="216" cy="4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85" name="Oval 43"/>
            <p:cNvSpPr>
              <a:spLocks noChangeArrowheads="1"/>
            </p:cNvSpPr>
            <p:nvPr/>
          </p:nvSpPr>
          <p:spPr bwMode="auto">
            <a:xfrm>
              <a:off x="2988" y="2940"/>
              <a:ext cx="420" cy="40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 b="1">
                  <a:solidFill>
                    <a:schemeClr val="tx2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2086" name="Line 44"/>
            <p:cNvSpPr>
              <a:spLocks noChangeShapeType="1"/>
            </p:cNvSpPr>
            <p:nvPr/>
          </p:nvSpPr>
          <p:spPr bwMode="auto">
            <a:xfrm flipH="1">
              <a:off x="3312" y="2388"/>
              <a:ext cx="252" cy="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7" name="Text Box 45"/>
            <p:cNvSpPr txBox="1">
              <a:spLocks noChangeArrowheads="1"/>
            </p:cNvSpPr>
            <p:nvPr/>
          </p:nvSpPr>
          <p:spPr bwMode="auto">
            <a:xfrm>
              <a:off x="638" y="517"/>
              <a:ext cx="208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2400" b="1">
                <a:solidFill>
                  <a:schemeClr val="tx2"/>
                </a:solidFill>
                <a:ea typeface="新細明體" charset="-120"/>
              </a:endParaRPr>
            </a:p>
          </p:txBody>
        </p:sp>
        <p:sp>
          <p:nvSpPr>
            <p:cNvPr id="2088" name="Rectangle 46"/>
            <p:cNvSpPr>
              <a:spLocks noChangeArrowheads="1"/>
            </p:cNvSpPr>
            <p:nvPr/>
          </p:nvSpPr>
          <p:spPr bwMode="auto">
            <a:xfrm>
              <a:off x="2728" y="571"/>
              <a:ext cx="208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2400" b="1" baseline="-25000">
                <a:solidFill>
                  <a:schemeClr val="tx2"/>
                </a:solidFill>
                <a:ea typeface="新細明體" charset="-120"/>
              </a:endParaRPr>
            </a:p>
          </p:txBody>
        </p:sp>
        <p:sp>
          <p:nvSpPr>
            <p:cNvPr id="2089" name="Rectangle 47"/>
            <p:cNvSpPr>
              <a:spLocks noChangeArrowheads="1"/>
            </p:cNvSpPr>
            <p:nvPr/>
          </p:nvSpPr>
          <p:spPr bwMode="auto">
            <a:xfrm>
              <a:off x="2526" y="3405"/>
              <a:ext cx="207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2400" b="1" baseline="-25000">
                <a:solidFill>
                  <a:schemeClr val="tx2"/>
                </a:solidFill>
                <a:ea typeface="新細明體" charset="-120"/>
              </a:endParaRPr>
            </a:p>
          </p:txBody>
        </p:sp>
      </p:grpSp>
      <p:sp>
        <p:nvSpPr>
          <p:cNvPr id="2076" name="Line 49"/>
          <p:cNvSpPr>
            <a:spLocks noChangeShapeType="1"/>
          </p:cNvSpPr>
          <p:nvPr/>
        </p:nvSpPr>
        <p:spPr bwMode="auto">
          <a:xfrm flipH="1" flipV="1">
            <a:off x="2152650" y="4127500"/>
            <a:ext cx="563563" cy="1004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7" name="Line 50"/>
          <p:cNvSpPr>
            <a:spLocks noChangeShapeType="1"/>
          </p:cNvSpPr>
          <p:nvPr/>
        </p:nvSpPr>
        <p:spPr bwMode="auto">
          <a:xfrm flipV="1">
            <a:off x="4886325" y="3933825"/>
            <a:ext cx="935038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8" name="Text Box 51"/>
          <p:cNvSpPr txBox="1">
            <a:spLocks noChangeArrowheads="1"/>
          </p:cNvSpPr>
          <p:nvPr/>
        </p:nvSpPr>
        <p:spPr bwMode="auto">
          <a:xfrm>
            <a:off x="3028950" y="5168900"/>
            <a:ext cx="1468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symmetric</a:t>
            </a:r>
          </a:p>
        </p:txBody>
      </p:sp>
      <p:sp>
        <p:nvSpPr>
          <p:cNvPr id="2079" name="Text Box 52"/>
          <p:cNvSpPr txBox="1">
            <a:spLocks noChangeArrowheads="1"/>
          </p:cNvSpPr>
          <p:nvPr/>
        </p:nvSpPr>
        <p:spPr bwMode="auto">
          <a:xfrm>
            <a:off x="1125538" y="5780088"/>
            <a:ext cx="21193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undirected: n</a:t>
            </a:r>
            <a:r>
              <a:rPr lang="en-US" altLang="zh-TW" sz="2400" baseline="30000">
                <a:solidFill>
                  <a:schemeClr val="tx1"/>
                </a:solidFill>
                <a:ea typeface="新細明體" charset="-120"/>
              </a:rPr>
              <a:t>2</a:t>
            </a: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/2</a:t>
            </a:r>
          </a:p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directed: n</a:t>
            </a:r>
            <a:r>
              <a:rPr lang="en-US" altLang="zh-TW" sz="2400" baseline="30000">
                <a:solidFill>
                  <a:schemeClr val="tx1"/>
                </a:solidFill>
                <a:ea typeface="新細明體" charset="-120"/>
              </a:rPr>
              <a:t>2</a:t>
            </a:r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992188" y="627063"/>
            <a:ext cx="8151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Merits of Adjacency Matrix</a:t>
            </a:r>
          </a:p>
        </p:txBody>
      </p:sp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992188" y="1998663"/>
            <a:ext cx="81518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From the adjacency matrix, to determine the connection of vertices is easy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The degree of a vertex is 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For a digraph, the row sum is the out_degree, while the column sum is the in_degree</a:t>
            </a:r>
          </a:p>
        </p:txBody>
      </p:sp>
      <p:graphicFrame>
        <p:nvGraphicFramePr>
          <p:cNvPr id="3074" name="Object 4"/>
          <p:cNvGraphicFramePr>
            <a:graphicFrameLocks/>
          </p:cNvGraphicFramePr>
          <p:nvPr/>
        </p:nvGraphicFramePr>
        <p:xfrm>
          <a:off x="5534025" y="2895600"/>
          <a:ext cx="218122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方程式" r:id="rId2" imgW="927000" imgH="380880" progId="Equation.2">
                  <p:embed/>
                </p:oleObj>
              </mc:Choice>
              <mc:Fallback>
                <p:oleObj name="方程式" r:id="rId2" imgW="927000" imgH="380880" progId="Equation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2895600"/>
                        <a:ext cx="2181225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5"/>
          <p:cNvSpPr txBox="1">
            <a:spLocks noChangeArrowheads="1"/>
          </p:cNvSpPr>
          <p:nvPr/>
        </p:nvSpPr>
        <p:spPr bwMode="auto">
          <a:xfrm>
            <a:off x="1460500" y="4992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400">
              <a:ea typeface="新細明體" charset="-120"/>
            </a:endParaRP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1435100" y="4846638"/>
          <a:ext cx="2959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方程式" r:id="rId4" imgW="2958840" imgH="901440" progId="Equation.2">
                  <p:embed/>
                </p:oleObj>
              </mc:Choice>
              <mc:Fallback>
                <p:oleObj name="方程式" r:id="rId4" imgW="2958840" imgH="901440" progId="Equation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4846638"/>
                        <a:ext cx="29591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7"/>
          <p:cNvSpPr txBox="1">
            <a:spLocks noChangeArrowheads="1"/>
          </p:cNvSpPr>
          <p:nvPr/>
        </p:nvSpPr>
        <p:spPr bwMode="auto">
          <a:xfrm>
            <a:off x="4865688" y="50974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400">
              <a:ea typeface="新細明體" charset="-120"/>
            </a:endParaRPr>
          </a:p>
        </p:txBody>
      </p:sp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4783138" y="4846638"/>
          <a:ext cx="3175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方程式" r:id="rId6" imgW="3174840" imgH="901440" progId="Equation.2">
                  <p:embed/>
                </p:oleObj>
              </mc:Choice>
              <mc:Fallback>
                <p:oleObj name="方程式" r:id="rId6" imgW="3174840" imgH="901440" progId="Equation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4846638"/>
                        <a:ext cx="31750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923925" y="239713"/>
            <a:ext cx="8220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Definition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958850" y="1312863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ea typeface="新細明體" charset="-120"/>
              </a:rPr>
              <a:t>A graph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G consists of two sets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a finite, nonempty set of vertices V(G)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a finite, possible empty set of edges E(G)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G(V,E) represents a graph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An </a:t>
            </a:r>
            <a:r>
              <a:rPr lang="en-US" altLang="zh-TW" sz="3200">
                <a:ea typeface="新細明體" charset="-120"/>
              </a:rPr>
              <a:t>undirected graph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is one in which the pair of vertices in a edge is unordered, (v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0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,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1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) = (v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1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,v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0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) 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 </a:t>
            </a:r>
            <a:r>
              <a:rPr lang="en-US" altLang="zh-TW" sz="3200">
                <a:ea typeface="新細明體" charset="-120"/>
              </a:rPr>
              <a:t>directed graph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is one in which each edge is a directed pair of vertices, &lt;v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0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,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1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&gt; != &lt;v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1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,v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0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&gt;</a:t>
            </a:r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5468938" y="5978525"/>
            <a:ext cx="2170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5168900" y="5573713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tail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7207250" y="5591175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head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744538" y="309563"/>
            <a:ext cx="8399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Data Structures for Adjacency Lists</a:t>
            </a:r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744538" y="2298700"/>
            <a:ext cx="8851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#define MAX_VERTICES 50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typedef struct node *node_pointer;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typedef struct node {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int vertex;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struct node *link;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};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node_pointer graph[MAX_VERTICES];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int n=0; /* vertices currently in use */</a:t>
            </a:r>
          </a:p>
        </p:txBody>
      </p:sp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984250" y="1517650"/>
            <a:ext cx="808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ea typeface="新細明體" charset="-120"/>
              </a:rPr>
              <a:t>Each row in adjacency matrix is represented as an adjacency list.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1317625" y="1981200"/>
            <a:ext cx="471488" cy="320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37" name="Group 4"/>
          <p:cNvGrpSpPr>
            <a:grpSpLocks/>
          </p:cNvGrpSpPr>
          <p:nvPr/>
        </p:nvGrpSpPr>
        <p:grpSpPr bwMode="auto">
          <a:xfrm>
            <a:off x="2079625" y="1981200"/>
            <a:ext cx="700088" cy="327025"/>
            <a:chOff x="947" y="1282"/>
            <a:chExt cx="441" cy="206"/>
          </a:xfrm>
        </p:grpSpPr>
        <p:sp>
          <p:nvSpPr>
            <p:cNvPr id="44253" name="Rectangle 5"/>
            <p:cNvSpPr>
              <a:spLocks noChangeArrowheads="1"/>
            </p:cNvSpPr>
            <p:nvPr/>
          </p:nvSpPr>
          <p:spPr bwMode="auto">
            <a:xfrm>
              <a:off x="947" y="1282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54" name="Line 6"/>
            <p:cNvSpPr>
              <a:spLocks noChangeShapeType="1"/>
            </p:cNvSpPr>
            <p:nvPr/>
          </p:nvSpPr>
          <p:spPr bwMode="auto">
            <a:xfrm>
              <a:off x="1200" y="129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38" name="Group 7"/>
          <p:cNvGrpSpPr>
            <a:grpSpLocks/>
          </p:cNvGrpSpPr>
          <p:nvPr/>
        </p:nvGrpSpPr>
        <p:grpSpPr bwMode="auto">
          <a:xfrm>
            <a:off x="3070225" y="1981200"/>
            <a:ext cx="700088" cy="327025"/>
            <a:chOff x="1571" y="1282"/>
            <a:chExt cx="441" cy="206"/>
          </a:xfrm>
        </p:grpSpPr>
        <p:sp>
          <p:nvSpPr>
            <p:cNvPr id="44251" name="Rectangle 8"/>
            <p:cNvSpPr>
              <a:spLocks noChangeArrowheads="1"/>
            </p:cNvSpPr>
            <p:nvPr/>
          </p:nvSpPr>
          <p:spPr bwMode="auto">
            <a:xfrm>
              <a:off x="1571" y="1282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52" name="Line 9"/>
            <p:cNvSpPr>
              <a:spLocks noChangeShapeType="1"/>
            </p:cNvSpPr>
            <p:nvPr/>
          </p:nvSpPr>
          <p:spPr bwMode="auto">
            <a:xfrm>
              <a:off x="1824" y="129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39" name="Group 10"/>
          <p:cNvGrpSpPr>
            <a:grpSpLocks/>
          </p:cNvGrpSpPr>
          <p:nvPr/>
        </p:nvGrpSpPr>
        <p:grpSpPr bwMode="auto">
          <a:xfrm>
            <a:off x="4060825" y="1981200"/>
            <a:ext cx="700088" cy="327025"/>
            <a:chOff x="2195" y="1282"/>
            <a:chExt cx="441" cy="206"/>
          </a:xfrm>
        </p:grpSpPr>
        <p:sp>
          <p:nvSpPr>
            <p:cNvPr id="44249" name="Rectangle 11"/>
            <p:cNvSpPr>
              <a:spLocks noChangeArrowheads="1"/>
            </p:cNvSpPr>
            <p:nvPr/>
          </p:nvSpPr>
          <p:spPr bwMode="auto">
            <a:xfrm>
              <a:off x="2195" y="1282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50" name="Line 12"/>
            <p:cNvSpPr>
              <a:spLocks noChangeShapeType="1"/>
            </p:cNvSpPr>
            <p:nvPr/>
          </p:nvSpPr>
          <p:spPr bwMode="auto">
            <a:xfrm>
              <a:off x="2448" y="129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0" name="Line 13"/>
          <p:cNvSpPr>
            <a:spLocks noChangeShapeType="1"/>
          </p:cNvSpPr>
          <p:nvPr/>
        </p:nvSpPr>
        <p:spPr bwMode="auto">
          <a:xfrm>
            <a:off x="1566863" y="21558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14"/>
          <p:cNvSpPr>
            <a:spLocks noChangeShapeType="1"/>
          </p:cNvSpPr>
          <p:nvPr/>
        </p:nvSpPr>
        <p:spPr bwMode="auto">
          <a:xfrm>
            <a:off x="2557463" y="21558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15"/>
          <p:cNvSpPr>
            <a:spLocks noChangeShapeType="1"/>
          </p:cNvSpPr>
          <p:nvPr/>
        </p:nvSpPr>
        <p:spPr bwMode="auto">
          <a:xfrm>
            <a:off x="3548063" y="21558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16"/>
          <p:cNvSpPr>
            <a:spLocks noChangeShapeType="1"/>
          </p:cNvSpPr>
          <p:nvPr/>
        </p:nvSpPr>
        <p:spPr bwMode="auto">
          <a:xfrm>
            <a:off x="4462463" y="2003425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Rectangle 17"/>
          <p:cNvSpPr>
            <a:spLocks noChangeArrowheads="1"/>
          </p:cNvSpPr>
          <p:nvPr/>
        </p:nvSpPr>
        <p:spPr bwMode="auto">
          <a:xfrm>
            <a:off x="1317625" y="2438400"/>
            <a:ext cx="471488" cy="320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45" name="Group 18"/>
          <p:cNvGrpSpPr>
            <a:grpSpLocks/>
          </p:cNvGrpSpPr>
          <p:nvPr/>
        </p:nvGrpSpPr>
        <p:grpSpPr bwMode="auto">
          <a:xfrm>
            <a:off x="2079625" y="2438400"/>
            <a:ext cx="700088" cy="327025"/>
            <a:chOff x="947" y="1570"/>
            <a:chExt cx="441" cy="206"/>
          </a:xfrm>
        </p:grpSpPr>
        <p:sp>
          <p:nvSpPr>
            <p:cNvPr id="44247" name="Rectangle 19"/>
            <p:cNvSpPr>
              <a:spLocks noChangeArrowheads="1"/>
            </p:cNvSpPr>
            <p:nvPr/>
          </p:nvSpPr>
          <p:spPr bwMode="auto">
            <a:xfrm>
              <a:off x="947" y="1570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48" name="Line 20"/>
            <p:cNvSpPr>
              <a:spLocks noChangeShapeType="1"/>
            </p:cNvSpPr>
            <p:nvPr/>
          </p:nvSpPr>
          <p:spPr bwMode="auto">
            <a:xfrm>
              <a:off x="1200" y="158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46" name="Group 21"/>
          <p:cNvGrpSpPr>
            <a:grpSpLocks/>
          </p:cNvGrpSpPr>
          <p:nvPr/>
        </p:nvGrpSpPr>
        <p:grpSpPr bwMode="auto">
          <a:xfrm>
            <a:off x="3070225" y="2438400"/>
            <a:ext cx="700088" cy="327025"/>
            <a:chOff x="1571" y="1570"/>
            <a:chExt cx="441" cy="206"/>
          </a:xfrm>
        </p:grpSpPr>
        <p:sp>
          <p:nvSpPr>
            <p:cNvPr id="44245" name="Rectangle 22"/>
            <p:cNvSpPr>
              <a:spLocks noChangeArrowheads="1"/>
            </p:cNvSpPr>
            <p:nvPr/>
          </p:nvSpPr>
          <p:spPr bwMode="auto">
            <a:xfrm>
              <a:off x="1571" y="1570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46" name="Line 23"/>
            <p:cNvSpPr>
              <a:spLocks noChangeShapeType="1"/>
            </p:cNvSpPr>
            <p:nvPr/>
          </p:nvSpPr>
          <p:spPr bwMode="auto">
            <a:xfrm>
              <a:off x="1824" y="158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47" name="Group 24"/>
          <p:cNvGrpSpPr>
            <a:grpSpLocks/>
          </p:cNvGrpSpPr>
          <p:nvPr/>
        </p:nvGrpSpPr>
        <p:grpSpPr bwMode="auto">
          <a:xfrm>
            <a:off x="4060825" y="2438400"/>
            <a:ext cx="700088" cy="327025"/>
            <a:chOff x="2195" y="1570"/>
            <a:chExt cx="441" cy="206"/>
          </a:xfrm>
        </p:grpSpPr>
        <p:sp>
          <p:nvSpPr>
            <p:cNvPr id="44243" name="Rectangle 25"/>
            <p:cNvSpPr>
              <a:spLocks noChangeArrowheads="1"/>
            </p:cNvSpPr>
            <p:nvPr/>
          </p:nvSpPr>
          <p:spPr bwMode="auto">
            <a:xfrm>
              <a:off x="2195" y="1570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44" name="Line 26"/>
            <p:cNvSpPr>
              <a:spLocks noChangeShapeType="1"/>
            </p:cNvSpPr>
            <p:nvPr/>
          </p:nvSpPr>
          <p:spPr bwMode="auto">
            <a:xfrm>
              <a:off x="2448" y="158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8" name="Line 27"/>
          <p:cNvSpPr>
            <a:spLocks noChangeShapeType="1"/>
          </p:cNvSpPr>
          <p:nvPr/>
        </p:nvSpPr>
        <p:spPr bwMode="auto">
          <a:xfrm>
            <a:off x="1566863" y="26130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28"/>
          <p:cNvSpPr>
            <a:spLocks noChangeShapeType="1"/>
          </p:cNvSpPr>
          <p:nvPr/>
        </p:nvSpPr>
        <p:spPr bwMode="auto">
          <a:xfrm>
            <a:off x="2557463" y="26130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29"/>
          <p:cNvSpPr>
            <a:spLocks noChangeShapeType="1"/>
          </p:cNvSpPr>
          <p:nvPr/>
        </p:nvSpPr>
        <p:spPr bwMode="auto">
          <a:xfrm>
            <a:off x="3548063" y="26130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Line 30"/>
          <p:cNvSpPr>
            <a:spLocks noChangeShapeType="1"/>
          </p:cNvSpPr>
          <p:nvPr/>
        </p:nvSpPr>
        <p:spPr bwMode="auto">
          <a:xfrm>
            <a:off x="4462463" y="2460625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Rectangle 31"/>
          <p:cNvSpPr>
            <a:spLocks noChangeArrowheads="1"/>
          </p:cNvSpPr>
          <p:nvPr/>
        </p:nvSpPr>
        <p:spPr bwMode="auto">
          <a:xfrm>
            <a:off x="1317625" y="2895600"/>
            <a:ext cx="471488" cy="320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53" name="Group 32"/>
          <p:cNvGrpSpPr>
            <a:grpSpLocks/>
          </p:cNvGrpSpPr>
          <p:nvPr/>
        </p:nvGrpSpPr>
        <p:grpSpPr bwMode="auto">
          <a:xfrm>
            <a:off x="2079625" y="2895600"/>
            <a:ext cx="700088" cy="327025"/>
            <a:chOff x="947" y="1858"/>
            <a:chExt cx="441" cy="206"/>
          </a:xfrm>
        </p:grpSpPr>
        <p:sp>
          <p:nvSpPr>
            <p:cNvPr id="44241" name="Rectangle 33"/>
            <p:cNvSpPr>
              <a:spLocks noChangeArrowheads="1"/>
            </p:cNvSpPr>
            <p:nvPr/>
          </p:nvSpPr>
          <p:spPr bwMode="auto">
            <a:xfrm>
              <a:off x="947" y="1858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42" name="Line 34"/>
            <p:cNvSpPr>
              <a:spLocks noChangeShapeType="1"/>
            </p:cNvSpPr>
            <p:nvPr/>
          </p:nvSpPr>
          <p:spPr bwMode="auto">
            <a:xfrm>
              <a:off x="1200" y="187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54" name="Group 35"/>
          <p:cNvGrpSpPr>
            <a:grpSpLocks/>
          </p:cNvGrpSpPr>
          <p:nvPr/>
        </p:nvGrpSpPr>
        <p:grpSpPr bwMode="auto">
          <a:xfrm>
            <a:off x="3070225" y="2895600"/>
            <a:ext cx="700088" cy="327025"/>
            <a:chOff x="1571" y="1858"/>
            <a:chExt cx="441" cy="206"/>
          </a:xfrm>
        </p:grpSpPr>
        <p:sp>
          <p:nvSpPr>
            <p:cNvPr id="44239" name="Rectangle 36"/>
            <p:cNvSpPr>
              <a:spLocks noChangeArrowheads="1"/>
            </p:cNvSpPr>
            <p:nvPr/>
          </p:nvSpPr>
          <p:spPr bwMode="auto">
            <a:xfrm>
              <a:off x="1571" y="1858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40" name="Line 37"/>
            <p:cNvSpPr>
              <a:spLocks noChangeShapeType="1"/>
            </p:cNvSpPr>
            <p:nvPr/>
          </p:nvSpPr>
          <p:spPr bwMode="auto">
            <a:xfrm>
              <a:off x="1824" y="187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55" name="Group 38"/>
          <p:cNvGrpSpPr>
            <a:grpSpLocks/>
          </p:cNvGrpSpPr>
          <p:nvPr/>
        </p:nvGrpSpPr>
        <p:grpSpPr bwMode="auto">
          <a:xfrm>
            <a:off x="4060825" y="2895600"/>
            <a:ext cx="700088" cy="327025"/>
            <a:chOff x="2195" y="1858"/>
            <a:chExt cx="441" cy="206"/>
          </a:xfrm>
        </p:grpSpPr>
        <p:sp>
          <p:nvSpPr>
            <p:cNvPr id="44237" name="Rectangle 39"/>
            <p:cNvSpPr>
              <a:spLocks noChangeArrowheads="1"/>
            </p:cNvSpPr>
            <p:nvPr/>
          </p:nvSpPr>
          <p:spPr bwMode="auto">
            <a:xfrm>
              <a:off x="2195" y="1858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38" name="Line 40"/>
            <p:cNvSpPr>
              <a:spLocks noChangeShapeType="1"/>
            </p:cNvSpPr>
            <p:nvPr/>
          </p:nvSpPr>
          <p:spPr bwMode="auto">
            <a:xfrm>
              <a:off x="2448" y="187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56" name="Line 41"/>
          <p:cNvSpPr>
            <a:spLocks noChangeShapeType="1"/>
          </p:cNvSpPr>
          <p:nvPr/>
        </p:nvSpPr>
        <p:spPr bwMode="auto">
          <a:xfrm>
            <a:off x="1566863" y="30702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Line 42"/>
          <p:cNvSpPr>
            <a:spLocks noChangeShapeType="1"/>
          </p:cNvSpPr>
          <p:nvPr/>
        </p:nvSpPr>
        <p:spPr bwMode="auto">
          <a:xfrm>
            <a:off x="2557463" y="30702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Line 43"/>
          <p:cNvSpPr>
            <a:spLocks noChangeShapeType="1"/>
          </p:cNvSpPr>
          <p:nvPr/>
        </p:nvSpPr>
        <p:spPr bwMode="auto">
          <a:xfrm>
            <a:off x="3548063" y="30702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Line 44"/>
          <p:cNvSpPr>
            <a:spLocks noChangeShapeType="1"/>
          </p:cNvSpPr>
          <p:nvPr/>
        </p:nvSpPr>
        <p:spPr bwMode="auto">
          <a:xfrm>
            <a:off x="4462463" y="2917825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Rectangle 45"/>
          <p:cNvSpPr>
            <a:spLocks noChangeArrowheads="1"/>
          </p:cNvSpPr>
          <p:nvPr/>
        </p:nvSpPr>
        <p:spPr bwMode="auto">
          <a:xfrm>
            <a:off x="1317625" y="3352800"/>
            <a:ext cx="471488" cy="320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61" name="Group 46"/>
          <p:cNvGrpSpPr>
            <a:grpSpLocks/>
          </p:cNvGrpSpPr>
          <p:nvPr/>
        </p:nvGrpSpPr>
        <p:grpSpPr bwMode="auto">
          <a:xfrm>
            <a:off x="2079625" y="3352800"/>
            <a:ext cx="700088" cy="327025"/>
            <a:chOff x="947" y="2146"/>
            <a:chExt cx="441" cy="206"/>
          </a:xfrm>
        </p:grpSpPr>
        <p:sp>
          <p:nvSpPr>
            <p:cNvPr id="44235" name="Rectangle 47"/>
            <p:cNvSpPr>
              <a:spLocks noChangeArrowheads="1"/>
            </p:cNvSpPr>
            <p:nvPr/>
          </p:nvSpPr>
          <p:spPr bwMode="auto">
            <a:xfrm>
              <a:off x="947" y="2146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36" name="Line 48"/>
            <p:cNvSpPr>
              <a:spLocks noChangeShapeType="1"/>
            </p:cNvSpPr>
            <p:nvPr/>
          </p:nvSpPr>
          <p:spPr bwMode="auto">
            <a:xfrm>
              <a:off x="1200" y="216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62" name="Group 49"/>
          <p:cNvGrpSpPr>
            <a:grpSpLocks/>
          </p:cNvGrpSpPr>
          <p:nvPr/>
        </p:nvGrpSpPr>
        <p:grpSpPr bwMode="auto">
          <a:xfrm>
            <a:off x="3070225" y="3352800"/>
            <a:ext cx="700088" cy="327025"/>
            <a:chOff x="1571" y="2146"/>
            <a:chExt cx="441" cy="206"/>
          </a:xfrm>
        </p:grpSpPr>
        <p:sp>
          <p:nvSpPr>
            <p:cNvPr id="44233" name="Rectangle 50"/>
            <p:cNvSpPr>
              <a:spLocks noChangeArrowheads="1"/>
            </p:cNvSpPr>
            <p:nvPr/>
          </p:nvSpPr>
          <p:spPr bwMode="auto">
            <a:xfrm>
              <a:off x="1571" y="2146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34" name="Line 51"/>
            <p:cNvSpPr>
              <a:spLocks noChangeShapeType="1"/>
            </p:cNvSpPr>
            <p:nvPr/>
          </p:nvSpPr>
          <p:spPr bwMode="auto">
            <a:xfrm>
              <a:off x="1824" y="216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63" name="Group 52"/>
          <p:cNvGrpSpPr>
            <a:grpSpLocks/>
          </p:cNvGrpSpPr>
          <p:nvPr/>
        </p:nvGrpSpPr>
        <p:grpSpPr bwMode="auto">
          <a:xfrm>
            <a:off x="4060825" y="3352800"/>
            <a:ext cx="700088" cy="327025"/>
            <a:chOff x="2195" y="2146"/>
            <a:chExt cx="441" cy="206"/>
          </a:xfrm>
        </p:grpSpPr>
        <p:sp>
          <p:nvSpPr>
            <p:cNvPr id="44231" name="Rectangle 53"/>
            <p:cNvSpPr>
              <a:spLocks noChangeArrowheads="1"/>
            </p:cNvSpPr>
            <p:nvPr/>
          </p:nvSpPr>
          <p:spPr bwMode="auto">
            <a:xfrm>
              <a:off x="2195" y="2146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32" name="Line 54"/>
            <p:cNvSpPr>
              <a:spLocks noChangeShapeType="1"/>
            </p:cNvSpPr>
            <p:nvPr/>
          </p:nvSpPr>
          <p:spPr bwMode="auto">
            <a:xfrm>
              <a:off x="2448" y="216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64" name="Line 55"/>
          <p:cNvSpPr>
            <a:spLocks noChangeShapeType="1"/>
          </p:cNvSpPr>
          <p:nvPr/>
        </p:nvSpPr>
        <p:spPr bwMode="auto">
          <a:xfrm>
            <a:off x="1566863" y="35274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5" name="Line 56"/>
          <p:cNvSpPr>
            <a:spLocks noChangeShapeType="1"/>
          </p:cNvSpPr>
          <p:nvPr/>
        </p:nvSpPr>
        <p:spPr bwMode="auto">
          <a:xfrm>
            <a:off x="2557463" y="35274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6" name="Line 57"/>
          <p:cNvSpPr>
            <a:spLocks noChangeShapeType="1"/>
          </p:cNvSpPr>
          <p:nvPr/>
        </p:nvSpPr>
        <p:spPr bwMode="auto">
          <a:xfrm>
            <a:off x="3548063" y="35274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Line 58"/>
          <p:cNvSpPr>
            <a:spLocks noChangeShapeType="1"/>
          </p:cNvSpPr>
          <p:nvPr/>
        </p:nvSpPr>
        <p:spPr bwMode="auto">
          <a:xfrm>
            <a:off x="4462463" y="3375025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Rectangle 59"/>
          <p:cNvSpPr>
            <a:spLocks noChangeArrowheads="1"/>
          </p:cNvSpPr>
          <p:nvPr/>
        </p:nvSpPr>
        <p:spPr bwMode="auto">
          <a:xfrm>
            <a:off x="1317625" y="4572000"/>
            <a:ext cx="471488" cy="320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69" name="Group 60"/>
          <p:cNvGrpSpPr>
            <a:grpSpLocks/>
          </p:cNvGrpSpPr>
          <p:nvPr/>
        </p:nvGrpSpPr>
        <p:grpSpPr bwMode="auto">
          <a:xfrm>
            <a:off x="2079625" y="4572000"/>
            <a:ext cx="700088" cy="327025"/>
            <a:chOff x="947" y="2914"/>
            <a:chExt cx="441" cy="206"/>
          </a:xfrm>
        </p:grpSpPr>
        <p:sp>
          <p:nvSpPr>
            <p:cNvPr id="44229" name="Rectangle 61"/>
            <p:cNvSpPr>
              <a:spLocks noChangeArrowheads="1"/>
            </p:cNvSpPr>
            <p:nvPr/>
          </p:nvSpPr>
          <p:spPr bwMode="auto">
            <a:xfrm>
              <a:off x="947" y="2914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30" name="Line 62"/>
            <p:cNvSpPr>
              <a:spLocks noChangeShapeType="1"/>
            </p:cNvSpPr>
            <p:nvPr/>
          </p:nvSpPr>
          <p:spPr bwMode="auto">
            <a:xfrm>
              <a:off x="1200" y="292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70" name="Line 63"/>
          <p:cNvSpPr>
            <a:spLocks noChangeShapeType="1"/>
          </p:cNvSpPr>
          <p:nvPr/>
        </p:nvSpPr>
        <p:spPr bwMode="auto">
          <a:xfrm>
            <a:off x="1566863" y="47466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1" name="Rectangle 64"/>
          <p:cNvSpPr>
            <a:spLocks noChangeArrowheads="1"/>
          </p:cNvSpPr>
          <p:nvPr/>
        </p:nvSpPr>
        <p:spPr bwMode="auto">
          <a:xfrm>
            <a:off x="1317625" y="5029200"/>
            <a:ext cx="471488" cy="320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72" name="Group 65"/>
          <p:cNvGrpSpPr>
            <a:grpSpLocks/>
          </p:cNvGrpSpPr>
          <p:nvPr/>
        </p:nvGrpSpPr>
        <p:grpSpPr bwMode="auto">
          <a:xfrm>
            <a:off x="2079625" y="5029200"/>
            <a:ext cx="700088" cy="327025"/>
            <a:chOff x="947" y="3202"/>
            <a:chExt cx="441" cy="206"/>
          </a:xfrm>
        </p:grpSpPr>
        <p:sp>
          <p:nvSpPr>
            <p:cNvPr id="44227" name="Rectangle 66"/>
            <p:cNvSpPr>
              <a:spLocks noChangeArrowheads="1"/>
            </p:cNvSpPr>
            <p:nvPr/>
          </p:nvSpPr>
          <p:spPr bwMode="auto">
            <a:xfrm>
              <a:off x="947" y="3202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28" name="Line 67"/>
            <p:cNvSpPr>
              <a:spLocks noChangeShapeType="1"/>
            </p:cNvSpPr>
            <p:nvPr/>
          </p:nvSpPr>
          <p:spPr bwMode="auto">
            <a:xfrm>
              <a:off x="1200" y="321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73" name="Group 68"/>
          <p:cNvGrpSpPr>
            <a:grpSpLocks/>
          </p:cNvGrpSpPr>
          <p:nvPr/>
        </p:nvGrpSpPr>
        <p:grpSpPr bwMode="auto">
          <a:xfrm>
            <a:off x="3070225" y="5029200"/>
            <a:ext cx="700088" cy="327025"/>
            <a:chOff x="1571" y="3202"/>
            <a:chExt cx="441" cy="206"/>
          </a:xfrm>
        </p:grpSpPr>
        <p:sp>
          <p:nvSpPr>
            <p:cNvPr id="44225" name="Rectangle 69"/>
            <p:cNvSpPr>
              <a:spLocks noChangeArrowheads="1"/>
            </p:cNvSpPr>
            <p:nvPr/>
          </p:nvSpPr>
          <p:spPr bwMode="auto">
            <a:xfrm>
              <a:off x="1571" y="3202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26" name="Line 70"/>
            <p:cNvSpPr>
              <a:spLocks noChangeShapeType="1"/>
            </p:cNvSpPr>
            <p:nvPr/>
          </p:nvSpPr>
          <p:spPr bwMode="auto">
            <a:xfrm>
              <a:off x="1824" y="321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74" name="Line 71"/>
          <p:cNvSpPr>
            <a:spLocks noChangeShapeType="1"/>
          </p:cNvSpPr>
          <p:nvPr/>
        </p:nvSpPr>
        <p:spPr bwMode="auto">
          <a:xfrm>
            <a:off x="1566863" y="52038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5" name="Line 72"/>
          <p:cNvSpPr>
            <a:spLocks noChangeShapeType="1"/>
          </p:cNvSpPr>
          <p:nvPr/>
        </p:nvSpPr>
        <p:spPr bwMode="auto">
          <a:xfrm>
            <a:off x="2557463" y="52038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6" name="Rectangle 73"/>
          <p:cNvSpPr>
            <a:spLocks noChangeArrowheads="1"/>
          </p:cNvSpPr>
          <p:nvPr/>
        </p:nvSpPr>
        <p:spPr bwMode="auto">
          <a:xfrm>
            <a:off x="1317625" y="5486400"/>
            <a:ext cx="471488" cy="320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7" name="Line 74"/>
          <p:cNvSpPr>
            <a:spLocks noChangeShapeType="1"/>
          </p:cNvSpPr>
          <p:nvPr/>
        </p:nvSpPr>
        <p:spPr bwMode="auto">
          <a:xfrm>
            <a:off x="3471863" y="5051425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8" name="Line 75"/>
          <p:cNvSpPr>
            <a:spLocks noChangeShapeType="1"/>
          </p:cNvSpPr>
          <p:nvPr/>
        </p:nvSpPr>
        <p:spPr bwMode="auto">
          <a:xfrm>
            <a:off x="1338263" y="5508625"/>
            <a:ext cx="457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9" name="Line 76"/>
          <p:cNvSpPr>
            <a:spLocks noChangeShapeType="1"/>
          </p:cNvSpPr>
          <p:nvPr/>
        </p:nvSpPr>
        <p:spPr bwMode="auto">
          <a:xfrm>
            <a:off x="2481263" y="4594225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0" name="Rectangle 77"/>
          <p:cNvSpPr>
            <a:spLocks noChangeArrowheads="1"/>
          </p:cNvSpPr>
          <p:nvPr/>
        </p:nvSpPr>
        <p:spPr bwMode="auto">
          <a:xfrm>
            <a:off x="5889625" y="1981200"/>
            <a:ext cx="471488" cy="320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81" name="Group 78"/>
          <p:cNvGrpSpPr>
            <a:grpSpLocks/>
          </p:cNvGrpSpPr>
          <p:nvPr/>
        </p:nvGrpSpPr>
        <p:grpSpPr bwMode="auto">
          <a:xfrm>
            <a:off x="6651625" y="1981200"/>
            <a:ext cx="700088" cy="327025"/>
            <a:chOff x="3827" y="1282"/>
            <a:chExt cx="441" cy="206"/>
          </a:xfrm>
        </p:grpSpPr>
        <p:sp>
          <p:nvSpPr>
            <p:cNvPr id="44223" name="Rectangle 79"/>
            <p:cNvSpPr>
              <a:spLocks noChangeArrowheads="1"/>
            </p:cNvSpPr>
            <p:nvPr/>
          </p:nvSpPr>
          <p:spPr bwMode="auto">
            <a:xfrm>
              <a:off x="3827" y="1282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24" name="Line 80"/>
            <p:cNvSpPr>
              <a:spLocks noChangeShapeType="1"/>
            </p:cNvSpPr>
            <p:nvPr/>
          </p:nvSpPr>
          <p:spPr bwMode="auto">
            <a:xfrm>
              <a:off x="4080" y="129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82" name="Group 81"/>
          <p:cNvGrpSpPr>
            <a:grpSpLocks/>
          </p:cNvGrpSpPr>
          <p:nvPr/>
        </p:nvGrpSpPr>
        <p:grpSpPr bwMode="auto">
          <a:xfrm>
            <a:off x="7718425" y="1981200"/>
            <a:ext cx="700088" cy="327025"/>
            <a:chOff x="4499" y="1282"/>
            <a:chExt cx="441" cy="206"/>
          </a:xfrm>
        </p:grpSpPr>
        <p:sp>
          <p:nvSpPr>
            <p:cNvPr id="44221" name="Rectangle 82"/>
            <p:cNvSpPr>
              <a:spLocks noChangeArrowheads="1"/>
            </p:cNvSpPr>
            <p:nvPr/>
          </p:nvSpPr>
          <p:spPr bwMode="auto">
            <a:xfrm>
              <a:off x="4499" y="1282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22" name="Line 83"/>
            <p:cNvSpPr>
              <a:spLocks noChangeShapeType="1"/>
            </p:cNvSpPr>
            <p:nvPr/>
          </p:nvSpPr>
          <p:spPr bwMode="auto">
            <a:xfrm>
              <a:off x="4752" y="129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83" name="Line 84"/>
          <p:cNvSpPr>
            <a:spLocks noChangeShapeType="1"/>
          </p:cNvSpPr>
          <p:nvPr/>
        </p:nvSpPr>
        <p:spPr bwMode="auto">
          <a:xfrm>
            <a:off x="6138863" y="21558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4" name="Line 85"/>
          <p:cNvSpPr>
            <a:spLocks noChangeShapeType="1"/>
          </p:cNvSpPr>
          <p:nvPr/>
        </p:nvSpPr>
        <p:spPr bwMode="auto">
          <a:xfrm>
            <a:off x="7129463" y="21558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5" name="Line 86"/>
          <p:cNvSpPr>
            <a:spLocks noChangeShapeType="1"/>
          </p:cNvSpPr>
          <p:nvPr/>
        </p:nvSpPr>
        <p:spPr bwMode="auto">
          <a:xfrm>
            <a:off x="8120063" y="2003425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6" name="Rectangle 87"/>
          <p:cNvSpPr>
            <a:spLocks noChangeArrowheads="1"/>
          </p:cNvSpPr>
          <p:nvPr/>
        </p:nvSpPr>
        <p:spPr bwMode="auto">
          <a:xfrm>
            <a:off x="5889625" y="2438400"/>
            <a:ext cx="471488" cy="320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87" name="Group 88"/>
          <p:cNvGrpSpPr>
            <a:grpSpLocks/>
          </p:cNvGrpSpPr>
          <p:nvPr/>
        </p:nvGrpSpPr>
        <p:grpSpPr bwMode="auto">
          <a:xfrm>
            <a:off x="6651625" y="2438400"/>
            <a:ext cx="700088" cy="327025"/>
            <a:chOff x="3827" y="1570"/>
            <a:chExt cx="441" cy="206"/>
          </a:xfrm>
        </p:grpSpPr>
        <p:sp>
          <p:nvSpPr>
            <p:cNvPr id="44219" name="Rectangle 89"/>
            <p:cNvSpPr>
              <a:spLocks noChangeArrowheads="1"/>
            </p:cNvSpPr>
            <p:nvPr/>
          </p:nvSpPr>
          <p:spPr bwMode="auto">
            <a:xfrm>
              <a:off x="3827" y="1570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20" name="Line 90"/>
            <p:cNvSpPr>
              <a:spLocks noChangeShapeType="1"/>
            </p:cNvSpPr>
            <p:nvPr/>
          </p:nvSpPr>
          <p:spPr bwMode="auto">
            <a:xfrm>
              <a:off x="4080" y="158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88" name="Group 91"/>
          <p:cNvGrpSpPr>
            <a:grpSpLocks/>
          </p:cNvGrpSpPr>
          <p:nvPr/>
        </p:nvGrpSpPr>
        <p:grpSpPr bwMode="auto">
          <a:xfrm>
            <a:off x="7718425" y="2438400"/>
            <a:ext cx="700088" cy="327025"/>
            <a:chOff x="4499" y="1570"/>
            <a:chExt cx="441" cy="206"/>
          </a:xfrm>
        </p:grpSpPr>
        <p:sp>
          <p:nvSpPr>
            <p:cNvPr id="44217" name="Rectangle 92"/>
            <p:cNvSpPr>
              <a:spLocks noChangeArrowheads="1"/>
            </p:cNvSpPr>
            <p:nvPr/>
          </p:nvSpPr>
          <p:spPr bwMode="auto">
            <a:xfrm>
              <a:off x="4499" y="1570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18" name="Line 93"/>
            <p:cNvSpPr>
              <a:spLocks noChangeShapeType="1"/>
            </p:cNvSpPr>
            <p:nvPr/>
          </p:nvSpPr>
          <p:spPr bwMode="auto">
            <a:xfrm>
              <a:off x="4752" y="158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89" name="Line 94"/>
          <p:cNvSpPr>
            <a:spLocks noChangeShapeType="1"/>
          </p:cNvSpPr>
          <p:nvPr/>
        </p:nvSpPr>
        <p:spPr bwMode="auto">
          <a:xfrm>
            <a:off x="6138863" y="26130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0" name="Line 95"/>
          <p:cNvSpPr>
            <a:spLocks noChangeShapeType="1"/>
          </p:cNvSpPr>
          <p:nvPr/>
        </p:nvSpPr>
        <p:spPr bwMode="auto">
          <a:xfrm>
            <a:off x="7129463" y="26130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1" name="Line 96"/>
          <p:cNvSpPr>
            <a:spLocks noChangeShapeType="1"/>
          </p:cNvSpPr>
          <p:nvPr/>
        </p:nvSpPr>
        <p:spPr bwMode="auto">
          <a:xfrm>
            <a:off x="8120063" y="2460625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2" name="Rectangle 97"/>
          <p:cNvSpPr>
            <a:spLocks noChangeArrowheads="1"/>
          </p:cNvSpPr>
          <p:nvPr/>
        </p:nvSpPr>
        <p:spPr bwMode="auto">
          <a:xfrm>
            <a:off x="5889625" y="2895600"/>
            <a:ext cx="471488" cy="320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93" name="Group 98"/>
          <p:cNvGrpSpPr>
            <a:grpSpLocks/>
          </p:cNvGrpSpPr>
          <p:nvPr/>
        </p:nvGrpSpPr>
        <p:grpSpPr bwMode="auto">
          <a:xfrm>
            <a:off x="6651625" y="2895600"/>
            <a:ext cx="700088" cy="327025"/>
            <a:chOff x="3827" y="1858"/>
            <a:chExt cx="441" cy="206"/>
          </a:xfrm>
        </p:grpSpPr>
        <p:sp>
          <p:nvSpPr>
            <p:cNvPr id="44215" name="Rectangle 99"/>
            <p:cNvSpPr>
              <a:spLocks noChangeArrowheads="1"/>
            </p:cNvSpPr>
            <p:nvPr/>
          </p:nvSpPr>
          <p:spPr bwMode="auto">
            <a:xfrm>
              <a:off x="3827" y="1858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16" name="Line 100"/>
            <p:cNvSpPr>
              <a:spLocks noChangeShapeType="1"/>
            </p:cNvSpPr>
            <p:nvPr/>
          </p:nvSpPr>
          <p:spPr bwMode="auto">
            <a:xfrm>
              <a:off x="4080" y="187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94" name="Group 101"/>
          <p:cNvGrpSpPr>
            <a:grpSpLocks/>
          </p:cNvGrpSpPr>
          <p:nvPr/>
        </p:nvGrpSpPr>
        <p:grpSpPr bwMode="auto">
          <a:xfrm>
            <a:off x="7718425" y="2895600"/>
            <a:ext cx="700088" cy="327025"/>
            <a:chOff x="4499" y="1858"/>
            <a:chExt cx="441" cy="206"/>
          </a:xfrm>
        </p:grpSpPr>
        <p:sp>
          <p:nvSpPr>
            <p:cNvPr id="44213" name="Rectangle 102"/>
            <p:cNvSpPr>
              <a:spLocks noChangeArrowheads="1"/>
            </p:cNvSpPr>
            <p:nvPr/>
          </p:nvSpPr>
          <p:spPr bwMode="auto">
            <a:xfrm>
              <a:off x="4499" y="1858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14" name="Line 103"/>
            <p:cNvSpPr>
              <a:spLocks noChangeShapeType="1"/>
            </p:cNvSpPr>
            <p:nvPr/>
          </p:nvSpPr>
          <p:spPr bwMode="auto">
            <a:xfrm>
              <a:off x="4752" y="187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95" name="Line 104"/>
          <p:cNvSpPr>
            <a:spLocks noChangeShapeType="1"/>
          </p:cNvSpPr>
          <p:nvPr/>
        </p:nvSpPr>
        <p:spPr bwMode="auto">
          <a:xfrm>
            <a:off x="6138863" y="30702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6" name="Line 105"/>
          <p:cNvSpPr>
            <a:spLocks noChangeShapeType="1"/>
          </p:cNvSpPr>
          <p:nvPr/>
        </p:nvSpPr>
        <p:spPr bwMode="auto">
          <a:xfrm>
            <a:off x="7129463" y="30702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7" name="Line 106"/>
          <p:cNvSpPr>
            <a:spLocks noChangeShapeType="1"/>
          </p:cNvSpPr>
          <p:nvPr/>
        </p:nvSpPr>
        <p:spPr bwMode="auto">
          <a:xfrm>
            <a:off x="8120063" y="2917825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98" name="Rectangle 107"/>
          <p:cNvSpPr>
            <a:spLocks noChangeArrowheads="1"/>
          </p:cNvSpPr>
          <p:nvPr/>
        </p:nvSpPr>
        <p:spPr bwMode="auto">
          <a:xfrm>
            <a:off x="5889625" y="3352800"/>
            <a:ext cx="471488" cy="320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99" name="Group 108"/>
          <p:cNvGrpSpPr>
            <a:grpSpLocks/>
          </p:cNvGrpSpPr>
          <p:nvPr/>
        </p:nvGrpSpPr>
        <p:grpSpPr bwMode="auto">
          <a:xfrm>
            <a:off x="6651625" y="3352800"/>
            <a:ext cx="700088" cy="327025"/>
            <a:chOff x="3827" y="2146"/>
            <a:chExt cx="441" cy="206"/>
          </a:xfrm>
        </p:grpSpPr>
        <p:sp>
          <p:nvSpPr>
            <p:cNvPr id="44211" name="Rectangle 109"/>
            <p:cNvSpPr>
              <a:spLocks noChangeArrowheads="1"/>
            </p:cNvSpPr>
            <p:nvPr/>
          </p:nvSpPr>
          <p:spPr bwMode="auto">
            <a:xfrm>
              <a:off x="3827" y="2146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12" name="Line 110"/>
            <p:cNvSpPr>
              <a:spLocks noChangeShapeType="1"/>
            </p:cNvSpPr>
            <p:nvPr/>
          </p:nvSpPr>
          <p:spPr bwMode="auto">
            <a:xfrm>
              <a:off x="4080" y="216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100" name="Group 111"/>
          <p:cNvGrpSpPr>
            <a:grpSpLocks/>
          </p:cNvGrpSpPr>
          <p:nvPr/>
        </p:nvGrpSpPr>
        <p:grpSpPr bwMode="auto">
          <a:xfrm>
            <a:off x="7718425" y="3352800"/>
            <a:ext cx="700088" cy="327025"/>
            <a:chOff x="4499" y="2146"/>
            <a:chExt cx="441" cy="206"/>
          </a:xfrm>
        </p:grpSpPr>
        <p:sp>
          <p:nvSpPr>
            <p:cNvPr id="44209" name="Rectangle 112"/>
            <p:cNvSpPr>
              <a:spLocks noChangeArrowheads="1"/>
            </p:cNvSpPr>
            <p:nvPr/>
          </p:nvSpPr>
          <p:spPr bwMode="auto">
            <a:xfrm>
              <a:off x="4499" y="2146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10" name="Line 113"/>
            <p:cNvSpPr>
              <a:spLocks noChangeShapeType="1"/>
            </p:cNvSpPr>
            <p:nvPr/>
          </p:nvSpPr>
          <p:spPr bwMode="auto">
            <a:xfrm>
              <a:off x="4752" y="216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101" name="Line 114"/>
          <p:cNvSpPr>
            <a:spLocks noChangeShapeType="1"/>
          </p:cNvSpPr>
          <p:nvPr/>
        </p:nvSpPr>
        <p:spPr bwMode="auto">
          <a:xfrm>
            <a:off x="6138863" y="35274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2" name="Line 115"/>
          <p:cNvSpPr>
            <a:spLocks noChangeShapeType="1"/>
          </p:cNvSpPr>
          <p:nvPr/>
        </p:nvSpPr>
        <p:spPr bwMode="auto">
          <a:xfrm>
            <a:off x="7129463" y="35274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3" name="Line 116"/>
          <p:cNvSpPr>
            <a:spLocks noChangeShapeType="1"/>
          </p:cNvSpPr>
          <p:nvPr/>
        </p:nvSpPr>
        <p:spPr bwMode="auto">
          <a:xfrm>
            <a:off x="8120063" y="3375025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4" name="Rectangle 117"/>
          <p:cNvSpPr>
            <a:spLocks noChangeArrowheads="1"/>
          </p:cNvSpPr>
          <p:nvPr/>
        </p:nvSpPr>
        <p:spPr bwMode="auto">
          <a:xfrm>
            <a:off x="5889625" y="3810000"/>
            <a:ext cx="471488" cy="320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105" name="Group 118"/>
          <p:cNvGrpSpPr>
            <a:grpSpLocks/>
          </p:cNvGrpSpPr>
          <p:nvPr/>
        </p:nvGrpSpPr>
        <p:grpSpPr bwMode="auto">
          <a:xfrm>
            <a:off x="6651625" y="3810000"/>
            <a:ext cx="700088" cy="327025"/>
            <a:chOff x="3827" y="2434"/>
            <a:chExt cx="441" cy="206"/>
          </a:xfrm>
        </p:grpSpPr>
        <p:sp>
          <p:nvSpPr>
            <p:cNvPr id="44207" name="Rectangle 119"/>
            <p:cNvSpPr>
              <a:spLocks noChangeArrowheads="1"/>
            </p:cNvSpPr>
            <p:nvPr/>
          </p:nvSpPr>
          <p:spPr bwMode="auto">
            <a:xfrm>
              <a:off x="3827" y="2434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08" name="Line 120"/>
            <p:cNvSpPr>
              <a:spLocks noChangeShapeType="1"/>
            </p:cNvSpPr>
            <p:nvPr/>
          </p:nvSpPr>
          <p:spPr bwMode="auto">
            <a:xfrm>
              <a:off x="4080" y="244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106" name="Line 121"/>
          <p:cNvSpPr>
            <a:spLocks noChangeShapeType="1"/>
          </p:cNvSpPr>
          <p:nvPr/>
        </p:nvSpPr>
        <p:spPr bwMode="auto">
          <a:xfrm>
            <a:off x="6138863" y="39846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7" name="Line 122"/>
          <p:cNvSpPr>
            <a:spLocks noChangeShapeType="1"/>
          </p:cNvSpPr>
          <p:nvPr/>
        </p:nvSpPr>
        <p:spPr bwMode="auto">
          <a:xfrm>
            <a:off x="7053263" y="3832225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08" name="Rectangle 123"/>
          <p:cNvSpPr>
            <a:spLocks noChangeArrowheads="1"/>
          </p:cNvSpPr>
          <p:nvPr/>
        </p:nvSpPr>
        <p:spPr bwMode="auto">
          <a:xfrm>
            <a:off x="5889625" y="4267200"/>
            <a:ext cx="471488" cy="320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109" name="Group 124"/>
          <p:cNvGrpSpPr>
            <a:grpSpLocks/>
          </p:cNvGrpSpPr>
          <p:nvPr/>
        </p:nvGrpSpPr>
        <p:grpSpPr bwMode="auto">
          <a:xfrm>
            <a:off x="6651625" y="4267200"/>
            <a:ext cx="700088" cy="327025"/>
            <a:chOff x="3827" y="2722"/>
            <a:chExt cx="441" cy="206"/>
          </a:xfrm>
        </p:grpSpPr>
        <p:sp>
          <p:nvSpPr>
            <p:cNvPr id="44205" name="Rectangle 125"/>
            <p:cNvSpPr>
              <a:spLocks noChangeArrowheads="1"/>
            </p:cNvSpPr>
            <p:nvPr/>
          </p:nvSpPr>
          <p:spPr bwMode="auto">
            <a:xfrm>
              <a:off x="3827" y="2722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06" name="Line 126"/>
            <p:cNvSpPr>
              <a:spLocks noChangeShapeType="1"/>
            </p:cNvSpPr>
            <p:nvPr/>
          </p:nvSpPr>
          <p:spPr bwMode="auto">
            <a:xfrm>
              <a:off x="4080" y="273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110" name="Group 127"/>
          <p:cNvGrpSpPr>
            <a:grpSpLocks/>
          </p:cNvGrpSpPr>
          <p:nvPr/>
        </p:nvGrpSpPr>
        <p:grpSpPr bwMode="auto">
          <a:xfrm>
            <a:off x="7718425" y="4267200"/>
            <a:ext cx="700088" cy="327025"/>
            <a:chOff x="4499" y="2722"/>
            <a:chExt cx="441" cy="206"/>
          </a:xfrm>
        </p:grpSpPr>
        <p:sp>
          <p:nvSpPr>
            <p:cNvPr id="44203" name="Rectangle 128"/>
            <p:cNvSpPr>
              <a:spLocks noChangeArrowheads="1"/>
            </p:cNvSpPr>
            <p:nvPr/>
          </p:nvSpPr>
          <p:spPr bwMode="auto">
            <a:xfrm>
              <a:off x="4499" y="2722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04" name="Line 129"/>
            <p:cNvSpPr>
              <a:spLocks noChangeShapeType="1"/>
            </p:cNvSpPr>
            <p:nvPr/>
          </p:nvSpPr>
          <p:spPr bwMode="auto">
            <a:xfrm>
              <a:off x="4752" y="273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111" name="Line 130"/>
          <p:cNvSpPr>
            <a:spLocks noChangeShapeType="1"/>
          </p:cNvSpPr>
          <p:nvPr/>
        </p:nvSpPr>
        <p:spPr bwMode="auto">
          <a:xfrm>
            <a:off x="6138863" y="44418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2" name="Line 131"/>
          <p:cNvSpPr>
            <a:spLocks noChangeShapeType="1"/>
          </p:cNvSpPr>
          <p:nvPr/>
        </p:nvSpPr>
        <p:spPr bwMode="auto">
          <a:xfrm>
            <a:off x="7129463" y="44418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3" name="Line 132"/>
          <p:cNvSpPr>
            <a:spLocks noChangeShapeType="1"/>
          </p:cNvSpPr>
          <p:nvPr/>
        </p:nvSpPr>
        <p:spPr bwMode="auto">
          <a:xfrm>
            <a:off x="8120063" y="4289425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4" name="Rectangle 133"/>
          <p:cNvSpPr>
            <a:spLocks noChangeArrowheads="1"/>
          </p:cNvSpPr>
          <p:nvPr/>
        </p:nvSpPr>
        <p:spPr bwMode="auto">
          <a:xfrm>
            <a:off x="5889625" y="4724400"/>
            <a:ext cx="471488" cy="320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115" name="Group 134"/>
          <p:cNvGrpSpPr>
            <a:grpSpLocks/>
          </p:cNvGrpSpPr>
          <p:nvPr/>
        </p:nvGrpSpPr>
        <p:grpSpPr bwMode="auto">
          <a:xfrm>
            <a:off x="6651625" y="4724400"/>
            <a:ext cx="700088" cy="327025"/>
            <a:chOff x="3827" y="3010"/>
            <a:chExt cx="441" cy="206"/>
          </a:xfrm>
        </p:grpSpPr>
        <p:sp>
          <p:nvSpPr>
            <p:cNvPr id="44201" name="Rectangle 135"/>
            <p:cNvSpPr>
              <a:spLocks noChangeArrowheads="1"/>
            </p:cNvSpPr>
            <p:nvPr/>
          </p:nvSpPr>
          <p:spPr bwMode="auto">
            <a:xfrm>
              <a:off x="3827" y="3010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02" name="Line 136"/>
            <p:cNvSpPr>
              <a:spLocks noChangeShapeType="1"/>
            </p:cNvSpPr>
            <p:nvPr/>
          </p:nvSpPr>
          <p:spPr bwMode="auto">
            <a:xfrm>
              <a:off x="4080" y="302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116" name="Group 137"/>
          <p:cNvGrpSpPr>
            <a:grpSpLocks/>
          </p:cNvGrpSpPr>
          <p:nvPr/>
        </p:nvGrpSpPr>
        <p:grpSpPr bwMode="auto">
          <a:xfrm>
            <a:off x="7718425" y="4724400"/>
            <a:ext cx="700088" cy="327025"/>
            <a:chOff x="4499" y="3010"/>
            <a:chExt cx="441" cy="206"/>
          </a:xfrm>
        </p:grpSpPr>
        <p:sp>
          <p:nvSpPr>
            <p:cNvPr id="44199" name="Rectangle 138"/>
            <p:cNvSpPr>
              <a:spLocks noChangeArrowheads="1"/>
            </p:cNvSpPr>
            <p:nvPr/>
          </p:nvSpPr>
          <p:spPr bwMode="auto">
            <a:xfrm>
              <a:off x="4499" y="3010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00" name="Line 139"/>
            <p:cNvSpPr>
              <a:spLocks noChangeShapeType="1"/>
            </p:cNvSpPr>
            <p:nvPr/>
          </p:nvSpPr>
          <p:spPr bwMode="auto">
            <a:xfrm>
              <a:off x="4752" y="302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117" name="Line 140"/>
          <p:cNvSpPr>
            <a:spLocks noChangeShapeType="1"/>
          </p:cNvSpPr>
          <p:nvPr/>
        </p:nvSpPr>
        <p:spPr bwMode="auto">
          <a:xfrm>
            <a:off x="6138863" y="48990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8" name="Line 141"/>
          <p:cNvSpPr>
            <a:spLocks noChangeShapeType="1"/>
          </p:cNvSpPr>
          <p:nvPr/>
        </p:nvSpPr>
        <p:spPr bwMode="auto">
          <a:xfrm>
            <a:off x="7129463" y="48990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19" name="Line 142"/>
          <p:cNvSpPr>
            <a:spLocks noChangeShapeType="1"/>
          </p:cNvSpPr>
          <p:nvPr/>
        </p:nvSpPr>
        <p:spPr bwMode="auto">
          <a:xfrm>
            <a:off x="8120063" y="4746625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0" name="Rectangle 143"/>
          <p:cNvSpPr>
            <a:spLocks noChangeArrowheads="1"/>
          </p:cNvSpPr>
          <p:nvPr/>
        </p:nvSpPr>
        <p:spPr bwMode="auto">
          <a:xfrm>
            <a:off x="5889625" y="5181600"/>
            <a:ext cx="471488" cy="320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121" name="Group 144"/>
          <p:cNvGrpSpPr>
            <a:grpSpLocks/>
          </p:cNvGrpSpPr>
          <p:nvPr/>
        </p:nvGrpSpPr>
        <p:grpSpPr bwMode="auto">
          <a:xfrm>
            <a:off x="6651625" y="5181600"/>
            <a:ext cx="700088" cy="327025"/>
            <a:chOff x="3827" y="3298"/>
            <a:chExt cx="441" cy="206"/>
          </a:xfrm>
        </p:grpSpPr>
        <p:sp>
          <p:nvSpPr>
            <p:cNvPr id="44197" name="Rectangle 145"/>
            <p:cNvSpPr>
              <a:spLocks noChangeArrowheads="1"/>
            </p:cNvSpPr>
            <p:nvPr/>
          </p:nvSpPr>
          <p:spPr bwMode="auto">
            <a:xfrm>
              <a:off x="3827" y="3298"/>
              <a:ext cx="441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98" name="Line 146"/>
            <p:cNvSpPr>
              <a:spLocks noChangeShapeType="1"/>
            </p:cNvSpPr>
            <p:nvPr/>
          </p:nvSpPr>
          <p:spPr bwMode="auto">
            <a:xfrm>
              <a:off x="4080" y="331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122" name="Line 147"/>
          <p:cNvSpPr>
            <a:spLocks noChangeShapeType="1"/>
          </p:cNvSpPr>
          <p:nvPr/>
        </p:nvSpPr>
        <p:spPr bwMode="auto">
          <a:xfrm>
            <a:off x="6138863" y="53562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3" name="Line 148"/>
          <p:cNvSpPr>
            <a:spLocks noChangeShapeType="1"/>
          </p:cNvSpPr>
          <p:nvPr/>
        </p:nvSpPr>
        <p:spPr bwMode="auto">
          <a:xfrm>
            <a:off x="7053263" y="5203825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24" name="Rectangle 149"/>
          <p:cNvSpPr>
            <a:spLocks noChangeArrowheads="1"/>
          </p:cNvSpPr>
          <p:nvPr/>
        </p:nvSpPr>
        <p:spPr bwMode="auto">
          <a:xfrm>
            <a:off x="865188" y="1887538"/>
            <a:ext cx="36195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hangingPunct="0">
              <a:lnSpc>
                <a:spcPct val="10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  <a:p>
            <a:pPr algn="l" eaLnBrk="0" hangingPunct="0">
              <a:lnSpc>
                <a:spcPct val="10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  <a:p>
            <a:pPr algn="l" eaLnBrk="0" hangingPunct="0">
              <a:lnSpc>
                <a:spcPct val="10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  <a:p>
            <a:pPr algn="l" eaLnBrk="0" hangingPunct="0">
              <a:lnSpc>
                <a:spcPct val="10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44125" name="Rectangle 150"/>
          <p:cNvSpPr>
            <a:spLocks noChangeArrowheads="1"/>
          </p:cNvSpPr>
          <p:nvPr/>
        </p:nvSpPr>
        <p:spPr bwMode="auto">
          <a:xfrm>
            <a:off x="865188" y="4478338"/>
            <a:ext cx="36195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hangingPunct="0">
              <a:lnSpc>
                <a:spcPct val="10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  <a:p>
            <a:pPr algn="l" eaLnBrk="0" hangingPunct="0">
              <a:lnSpc>
                <a:spcPct val="10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  <a:p>
            <a:pPr algn="l" eaLnBrk="0" hangingPunct="0">
              <a:lnSpc>
                <a:spcPct val="10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44126" name="Rectangle 151"/>
          <p:cNvSpPr>
            <a:spLocks noChangeArrowheads="1"/>
          </p:cNvSpPr>
          <p:nvPr/>
        </p:nvSpPr>
        <p:spPr bwMode="auto">
          <a:xfrm>
            <a:off x="5360988" y="1955800"/>
            <a:ext cx="3619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hangingPunct="0">
              <a:lnSpc>
                <a:spcPct val="10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  <a:p>
            <a:pPr algn="l" eaLnBrk="0" hangingPunct="0">
              <a:lnSpc>
                <a:spcPct val="10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  <a:p>
            <a:pPr algn="l" eaLnBrk="0" hangingPunct="0">
              <a:lnSpc>
                <a:spcPct val="10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  <a:p>
            <a:pPr algn="l" eaLnBrk="0" hangingPunct="0">
              <a:lnSpc>
                <a:spcPct val="10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  <a:p>
            <a:pPr algn="l" eaLnBrk="0" hangingPunct="0">
              <a:lnSpc>
                <a:spcPct val="10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4</a:t>
            </a:r>
          </a:p>
          <a:p>
            <a:pPr algn="l" eaLnBrk="0" hangingPunct="0">
              <a:lnSpc>
                <a:spcPct val="10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5</a:t>
            </a:r>
          </a:p>
          <a:p>
            <a:pPr algn="l" eaLnBrk="0" hangingPunct="0">
              <a:lnSpc>
                <a:spcPct val="10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6</a:t>
            </a:r>
          </a:p>
          <a:p>
            <a:pPr algn="l" eaLnBrk="0" hangingPunct="0">
              <a:lnSpc>
                <a:spcPct val="10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7</a:t>
            </a:r>
          </a:p>
        </p:txBody>
      </p:sp>
      <p:sp>
        <p:nvSpPr>
          <p:cNvPr id="44127" name="Rectangle 152"/>
          <p:cNvSpPr>
            <a:spLocks noChangeArrowheads="1"/>
          </p:cNvSpPr>
          <p:nvPr/>
        </p:nvSpPr>
        <p:spPr bwMode="auto">
          <a:xfrm>
            <a:off x="2076450" y="19304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44128" name="Rectangle 153"/>
          <p:cNvSpPr>
            <a:spLocks noChangeArrowheads="1"/>
          </p:cNvSpPr>
          <p:nvPr/>
        </p:nvSpPr>
        <p:spPr bwMode="auto">
          <a:xfrm>
            <a:off x="3100388" y="19335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44129" name="Rectangle 154"/>
          <p:cNvSpPr>
            <a:spLocks noChangeArrowheads="1"/>
          </p:cNvSpPr>
          <p:nvPr/>
        </p:nvSpPr>
        <p:spPr bwMode="auto">
          <a:xfrm>
            <a:off x="4106863" y="19335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44130" name="Rectangle 155"/>
          <p:cNvSpPr>
            <a:spLocks noChangeArrowheads="1"/>
          </p:cNvSpPr>
          <p:nvPr/>
        </p:nvSpPr>
        <p:spPr bwMode="auto">
          <a:xfrm>
            <a:off x="2092325" y="238125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44131" name="Rectangle 156"/>
          <p:cNvSpPr>
            <a:spLocks noChangeArrowheads="1"/>
          </p:cNvSpPr>
          <p:nvPr/>
        </p:nvSpPr>
        <p:spPr bwMode="auto">
          <a:xfrm>
            <a:off x="3100388" y="2381250"/>
            <a:ext cx="401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44132" name="Rectangle 157"/>
          <p:cNvSpPr>
            <a:spLocks noChangeArrowheads="1"/>
          </p:cNvSpPr>
          <p:nvPr/>
        </p:nvSpPr>
        <p:spPr bwMode="auto">
          <a:xfrm>
            <a:off x="4092575" y="238125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44133" name="Rectangle 158"/>
          <p:cNvSpPr>
            <a:spLocks noChangeArrowheads="1"/>
          </p:cNvSpPr>
          <p:nvPr/>
        </p:nvSpPr>
        <p:spPr bwMode="auto">
          <a:xfrm>
            <a:off x="2092325" y="283051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44134" name="Rectangle 159"/>
          <p:cNvSpPr>
            <a:spLocks noChangeArrowheads="1"/>
          </p:cNvSpPr>
          <p:nvPr/>
        </p:nvSpPr>
        <p:spPr bwMode="auto">
          <a:xfrm>
            <a:off x="3087688" y="283051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44135" name="Rectangle 160"/>
          <p:cNvSpPr>
            <a:spLocks noChangeArrowheads="1"/>
          </p:cNvSpPr>
          <p:nvPr/>
        </p:nvSpPr>
        <p:spPr bwMode="auto">
          <a:xfrm>
            <a:off x="4092575" y="283051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44136" name="Rectangle 161"/>
          <p:cNvSpPr>
            <a:spLocks noChangeArrowheads="1"/>
          </p:cNvSpPr>
          <p:nvPr/>
        </p:nvSpPr>
        <p:spPr bwMode="auto">
          <a:xfrm>
            <a:off x="2092325" y="330676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44137" name="Rectangle 162"/>
          <p:cNvSpPr>
            <a:spLocks noChangeArrowheads="1"/>
          </p:cNvSpPr>
          <p:nvPr/>
        </p:nvSpPr>
        <p:spPr bwMode="auto">
          <a:xfrm>
            <a:off x="3086100" y="32797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44138" name="Rectangle 163"/>
          <p:cNvSpPr>
            <a:spLocks noChangeArrowheads="1"/>
          </p:cNvSpPr>
          <p:nvPr/>
        </p:nvSpPr>
        <p:spPr bwMode="auto">
          <a:xfrm>
            <a:off x="4106863" y="32797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44139" name="Rectangle 164"/>
          <p:cNvSpPr>
            <a:spLocks noChangeArrowheads="1"/>
          </p:cNvSpPr>
          <p:nvPr/>
        </p:nvSpPr>
        <p:spPr bwMode="auto">
          <a:xfrm>
            <a:off x="2743200" y="3819525"/>
            <a:ext cx="542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G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44140" name="Rectangle 165"/>
          <p:cNvSpPr>
            <a:spLocks noChangeArrowheads="1"/>
          </p:cNvSpPr>
          <p:nvPr/>
        </p:nvSpPr>
        <p:spPr bwMode="auto">
          <a:xfrm>
            <a:off x="2092325" y="45307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44141" name="Rectangle 166"/>
          <p:cNvSpPr>
            <a:spLocks noChangeArrowheads="1"/>
          </p:cNvSpPr>
          <p:nvPr/>
        </p:nvSpPr>
        <p:spPr bwMode="auto">
          <a:xfrm>
            <a:off x="2092325" y="49657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44142" name="Rectangle 167"/>
          <p:cNvSpPr>
            <a:spLocks noChangeArrowheads="1"/>
          </p:cNvSpPr>
          <p:nvPr/>
        </p:nvSpPr>
        <p:spPr bwMode="auto">
          <a:xfrm>
            <a:off x="3098800" y="49672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44143" name="Rectangle 168"/>
          <p:cNvSpPr>
            <a:spLocks noChangeArrowheads="1"/>
          </p:cNvSpPr>
          <p:nvPr/>
        </p:nvSpPr>
        <p:spPr bwMode="auto">
          <a:xfrm>
            <a:off x="2306638" y="5724525"/>
            <a:ext cx="542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G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44144" name="Rectangle 169"/>
          <p:cNvSpPr>
            <a:spLocks noChangeArrowheads="1"/>
          </p:cNvSpPr>
          <p:nvPr/>
        </p:nvSpPr>
        <p:spPr bwMode="auto">
          <a:xfrm>
            <a:off x="6678613" y="19192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44145" name="Rectangle 170"/>
          <p:cNvSpPr>
            <a:spLocks noChangeArrowheads="1"/>
          </p:cNvSpPr>
          <p:nvPr/>
        </p:nvSpPr>
        <p:spPr bwMode="auto">
          <a:xfrm>
            <a:off x="7740650" y="19335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44146" name="Rectangle 171"/>
          <p:cNvSpPr>
            <a:spLocks noChangeArrowheads="1"/>
          </p:cNvSpPr>
          <p:nvPr/>
        </p:nvSpPr>
        <p:spPr bwMode="auto">
          <a:xfrm>
            <a:off x="6692900" y="238125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44147" name="Rectangle 172"/>
          <p:cNvSpPr>
            <a:spLocks noChangeArrowheads="1"/>
          </p:cNvSpPr>
          <p:nvPr/>
        </p:nvSpPr>
        <p:spPr bwMode="auto">
          <a:xfrm>
            <a:off x="7739063" y="23828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44148" name="Rectangle 173"/>
          <p:cNvSpPr>
            <a:spLocks noChangeArrowheads="1"/>
          </p:cNvSpPr>
          <p:nvPr/>
        </p:nvSpPr>
        <p:spPr bwMode="auto">
          <a:xfrm>
            <a:off x="6680200" y="284321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44149" name="Rectangle 174"/>
          <p:cNvSpPr>
            <a:spLocks noChangeArrowheads="1"/>
          </p:cNvSpPr>
          <p:nvPr/>
        </p:nvSpPr>
        <p:spPr bwMode="auto">
          <a:xfrm>
            <a:off x="7726363" y="28448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44150" name="Rectangle 175"/>
          <p:cNvSpPr>
            <a:spLocks noChangeArrowheads="1"/>
          </p:cNvSpPr>
          <p:nvPr/>
        </p:nvSpPr>
        <p:spPr bwMode="auto">
          <a:xfrm>
            <a:off x="6664325" y="329406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44151" name="Rectangle 176"/>
          <p:cNvSpPr>
            <a:spLocks noChangeArrowheads="1"/>
          </p:cNvSpPr>
          <p:nvPr/>
        </p:nvSpPr>
        <p:spPr bwMode="auto">
          <a:xfrm>
            <a:off x="7753350" y="329406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44152" name="Rectangle 177"/>
          <p:cNvSpPr>
            <a:spLocks noChangeArrowheads="1"/>
          </p:cNvSpPr>
          <p:nvPr/>
        </p:nvSpPr>
        <p:spPr bwMode="auto">
          <a:xfrm>
            <a:off x="6678613" y="37560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44153" name="Rectangle 178"/>
          <p:cNvSpPr>
            <a:spLocks noChangeArrowheads="1"/>
          </p:cNvSpPr>
          <p:nvPr/>
        </p:nvSpPr>
        <p:spPr bwMode="auto">
          <a:xfrm>
            <a:off x="6665913" y="42322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44154" name="Rectangle 179"/>
          <p:cNvSpPr>
            <a:spLocks noChangeArrowheads="1"/>
          </p:cNvSpPr>
          <p:nvPr/>
        </p:nvSpPr>
        <p:spPr bwMode="auto">
          <a:xfrm>
            <a:off x="7727950" y="42052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44155" name="Rectangle 180"/>
          <p:cNvSpPr>
            <a:spLocks noChangeArrowheads="1"/>
          </p:cNvSpPr>
          <p:nvPr/>
        </p:nvSpPr>
        <p:spPr bwMode="auto">
          <a:xfrm>
            <a:off x="6680200" y="466725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44156" name="Rectangle 181"/>
          <p:cNvSpPr>
            <a:spLocks noChangeArrowheads="1"/>
          </p:cNvSpPr>
          <p:nvPr/>
        </p:nvSpPr>
        <p:spPr bwMode="auto">
          <a:xfrm>
            <a:off x="7753350" y="466725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7</a:t>
            </a:r>
          </a:p>
        </p:txBody>
      </p:sp>
      <p:sp>
        <p:nvSpPr>
          <p:cNvPr id="44157" name="Rectangle 182"/>
          <p:cNvSpPr>
            <a:spLocks noChangeArrowheads="1"/>
          </p:cNvSpPr>
          <p:nvPr/>
        </p:nvSpPr>
        <p:spPr bwMode="auto">
          <a:xfrm>
            <a:off x="6675438" y="51387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44158" name="Rectangle 183"/>
          <p:cNvSpPr>
            <a:spLocks noChangeArrowheads="1"/>
          </p:cNvSpPr>
          <p:nvPr/>
        </p:nvSpPr>
        <p:spPr bwMode="auto">
          <a:xfrm>
            <a:off x="6702425" y="5629275"/>
            <a:ext cx="542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G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44159" name="Oval 184"/>
          <p:cNvSpPr>
            <a:spLocks noChangeArrowheads="1"/>
          </p:cNvSpPr>
          <p:nvPr/>
        </p:nvSpPr>
        <p:spPr bwMode="auto">
          <a:xfrm>
            <a:off x="2538413" y="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0</a:t>
            </a:r>
          </a:p>
        </p:txBody>
      </p:sp>
      <p:sp>
        <p:nvSpPr>
          <p:cNvPr id="44160" name="Oval 185"/>
          <p:cNvSpPr>
            <a:spLocks noChangeArrowheads="1"/>
          </p:cNvSpPr>
          <p:nvPr/>
        </p:nvSpPr>
        <p:spPr bwMode="auto">
          <a:xfrm>
            <a:off x="1852613" y="76200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1</a:t>
            </a:r>
          </a:p>
        </p:txBody>
      </p:sp>
      <p:sp>
        <p:nvSpPr>
          <p:cNvPr id="44161" name="Oval 186"/>
          <p:cNvSpPr>
            <a:spLocks noChangeArrowheads="1"/>
          </p:cNvSpPr>
          <p:nvPr/>
        </p:nvSpPr>
        <p:spPr bwMode="auto">
          <a:xfrm>
            <a:off x="3224213" y="76200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2</a:t>
            </a:r>
          </a:p>
        </p:txBody>
      </p:sp>
      <p:sp>
        <p:nvSpPr>
          <p:cNvPr id="44162" name="Oval 187"/>
          <p:cNvSpPr>
            <a:spLocks noChangeArrowheads="1"/>
          </p:cNvSpPr>
          <p:nvPr/>
        </p:nvSpPr>
        <p:spPr bwMode="auto">
          <a:xfrm>
            <a:off x="2538413" y="137160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3</a:t>
            </a:r>
          </a:p>
        </p:txBody>
      </p:sp>
      <p:sp>
        <p:nvSpPr>
          <p:cNvPr id="44163" name="Line 188"/>
          <p:cNvSpPr>
            <a:spLocks noChangeShapeType="1"/>
          </p:cNvSpPr>
          <p:nvPr/>
        </p:nvSpPr>
        <p:spPr bwMode="auto">
          <a:xfrm>
            <a:off x="2760663" y="450850"/>
            <a:ext cx="0" cy="914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64" name="Line 189"/>
          <p:cNvSpPr>
            <a:spLocks noChangeShapeType="1"/>
          </p:cNvSpPr>
          <p:nvPr/>
        </p:nvSpPr>
        <p:spPr bwMode="auto">
          <a:xfrm>
            <a:off x="2303463" y="984250"/>
            <a:ext cx="9144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65" name="Line 190"/>
          <p:cNvSpPr>
            <a:spLocks noChangeShapeType="1"/>
          </p:cNvSpPr>
          <p:nvPr/>
        </p:nvSpPr>
        <p:spPr bwMode="auto">
          <a:xfrm flipH="1">
            <a:off x="2192338" y="374650"/>
            <a:ext cx="407987" cy="434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66" name="Line 191"/>
          <p:cNvSpPr>
            <a:spLocks noChangeShapeType="1"/>
          </p:cNvSpPr>
          <p:nvPr/>
        </p:nvSpPr>
        <p:spPr bwMode="auto">
          <a:xfrm>
            <a:off x="2913063" y="374650"/>
            <a:ext cx="422275" cy="434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67" name="Line 192"/>
          <p:cNvSpPr>
            <a:spLocks noChangeShapeType="1"/>
          </p:cNvSpPr>
          <p:nvPr/>
        </p:nvSpPr>
        <p:spPr bwMode="auto">
          <a:xfrm>
            <a:off x="2178050" y="1190625"/>
            <a:ext cx="354013" cy="3127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68" name="Line 193"/>
          <p:cNvSpPr>
            <a:spLocks noChangeShapeType="1"/>
          </p:cNvSpPr>
          <p:nvPr/>
        </p:nvSpPr>
        <p:spPr bwMode="auto">
          <a:xfrm flipH="1">
            <a:off x="2967038" y="1163638"/>
            <a:ext cx="327025" cy="3397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69" name="Oval 194"/>
          <p:cNvSpPr>
            <a:spLocks noChangeArrowheads="1"/>
          </p:cNvSpPr>
          <p:nvPr/>
        </p:nvSpPr>
        <p:spPr bwMode="auto">
          <a:xfrm>
            <a:off x="4311650" y="382270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0</a:t>
            </a:r>
          </a:p>
        </p:txBody>
      </p:sp>
      <p:sp>
        <p:nvSpPr>
          <p:cNvPr id="44170" name="Oval 195"/>
          <p:cNvSpPr>
            <a:spLocks noChangeArrowheads="1"/>
          </p:cNvSpPr>
          <p:nvPr/>
        </p:nvSpPr>
        <p:spPr bwMode="auto">
          <a:xfrm>
            <a:off x="4310063" y="492601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1</a:t>
            </a:r>
          </a:p>
        </p:txBody>
      </p:sp>
      <p:sp>
        <p:nvSpPr>
          <p:cNvPr id="44171" name="Oval 196"/>
          <p:cNvSpPr>
            <a:spLocks noChangeArrowheads="1"/>
          </p:cNvSpPr>
          <p:nvPr/>
        </p:nvSpPr>
        <p:spPr bwMode="auto">
          <a:xfrm>
            <a:off x="4325938" y="59451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2</a:t>
            </a:r>
          </a:p>
        </p:txBody>
      </p:sp>
      <p:sp>
        <p:nvSpPr>
          <p:cNvPr id="44172" name="Line 197"/>
          <p:cNvSpPr>
            <a:spLocks noChangeShapeType="1"/>
          </p:cNvSpPr>
          <p:nvPr/>
        </p:nvSpPr>
        <p:spPr bwMode="auto">
          <a:xfrm>
            <a:off x="4548188" y="5381625"/>
            <a:ext cx="0" cy="558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73" name="Line 198"/>
          <p:cNvSpPr>
            <a:spLocks noChangeShapeType="1"/>
          </p:cNvSpPr>
          <p:nvPr/>
        </p:nvSpPr>
        <p:spPr bwMode="auto">
          <a:xfrm flipV="1">
            <a:off x="4725988" y="4211638"/>
            <a:ext cx="0" cy="7207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74" name="Line 199"/>
          <p:cNvSpPr>
            <a:spLocks noChangeShapeType="1"/>
          </p:cNvSpPr>
          <p:nvPr/>
        </p:nvSpPr>
        <p:spPr bwMode="auto">
          <a:xfrm>
            <a:off x="4357688" y="4238625"/>
            <a:ext cx="0" cy="7350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175" name="Group 200"/>
          <p:cNvGrpSpPr>
            <a:grpSpLocks/>
          </p:cNvGrpSpPr>
          <p:nvPr/>
        </p:nvGrpSpPr>
        <p:grpSpPr bwMode="auto">
          <a:xfrm>
            <a:off x="5521325" y="0"/>
            <a:ext cx="2854325" cy="2143125"/>
            <a:chOff x="636" y="409"/>
            <a:chExt cx="3240" cy="3461"/>
          </a:xfrm>
        </p:grpSpPr>
        <p:sp>
          <p:nvSpPr>
            <p:cNvPr id="44177" name="Oval 201"/>
            <p:cNvSpPr>
              <a:spLocks noChangeArrowheads="1"/>
            </p:cNvSpPr>
            <p:nvPr/>
          </p:nvSpPr>
          <p:spPr bwMode="auto">
            <a:xfrm>
              <a:off x="1920" y="1332"/>
              <a:ext cx="420" cy="40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 b="1">
                  <a:solidFill>
                    <a:schemeClr val="tx2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44178" name="Line 202"/>
            <p:cNvSpPr>
              <a:spLocks noChangeShapeType="1"/>
            </p:cNvSpPr>
            <p:nvPr/>
          </p:nvSpPr>
          <p:spPr bwMode="auto">
            <a:xfrm>
              <a:off x="1728" y="948"/>
              <a:ext cx="30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79" name="Line 203"/>
            <p:cNvSpPr>
              <a:spLocks noChangeShapeType="1"/>
            </p:cNvSpPr>
            <p:nvPr/>
          </p:nvSpPr>
          <p:spPr bwMode="auto">
            <a:xfrm flipH="1">
              <a:off x="1812" y="1704"/>
              <a:ext cx="204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180" name="Group 204"/>
            <p:cNvGrpSpPr>
              <a:grpSpLocks/>
            </p:cNvGrpSpPr>
            <p:nvPr/>
          </p:nvGrpSpPr>
          <p:grpSpPr bwMode="auto">
            <a:xfrm>
              <a:off x="864" y="612"/>
              <a:ext cx="960" cy="1824"/>
              <a:chOff x="852" y="1116"/>
              <a:chExt cx="960" cy="1824"/>
            </a:xfrm>
          </p:grpSpPr>
          <p:sp>
            <p:nvSpPr>
              <p:cNvPr id="44192" name="Oval 205"/>
              <p:cNvSpPr>
                <a:spLocks noChangeArrowheads="1"/>
              </p:cNvSpPr>
              <p:nvPr/>
            </p:nvSpPr>
            <p:spPr bwMode="auto">
              <a:xfrm>
                <a:off x="1356" y="1116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2"/>
                    </a:solidFill>
                    <a:ea typeface="新細明體" charset="-120"/>
                  </a:rPr>
                  <a:t>0</a:t>
                </a:r>
              </a:p>
            </p:txBody>
          </p:sp>
          <p:sp>
            <p:nvSpPr>
              <p:cNvPr id="44193" name="Oval 206"/>
              <p:cNvSpPr>
                <a:spLocks noChangeArrowheads="1"/>
              </p:cNvSpPr>
              <p:nvPr/>
            </p:nvSpPr>
            <p:spPr bwMode="auto">
              <a:xfrm>
                <a:off x="852" y="1848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2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44194" name="Oval 207"/>
              <p:cNvSpPr>
                <a:spLocks noChangeArrowheads="1"/>
              </p:cNvSpPr>
              <p:nvPr/>
            </p:nvSpPr>
            <p:spPr bwMode="auto">
              <a:xfrm>
                <a:off x="1392" y="2532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2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44195" name="Line 208"/>
              <p:cNvSpPr>
                <a:spLocks noChangeShapeType="1"/>
              </p:cNvSpPr>
              <p:nvPr/>
            </p:nvSpPr>
            <p:spPr bwMode="auto">
              <a:xfrm flipH="1">
                <a:off x="1140" y="1476"/>
                <a:ext cx="276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6" name="Line 209"/>
              <p:cNvSpPr>
                <a:spLocks noChangeShapeType="1"/>
              </p:cNvSpPr>
              <p:nvPr/>
            </p:nvSpPr>
            <p:spPr bwMode="auto">
              <a:xfrm>
                <a:off x="1176" y="2220"/>
                <a:ext cx="216" cy="4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181" name="Group 210"/>
            <p:cNvGrpSpPr>
              <a:grpSpLocks/>
            </p:cNvGrpSpPr>
            <p:nvPr/>
          </p:nvGrpSpPr>
          <p:grpSpPr bwMode="auto">
            <a:xfrm>
              <a:off x="2916" y="576"/>
              <a:ext cx="960" cy="1824"/>
              <a:chOff x="852" y="1116"/>
              <a:chExt cx="960" cy="1824"/>
            </a:xfrm>
          </p:grpSpPr>
          <p:sp>
            <p:nvSpPr>
              <p:cNvPr id="44187" name="Oval 211"/>
              <p:cNvSpPr>
                <a:spLocks noChangeArrowheads="1"/>
              </p:cNvSpPr>
              <p:nvPr/>
            </p:nvSpPr>
            <p:spPr bwMode="auto">
              <a:xfrm>
                <a:off x="1356" y="1116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2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44188" name="Oval 212"/>
              <p:cNvSpPr>
                <a:spLocks noChangeArrowheads="1"/>
              </p:cNvSpPr>
              <p:nvPr/>
            </p:nvSpPr>
            <p:spPr bwMode="auto">
              <a:xfrm>
                <a:off x="852" y="1848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2"/>
                    </a:solidFill>
                    <a:ea typeface="新細明體" charset="-120"/>
                  </a:rPr>
                  <a:t>5</a:t>
                </a:r>
              </a:p>
            </p:txBody>
          </p:sp>
          <p:sp>
            <p:nvSpPr>
              <p:cNvPr id="44189" name="Oval 213"/>
              <p:cNvSpPr>
                <a:spLocks noChangeArrowheads="1"/>
              </p:cNvSpPr>
              <p:nvPr/>
            </p:nvSpPr>
            <p:spPr bwMode="auto">
              <a:xfrm>
                <a:off x="1392" y="2532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2"/>
                    </a:solidFill>
                    <a:ea typeface="新細明體" charset="-120"/>
                  </a:rPr>
                  <a:t>6</a:t>
                </a:r>
              </a:p>
            </p:txBody>
          </p:sp>
          <p:sp>
            <p:nvSpPr>
              <p:cNvPr id="44190" name="Line 214"/>
              <p:cNvSpPr>
                <a:spLocks noChangeShapeType="1"/>
              </p:cNvSpPr>
              <p:nvPr/>
            </p:nvSpPr>
            <p:spPr bwMode="auto">
              <a:xfrm flipH="1">
                <a:off x="1140" y="1476"/>
                <a:ext cx="276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1" name="Line 215"/>
              <p:cNvSpPr>
                <a:spLocks noChangeShapeType="1"/>
              </p:cNvSpPr>
              <p:nvPr/>
            </p:nvSpPr>
            <p:spPr bwMode="auto">
              <a:xfrm>
                <a:off x="1176" y="2220"/>
                <a:ext cx="216" cy="4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182" name="Oval 216"/>
            <p:cNvSpPr>
              <a:spLocks noChangeArrowheads="1"/>
            </p:cNvSpPr>
            <p:nvPr/>
          </p:nvSpPr>
          <p:spPr bwMode="auto">
            <a:xfrm>
              <a:off x="2988" y="2940"/>
              <a:ext cx="420" cy="40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 b="1">
                  <a:solidFill>
                    <a:schemeClr val="tx2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44183" name="Line 217"/>
            <p:cNvSpPr>
              <a:spLocks noChangeShapeType="1"/>
            </p:cNvSpPr>
            <p:nvPr/>
          </p:nvSpPr>
          <p:spPr bwMode="auto">
            <a:xfrm flipH="1">
              <a:off x="3312" y="2388"/>
              <a:ext cx="252" cy="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84" name="Text Box 218"/>
            <p:cNvSpPr txBox="1">
              <a:spLocks noChangeArrowheads="1"/>
            </p:cNvSpPr>
            <p:nvPr/>
          </p:nvSpPr>
          <p:spPr bwMode="auto">
            <a:xfrm>
              <a:off x="636" y="409"/>
              <a:ext cx="209" cy="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2400" b="1">
                <a:solidFill>
                  <a:schemeClr val="tx2"/>
                </a:solidFill>
                <a:ea typeface="新細明體" charset="-120"/>
              </a:endParaRPr>
            </a:p>
          </p:txBody>
        </p:sp>
        <p:sp>
          <p:nvSpPr>
            <p:cNvPr id="44185" name="Rectangle 219"/>
            <p:cNvSpPr>
              <a:spLocks noChangeArrowheads="1"/>
            </p:cNvSpPr>
            <p:nvPr/>
          </p:nvSpPr>
          <p:spPr bwMode="auto">
            <a:xfrm>
              <a:off x="2726" y="494"/>
              <a:ext cx="209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2400" b="1" baseline="-25000">
                <a:solidFill>
                  <a:schemeClr val="tx2"/>
                </a:solidFill>
                <a:ea typeface="新細明體" charset="-120"/>
              </a:endParaRPr>
            </a:p>
          </p:txBody>
        </p:sp>
        <p:sp>
          <p:nvSpPr>
            <p:cNvPr id="44186" name="Rectangle 220"/>
            <p:cNvSpPr>
              <a:spLocks noChangeArrowheads="1"/>
            </p:cNvSpPr>
            <p:nvPr/>
          </p:nvSpPr>
          <p:spPr bwMode="auto">
            <a:xfrm>
              <a:off x="2525" y="3327"/>
              <a:ext cx="209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2400" b="1" baseline="-25000">
                <a:solidFill>
                  <a:schemeClr val="tx2"/>
                </a:solidFill>
                <a:ea typeface="新細明體" charset="-120"/>
              </a:endParaRPr>
            </a:p>
          </p:txBody>
        </p:sp>
      </p:grpSp>
      <p:sp>
        <p:nvSpPr>
          <p:cNvPr id="44176" name="Text Box 221"/>
          <p:cNvSpPr txBox="1">
            <a:spLocks noChangeArrowheads="1"/>
          </p:cNvSpPr>
          <p:nvPr/>
        </p:nvSpPr>
        <p:spPr bwMode="auto">
          <a:xfrm>
            <a:off x="428625" y="6461125"/>
            <a:ext cx="871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An undirected graph with </a:t>
            </a:r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n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vertices and </a:t>
            </a:r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e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edges ==&gt; </a:t>
            </a:r>
            <a:r>
              <a:rPr lang="en-US" altLang="zh-TW">
                <a:ea typeface="新細明體" charset="-120"/>
              </a:rPr>
              <a:t>n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head nodes and </a:t>
            </a:r>
            <a:r>
              <a:rPr lang="en-US" altLang="zh-TW">
                <a:ea typeface="新細明體" charset="-120"/>
              </a:rPr>
              <a:t>2e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list nodes</a:t>
            </a:r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271463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>
                <a:solidFill>
                  <a:schemeClr val="tx2">
                    <a:satMod val="130000"/>
                  </a:schemeClr>
                </a:solidFill>
              </a:rPr>
              <a:t>Interesting Operations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1085850" y="1457325"/>
            <a:ext cx="805815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ea typeface="新細明體" charset="-120"/>
              </a:rPr>
              <a:t>degree of a vertex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in an undirected graph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# of nodes in adjacency list</a:t>
            </a:r>
          </a:p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ea typeface="新細明體" charset="-120"/>
              </a:rPr>
              <a:t># of edges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in a graph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determined in O(n+e)</a:t>
            </a:r>
          </a:p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ea typeface="新細明體" charset="-120"/>
              </a:rPr>
              <a:t>out-degree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of a vertex in a directed graph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# of nodes in its adjacency list</a:t>
            </a:r>
          </a:p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ea typeface="新細明體" charset="-120"/>
              </a:rPr>
              <a:t>in-degree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of a vertex in a directed graph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traverse the whole data structure</a:t>
            </a:r>
          </a:p>
          <a:p>
            <a:pPr>
              <a:spcBef>
                <a:spcPct val="50000"/>
              </a:spcBef>
            </a:pPr>
            <a:endParaRPr lang="en-US" altLang="zh-TW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46" name="Rectangle 105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5738"/>
            <a:ext cx="7772400" cy="8143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sz="3200">
                <a:solidFill>
                  <a:schemeClr val="tx2">
                    <a:satMod val="130000"/>
                  </a:schemeClr>
                </a:solidFill>
              </a:rPr>
              <a:t>Compact Representation</a:t>
            </a:r>
            <a:endParaRPr lang="en-US" altLang="zh-TW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098" name="Object 1027"/>
          <p:cNvGraphicFramePr>
            <a:graphicFrameLocks/>
          </p:cNvGraphicFramePr>
          <p:nvPr/>
        </p:nvGraphicFramePr>
        <p:xfrm>
          <a:off x="1298575" y="2895600"/>
          <a:ext cx="6738938" cy="366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文件" r:id="rId2" imgW="6754680" imgH="3678120" progId="Word.Document.8">
                  <p:embed/>
                </p:oleObj>
              </mc:Choice>
              <mc:Fallback>
                <p:oleObj name="文件" r:id="rId2" imgW="6754680" imgH="3678120" progId="Word.Document.8">
                  <p:embed/>
                  <p:pic>
                    <p:nvPicPr>
                      <p:cNvPr id="0" name="Object 1027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2895600"/>
                        <a:ext cx="6738938" cy="366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2" name="Group 1028"/>
          <p:cNvGrpSpPr>
            <a:grpSpLocks/>
          </p:cNvGrpSpPr>
          <p:nvPr/>
        </p:nvGrpSpPr>
        <p:grpSpPr bwMode="auto">
          <a:xfrm>
            <a:off x="777875" y="954088"/>
            <a:ext cx="2854325" cy="2143125"/>
            <a:chOff x="636" y="409"/>
            <a:chExt cx="3240" cy="3461"/>
          </a:xfrm>
        </p:grpSpPr>
        <p:sp>
          <p:nvSpPr>
            <p:cNvPr id="4112" name="Oval 1029"/>
            <p:cNvSpPr>
              <a:spLocks noChangeArrowheads="1"/>
            </p:cNvSpPr>
            <p:nvPr/>
          </p:nvSpPr>
          <p:spPr bwMode="auto">
            <a:xfrm>
              <a:off x="1920" y="1332"/>
              <a:ext cx="420" cy="40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 b="1">
                  <a:solidFill>
                    <a:schemeClr val="tx2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4113" name="Line 1030"/>
            <p:cNvSpPr>
              <a:spLocks noChangeShapeType="1"/>
            </p:cNvSpPr>
            <p:nvPr/>
          </p:nvSpPr>
          <p:spPr bwMode="auto">
            <a:xfrm>
              <a:off x="1728" y="948"/>
              <a:ext cx="30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Line 1031"/>
            <p:cNvSpPr>
              <a:spLocks noChangeShapeType="1"/>
            </p:cNvSpPr>
            <p:nvPr/>
          </p:nvSpPr>
          <p:spPr bwMode="auto">
            <a:xfrm flipH="1">
              <a:off x="1812" y="1704"/>
              <a:ext cx="204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15" name="Group 1032"/>
            <p:cNvGrpSpPr>
              <a:grpSpLocks/>
            </p:cNvGrpSpPr>
            <p:nvPr/>
          </p:nvGrpSpPr>
          <p:grpSpPr bwMode="auto">
            <a:xfrm>
              <a:off x="864" y="612"/>
              <a:ext cx="960" cy="1824"/>
              <a:chOff x="852" y="1116"/>
              <a:chExt cx="960" cy="1824"/>
            </a:xfrm>
          </p:grpSpPr>
          <p:sp>
            <p:nvSpPr>
              <p:cNvPr id="4127" name="Oval 1033"/>
              <p:cNvSpPr>
                <a:spLocks noChangeArrowheads="1"/>
              </p:cNvSpPr>
              <p:nvPr/>
            </p:nvSpPr>
            <p:spPr bwMode="auto">
              <a:xfrm>
                <a:off x="1356" y="1116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2"/>
                    </a:solidFill>
                    <a:ea typeface="新細明體" charset="-120"/>
                  </a:rPr>
                  <a:t>0</a:t>
                </a:r>
              </a:p>
            </p:txBody>
          </p:sp>
          <p:sp>
            <p:nvSpPr>
              <p:cNvPr id="4128" name="Oval 1034"/>
              <p:cNvSpPr>
                <a:spLocks noChangeArrowheads="1"/>
              </p:cNvSpPr>
              <p:nvPr/>
            </p:nvSpPr>
            <p:spPr bwMode="auto">
              <a:xfrm>
                <a:off x="852" y="1848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2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4129" name="Oval 1035"/>
              <p:cNvSpPr>
                <a:spLocks noChangeArrowheads="1"/>
              </p:cNvSpPr>
              <p:nvPr/>
            </p:nvSpPr>
            <p:spPr bwMode="auto">
              <a:xfrm>
                <a:off x="1392" y="2532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2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4130" name="Line 1036"/>
              <p:cNvSpPr>
                <a:spLocks noChangeShapeType="1"/>
              </p:cNvSpPr>
              <p:nvPr/>
            </p:nvSpPr>
            <p:spPr bwMode="auto">
              <a:xfrm flipH="1">
                <a:off x="1140" y="1476"/>
                <a:ext cx="276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Line 1037"/>
              <p:cNvSpPr>
                <a:spLocks noChangeShapeType="1"/>
              </p:cNvSpPr>
              <p:nvPr/>
            </p:nvSpPr>
            <p:spPr bwMode="auto">
              <a:xfrm>
                <a:off x="1176" y="2220"/>
                <a:ext cx="216" cy="4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16" name="Group 1038"/>
            <p:cNvGrpSpPr>
              <a:grpSpLocks/>
            </p:cNvGrpSpPr>
            <p:nvPr/>
          </p:nvGrpSpPr>
          <p:grpSpPr bwMode="auto">
            <a:xfrm>
              <a:off x="2916" y="576"/>
              <a:ext cx="960" cy="1824"/>
              <a:chOff x="852" y="1116"/>
              <a:chExt cx="960" cy="1824"/>
            </a:xfrm>
          </p:grpSpPr>
          <p:sp>
            <p:nvSpPr>
              <p:cNvPr id="4122" name="Oval 1039"/>
              <p:cNvSpPr>
                <a:spLocks noChangeArrowheads="1"/>
              </p:cNvSpPr>
              <p:nvPr/>
            </p:nvSpPr>
            <p:spPr bwMode="auto">
              <a:xfrm>
                <a:off x="1356" y="1116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2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4123" name="Oval 1040"/>
              <p:cNvSpPr>
                <a:spLocks noChangeArrowheads="1"/>
              </p:cNvSpPr>
              <p:nvPr/>
            </p:nvSpPr>
            <p:spPr bwMode="auto">
              <a:xfrm>
                <a:off x="852" y="1848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2"/>
                    </a:solidFill>
                    <a:ea typeface="新細明體" charset="-120"/>
                  </a:rPr>
                  <a:t>5</a:t>
                </a:r>
              </a:p>
            </p:txBody>
          </p:sp>
          <p:sp>
            <p:nvSpPr>
              <p:cNvPr id="4124" name="Oval 1041"/>
              <p:cNvSpPr>
                <a:spLocks noChangeArrowheads="1"/>
              </p:cNvSpPr>
              <p:nvPr/>
            </p:nvSpPr>
            <p:spPr bwMode="auto">
              <a:xfrm>
                <a:off x="1392" y="2532"/>
                <a:ext cx="420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2"/>
                    </a:solidFill>
                    <a:ea typeface="新細明體" charset="-120"/>
                  </a:rPr>
                  <a:t>6</a:t>
                </a:r>
              </a:p>
            </p:txBody>
          </p:sp>
          <p:sp>
            <p:nvSpPr>
              <p:cNvPr id="4125" name="Line 1042"/>
              <p:cNvSpPr>
                <a:spLocks noChangeShapeType="1"/>
              </p:cNvSpPr>
              <p:nvPr/>
            </p:nvSpPr>
            <p:spPr bwMode="auto">
              <a:xfrm flipH="1">
                <a:off x="1140" y="1476"/>
                <a:ext cx="276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Line 1043"/>
              <p:cNvSpPr>
                <a:spLocks noChangeShapeType="1"/>
              </p:cNvSpPr>
              <p:nvPr/>
            </p:nvSpPr>
            <p:spPr bwMode="auto">
              <a:xfrm>
                <a:off x="1176" y="2220"/>
                <a:ext cx="216" cy="4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17" name="Oval 1044"/>
            <p:cNvSpPr>
              <a:spLocks noChangeArrowheads="1"/>
            </p:cNvSpPr>
            <p:nvPr/>
          </p:nvSpPr>
          <p:spPr bwMode="auto">
            <a:xfrm>
              <a:off x="2988" y="2940"/>
              <a:ext cx="420" cy="40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 b="1">
                  <a:solidFill>
                    <a:schemeClr val="tx2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4118" name="Line 1045"/>
            <p:cNvSpPr>
              <a:spLocks noChangeShapeType="1"/>
            </p:cNvSpPr>
            <p:nvPr/>
          </p:nvSpPr>
          <p:spPr bwMode="auto">
            <a:xfrm flipH="1">
              <a:off x="3312" y="2388"/>
              <a:ext cx="252" cy="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Text Box 1046"/>
            <p:cNvSpPr txBox="1">
              <a:spLocks noChangeArrowheads="1"/>
            </p:cNvSpPr>
            <p:nvPr/>
          </p:nvSpPr>
          <p:spPr bwMode="auto">
            <a:xfrm>
              <a:off x="636" y="409"/>
              <a:ext cx="209" cy="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2400" b="1">
                <a:solidFill>
                  <a:schemeClr val="tx2"/>
                </a:solidFill>
                <a:ea typeface="新細明體" charset="-120"/>
              </a:endParaRPr>
            </a:p>
          </p:txBody>
        </p:sp>
        <p:sp>
          <p:nvSpPr>
            <p:cNvPr id="4120" name="Rectangle 1047"/>
            <p:cNvSpPr>
              <a:spLocks noChangeArrowheads="1"/>
            </p:cNvSpPr>
            <p:nvPr/>
          </p:nvSpPr>
          <p:spPr bwMode="auto">
            <a:xfrm>
              <a:off x="2726" y="494"/>
              <a:ext cx="209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2400" b="1" baseline="-25000">
                <a:solidFill>
                  <a:schemeClr val="tx2"/>
                </a:solidFill>
                <a:ea typeface="新細明體" charset="-120"/>
              </a:endParaRPr>
            </a:p>
          </p:txBody>
        </p:sp>
        <p:sp>
          <p:nvSpPr>
            <p:cNvPr id="4121" name="Rectangle 1048"/>
            <p:cNvSpPr>
              <a:spLocks noChangeArrowheads="1"/>
            </p:cNvSpPr>
            <p:nvPr/>
          </p:nvSpPr>
          <p:spPr bwMode="auto">
            <a:xfrm>
              <a:off x="2525" y="3327"/>
              <a:ext cx="209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2400" b="1" baseline="-25000">
                <a:solidFill>
                  <a:schemeClr val="tx2"/>
                </a:solidFill>
                <a:ea typeface="新細明體" charset="-120"/>
              </a:endParaRPr>
            </a:p>
          </p:txBody>
        </p:sp>
      </p:grpSp>
      <p:sp>
        <p:nvSpPr>
          <p:cNvPr id="4103" name="Text Box 1049"/>
          <p:cNvSpPr txBox="1">
            <a:spLocks noChangeArrowheads="1"/>
          </p:cNvSpPr>
          <p:nvPr/>
        </p:nvSpPr>
        <p:spPr bwMode="auto">
          <a:xfrm>
            <a:off x="3146425" y="33051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0</a:t>
            </a:r>
          </a:p>
        </p:txBody>
      </p:sp>
      <p:sp>
        <p:nvSpPr>
          <p:cNvPr id="4104" name="Text Box 1050"/>
          <p:cNvSpPr txBox="1">
            <a:spLocks noChangeArrowheads="1"/>
          </p:cNvSpPr>
          <p:nvPr/>
        </p:nvSpPr>
        <p:spPr bwMode="auto">
          <a:xfrm>
            <a:off x="3146425" y="41322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1</a:t>
            </a:r>
          </a:p>
        </p:txBody>
      </p:sp>
      <p:sp>
        <p:nvSpPr>
          <p:cNvPr id="4105" name="Text Box 1051"/>
          <p:cNvSpPr txBox="1">
            <a:spLocks noChangeArrowheads="1"/>
          </p:cNvSpPr>
          <p:nvPr/>
        </p:nvSpPr>
        <p:spPr bwMode="auto">
          <a:xfrm>
            <a:off x="3148013" y="49101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2</a:t>
            </a:r>
          </a:p>
        </p:txBody>
      </p:sp>
      <p:sp>
        <p:nvSpPr>
          <p:cNvPr id="4106" name="Text Box 1052"/>
          <p:cNvSpPr txBox="1">
            <a:spLocks noChangeArrowheads="1"/>
          </p:cNvSpPr>
          <p:nvPr/>
        </p:nvSpPr>
        <p:spPr bwMode="auto">
          <a:xfrm>
            <a:off x="3111500" y="57038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3</a:t>
            </a:r>
          </a:p>
        </p:txBody>
      </p:sp>
      <p:sp>
        <p:nvSpPr>
          <p:cNvPr id="4107" name="Text Box 1053"/>
          <p:cNvSpPr txBox="1">
            <a:spLocks noChangeArrowheads="1"/>
          </p:cNvSpPr>
          <p:nvPr/>
        </p:nvSpPr>
        <p:spPr bwMode="auto">
          <a:xfrm>
            <a:off x="5370513" y="32702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4</a:t>
            </a:r>
          </a:p>
        </p:txBody>
      </p:sp>
      <p:sp>
        <p:nvSpPr>
          <p:cNvPr id="4108" name="Text Box 1054"/>
          <p:cNvSpPr txBox="1">
            <a:spLocks noChangeArrowheads="1"/>
          </p:cNvSpPr>
          <p:nvPr/>
        </p:nvSpPr>
        <p:spPr bwMode="auto">
          <a:xfrm>
            <a:off x="5370513" y="36750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5</a:t>
            </a:r>
          </a:p>
        </p:txBody>
      </p:sp>
      <p:sp>
        <p:nvSpPr>
          <p:cNvPr id="4109" name="Text Box 1055"/>
          <p:cNvSpPr txBox="1">
            <a:spLocks noChangeArrowheads="1"/>
          </p:cNvSpPr>
          <p:nvPr/>
        </p:nvSpPr>
        <p:spPr bwMode="auto">
          <a:xfrm>
            <a:off x="5387975" y="44513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6</a:t>
            </a:r>
          </a:p>
        </p:txBody>
      </p:sp>
      <p:sp>
        <p:nvSpPr>
          <p:cNvPr id="4110" name="Text Box 1056"/>
          <p:cNvSpPr txBox="1">
            <a:spLocks noChangeArrowheads="1"/>
          </p:cNvSpPr>
          <p:nvPr/>
        </p:nvSpPr>
        <p:spPr bwMode="auto">
          <a:xfrm>
            <a:off x="5387975" y="52625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7</a:t>
            </a:r>
          </a:p>
        </p:txBody>
      </p:sp>
      <p:sp>
        <p:nvSpPr>
          <p:cNvPr id="4111" name="Text Box 1057"/>
          <p:cNvSpPr txBox="1">
            <a:spLocks noChangeArrowheads="1"/>
          </p:cNvSpPr>
          <p:nvPr/>
        </p:nvSpPr>
        <p:spPr bwMode="auto">
          <a:xfrm>
            <a:off x="3857625" y="1296988"/>
            <a:ext cx="5040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node[0] … node[n-1]: starting point for vertices</a:t>
            </a:r>
          </a:p>
          <a:p>
            <a:pPr algn="l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node[n]: n+2e+1</a:t>
            </a:r>
          </a:p>
          <a:p>
            <a:pPr algn="l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node[n+1] … node[n+2e]: head node of edge</a:t>
            </a:r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8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6388"/>
            <a:ext cx="7772400" cy="8286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sz="2400" b="1">
                <a:solidFill>
                  <a:schemeClr val="tx1"/>
                </a:solidFill>
              </a:rPr>
              <a:t>Figure 6.10: </a:t>
            </a:r>
            <a:r>
              <a:rPr lang="en-US" altLang="zh-TW" sz="2400">
                <a:solidFill>
                  <a:schemeClr val="tx1"/>
                </a:solidFill>
              </a:rPr>
              <a:t>Inverse adjacency list for G</a:t>
            </a:r>
            <a:r>
              <a:rPr lang="en-US" altLang="zh-TW" sz="2400" baseline="-25000">
                <a:solidFill>
                  <a:schemeClr val="tx1"/>
                </a:solidFill>
              </a:rPr>
              <a:t>3</a:t>
            </a:r>
            <a:endParaRPr lang="en-US" altLang="zh-TW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3081338" y="2363788"/>
            <a:ext cx="762000" cy="173355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>
                <a:solidFill>
                  <a:schemeClr val="tx1"/>
                </a:solidFill>
                <a:ea typeface="新細明體" charset="-120"/>
                <a:sym typeface="Wingdings" pitchFamily="2" charset="2"/>
              </a:rPr>
              <a:t></a:t>
            </a:r>
          </a:p>
          <a:p>
            <a:endParaRPr lang="en-US" altLang="zh-TW">
              <a:solidFill>
                <a:schemeClr val="tx1"/>
              </a:solidFill>
              <a:ea typeface="新細明體" charset="-120"/>
              <a:sym typeface="Wingdings" pitchFamily="2" charset="2"/>
            </a:endParaRPr>
          </a:p>
          <a:p>
            <a:r>
              <a:rPr lang="en-US" altLang="zh-TW">
                <a:solidFill>
                  <a:schemeClr val="tx1"/>
                </a:solidFill>
                <a:ea typeface="新細明體" charset="-120"/>
                <a:sym typeface="Wingdings" pitchFamily="2" charset="2"/>
              </a:rPr>
              <a:t></a:t>
            </a:r>
          </a:p>
          <a:p>
            <a:endParaRPr lang="en-US" altLang="zh-TW">
              <a:solidFill>
                <a:schemeClr val="tx1"/>
              </a:solidFill>
              <a:ea typeface="新細明體" charset="-120"/>
              <a:sym typeface="Wingdings" pitchFamily="2" charset="2"/>
            </a:endParaRPr>
          </a:p>
          <a:p>
            <a:r>
              <a:rPr lang="en-US" altLang="zh-TW">
                <a:solidFill>
                  <a:schemeClr val="tx1"/>
                </a:solidFill>
                <a:ea typeface="新細明體" charset="-120"/>
                <a:sym typeface="Wingdings" pitchFamily="2" charset="2"/>
              </a:rPr>
              <a:t></a:t>
            </a:r>
            <a:endParaRPr lang="en-US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46086" name="Line 4"/>
          <p:cNvSpPr>
            <a:spLocks noChangeShapeType="1"/>
          </p:cNvSpPr>
          <p:nvPr/>
        </p:nvSpPr>
        <p:spPr bwMode="auto">
          <a:xfrm>
            <a:off x="3081338" y="2935288"/>
            <a:ext cx="781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5"/>
          <p:cNvSpPr>
            <a:spLocks noChangeShapeType="1"/>
          </p:cNvSpPr>
          <p:nvPr/>
        </p:nvSpPr>
        <p:spPr bwMode="auto">
          <a:xfrm>
            <a:off x="3081338" y="3525838"/>
            <a:ext cx="781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7"/>
          <p:cNvSpPr>
            <a:spLocks noChangeShapeType="1"/>
          </p:cNvSpPr>
          <p:nvPr/>
        </p:nvSpPr>
        <p:spPr bwMode="auto">
          <a:xfrm>
            <a:off x="3462338" y="259238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Line 8"/>
          <p:cNvSpPr>
            <a:spLocks noChangeShapeType="1"/>
          </p:cNvSpPr>
          <p:nvPr/>
        </p:nvSpPr>
        <p:spPr bwMode="auto">
          <a:xfrm>
            <a:off x="3481388" y="322103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9"/>
          <p:cNvSpPr>
            <a:spLocks noChangeShapeType="1"/>
          </p:cNvSpPr>
          <p:nvPr/>
        </p:nvSpPr>
        <p:spPr bwMode="auto">
          <a:xfrm>
            <a:off x="3481388" y="381158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Text Box 10"/>
          <p:cNvSpPr txBox="1">
            <a:spLocks noChangeArrowheads="1"/>
          </p:cNvSpPr>
          <p:nvPr/>
        </p:nvSpPr>
        <p:spPr bwMode="auto">
          <a:xfrm>
            <a:off x="2532063" y="2478088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     </a:t>
            </a:r>
          </a:p>
        </p:txBody>
      </p:sp>
      <p:sp>
        <p:nvSpPr>
          <p:cNvPr id="46092" name="Text Box 11"/>
          <p:cNvSpPr txBox="1">
            <a:spLocks noChangeArrowheads="1"/>
          </p:cNvSpPr>
          <p:nvPr/>
        </p:nvSpPr>
        <p:spPr bwMode="auto">
          <a:xfrm>
            <a:off x="2646363" y="2470150"/>
            <a:ext cx="3111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0</a:t>
            </a:r>
          </a:p>
          <a:p>
            <a:pPr algn="l"/>
            <a:endParaRPr lang="en-US" altLang="zh-TW">
              <a:solidFill>
                <a:schemeClr val="tx1"/>
              </a:solidFill>
              <a:ea typeface="新細明體" charset="-120"/>
            </a:endParaRPr>
          </a:p>
          <a:p>
            <a:pPr algn="l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</a:t>
            </a:r>
          </a:p>
          <a:p>
            <a:pPr algn="l"/>
            <a:endParaRPr lang="en-US" altLang="zh-TW">
              <a:solidFill>
                <a:schemeClr val="tx1"/>
              </a:solidFill>
              <a:ea typeface="新細明體" charset="-120"/>
            </a:endParaRPr>
          </a:p>
          <a:p>
            <a:pPr algn="l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</a:t>
            </a:r>
            <a:endParaRPr lang="en-US" altLang="zh-TW" sz="2400" b="1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46093" name="Rectangle 12"/>
          <p:cNvSpPr>
            <a:spLocks noChangeArrowheads="1"/>
          </p:cNvSpPr>
          <p:nvPr/>
        </p:nvSpPr>
        <p:spPr bwMode="auto">
          <a:xfrm>
            <a:off x="4376738" y="2363788"/>
            <a:ext cx="180975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1       NULL</a:t>
            </a:r>
          </a:p>
        </p:txBody>
      </p:sp>
      <p:sp>
        <p:nvSpPr>
          <p:cNvPr id="46094" name="Line 13"/>
          <p:cNvSpPr>
            <a:spLocks noChangeShapeType="1"/>
          </p:cNvSpPr>
          <p:nvPr/>
        </p:nvSpPr>
        <p:spPr bwMode="auto">
          <a:xfrm>
            <a:off x="4948238" y="2363788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4376738" y="3011488"/>
            <a:ext cx="180975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0       NULL</a:t>
            </a: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4357688" y="3621088"/>
            <a:ext cx="180975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1       NULL</a:t>
            </a: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4948238" y="3621088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>
            <a:off x="4948238" y="3011488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Oval 19"/>
          <p:cNvSpPr>
            <a:spLocks noChangeArrowheads="1"/>
          </p:cNvSpPr>
          <p:nvPr/>
        </p:nvSpPr>
        <p:spPr bwMode="auto">
          <a:xfrm>
            <a:off x="1541463" y="19367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0</a:t>
            </a:r>
          </a:p>
        </p:txBody>
      </p:sp>
      <p:sp>
        <p:nvSpPr>
          <p:cNvPr id="46100" name="Oval 20"/>
          <p:cNvSpPr>
            <a:spLocks noChangeArrowheads="1"/>
          </p:cNvSpPr>
          <p:nvPr/>
        </p:nvSpPr>
        <p:spPr bwMode="auto">
          <a:xfrm>
            <a:off x="1539875" y="304006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1</a:t>
            </a:r>
          </a:p>
        </p:txBody>
      </p:sp>
      <p:sp>
        <p:nvSpPr>
          <p:cNvPr id="46101" name="Oval 21"/>
          <p:cNvSpPr>
            <a:spLocks noChangeArrowheads="1"/>
          </p:cNvSpPr>
          <p:nvPr/>
        </p:nvSpPr>
        <p:spPr bwMode="auto">
          <a:xfrm>
            <a:off x="1555750" y="405923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2</a:t>
            </a:r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>
            <a:off x="1778000" y="3495675"/>
            <a:ext cx="0" cy="558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 flipV="1">
            <a:off x="1955800" y="2325688"/>
            <a:ext cx="0" cy="7207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4" name="Line 24"/>
          <p:cNvSpPr>
            <a:spLocks noChangeShapeType="1"/>
          </p:cNvSpPr>
          <p:nvPr/>
        </p:nvSpPr>
        <p:spPr bwMode="auto">
          <a:xfrm>
            <a:off x="1587500" y="2352675"/>
            <a:ext cx="0" cy="7350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1806575" y="5010150"/>
            <a:ext cx="577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Determine in-degree of a vertex in a fast way.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06388"/>
            <a:ext cx="8515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b="1" u="sng">
                <a:solidFill>
                  <a:schemeClr val="tx1"/>
                </a:solidFill>
              </a:rPr>
              <a:t>Figure 6.11:</a:t>
            </a:r>
            <a:r>
              <a:rPr lang="en-US" altLang="zh-TW" sz="2400" u="sng">
                <a:solidFill>
                  <a:schemeClr val="tx1"/>
                </a:solidFill>
              </a:rPr>
              <a:t> Alternate node structure for adjacency lists (p.267)</a:t>
            </a:r>
            <a:endParaRPr lang="en-US" altLang="zh-TW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47109" name="Group 9"/>
          <p:cNvGrpSpPr>
            <a:grpSpLocks/>
          </p:cNvGrpSpPr>
          <p:nvPr/>
        </p:nvGrpSpPr>
        <p:grpSpPr bwMode="auto">
          <a:xfrm>
            <a:off x="1066800" y="2781300"/>
            <a:ext cx="7219950" cy="609600"/>
            <a:chOff x="336" y="1740"/>
            <a:chExt cx="4548" cy="384"/>
          </a:xfrm>
        </p:grpSpPr>
        <p:sp>
          <p:nvSpPr>
            <p:cNvPr id="47110" name="Rectangle 4"/>
            <p:cNvSpPr>
              <a:spLocks noChangeArrowheads="1"/>
            </p:cNvSpPr>
            <p:nvPr/>
          </p:nvSpPr>
          <p:spPr bwMode="auto">
            <a:xfrm>
              <a:off x="336" y="1740"/>
              <a:ext cx="4548" cy="3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 tail       head      column link for head    row link for tail</a:t>
              </a:r>
            </a:p>
          </p:txBody>
        </p:sp>
        <p:sp>
          <p:nvSpPr>
            <p:cNvPr id="47111" name="Line 6"/>
            <p:cNvSpPr>
              <a:spLocks noChangeShapeType="1"/>
            </p:cNvSpPr>
            <p:nvPr/>
          </p:nvSpPr>
          <p:spPr bwMode="auto">
            <a:xfrm flipH="1">
              <a:off x="840" y="1740"/>
              <a:ext cx="0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2" name="Line 7"/>
            <p:cNvSpPr>
              <a:spLocks noChangeShapeType="1"/>
            </p:cNvSpPr>
            <p:nvPr/>
          </p:nvSpPr>
          <p:spPr bwMode="auto">
            <a:xfrm>
              <a:off x="1524" y="174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3" name="Line 8"/>
            <p:cNvSpPr>
              <a:spLocks noChangeShapeType="1"/>
            </p:cNvSpPr>
            <p:nvPr/>
          </p:nvSpPr>
          <p:spPr bwMode="auto">
            <a:xfrm>
              <a:off x="3348" y="174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2" name="Rectangle 7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842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b="1" u="sng">
                <a:solidFill>
                  <a:schemeClr val="tx1"/>
                </a:solidFill>
              </a:rPr>
              <a:t>Figure 6.12: </a:t>
            </a:r>
            <a:r>
              <a:rPr lang="en-US" altLang="zh-TW" sz="2400" u="sng">
                <a:solidFill>
                  <a:schemeClr val="tx1"/>
                </a:solidFill>
              </a:rPr>
              <a:t>Orthogonal representation for graph G</a:t>
            </a:r>
            <a:r>
              <a:rPr lang="en-US" altLang="zh-TW" sz="2400" baseline="-25000">
                <a:solidFill>
                  <a:schemeClr val="tx1"/>
                </a:solidFill>
              </a:rPr>
              <a:t>3</a:t>
            </a:r>
            <a:r>
              <a:rPr lang="en-US" altLang="zh-TW" sz="2400" u="sng">
                <a:solidFill>
                  <a:schemeClr val="tx1"/>
                </a:solidFill>
              </a:rPr>
              <a:t>(p.268)</a:t>
            </a:r>
            <a:endParaRPr lang="en-US" altLang="zh-TW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5126" name="Group 58"/>
          <p:cNvGrpSpPr>
            <a:grpSpLocks/>
          </p:cNvGrpSpPr>
          <p:nvPr/>
        </p:nvGrpSpPr>
        <p:grpSpPr bwMode="auto">
          <a:xfrm>
            <a:off x="992188" y="1143000"/>
            <a:ext cx="7562850" cy="3505200"/>
            <a:chOff x="192" y="828"/>
            <a:chExt cx="5376" cy="2280"/>
          </a:xfrm>
        </p:grpSpPr>
        <p:grpSp>
          <p:nvGrpSpPr>
            <p:cNvPr id="5133" name="Group 7"/>
            <p:cNvGrpSpPr>
              <a:grpSpLocks/>
            </p:cNvGrpSpPr>
            <p:nvPr/>
          </p:nvGrpSpPr>
          <p:grpSpPr bwMode="auto">
            <a:xfrm>
              <a:off x="1668" y="840"/>
              <a:ext cx="1116" cy="264"/>
              <a:chOff x="1200" y="840"/>
              <a:chExt cx="1296" cy="276"/>
            </a:xfrm>
          </p:grpSpPr>
          <p:sp>
            <p:nvSpPr>
              <p:cNvPr id="5172" name="Rectangle 3"/>
              <p:cNvSpPr>
                <a:spLocks noChangeArrowheads="1"/>
              </p:cNvSpPr>
              <p:nvPr/>
            </p:nvSpPr>
            <p:spPr bwMode="auto">
              <a:xfrm>
                <a:off x="1200" y="840"/>
                <a:ext cx="1296" cy="264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3" name="Rectangle 4"/>
              <p:cNvSpPr>
                <a:spLocks noChangeArrowheads="1"/>
              </p:cNvSpPr>
              <p:nvPr/>
            </p:nvSpPr>
            <p:spPr bwMode="auto">
              <a:xfrm>
                <a:off x="1476" y="840"/>
                <a:ext cx="696" cy="2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  0</a:t>
                </a:r>
              </a:p>
            </p:txBody>
          </p:sp>
          <p:sp>
            <p:nvSpPr>
              <p:cNvPr id="5174" name="Line 5"/>
              <p:cNvSpPr>
                <a:spLocks noChangeShapeType="1"/>
              </p:cNvSpPr>
              <p:nvPr/>
            </p:nvSpPr>
            <p:spPr bwMode="auto">
              <a:xfrm>
                <a:off x="1836" y="852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4" name="Group 8"/>
            <p:cNvGrpSpPr>
              <a:grpSpLocks/>
            </p:cNvGrpSpPr>
            <p:nvPr/>
          </p:nvGrpSpPr>
          <p:grpSpPr bwMode="auto">
            <a:xfrm>
              <a:off x="2976" y="840"/>
              <a:ext cx="1116" cy="264"/>
              <a:chOff x="1200" y="840"/>
              <a:chExt cx="1296" cy="276"/>
            </a:xfrm>
          </p:grpSpPr>
          <p:sp>
            <p:nvSpPr>
              <p:cNvPr id="5169" name="Rectangle 9"/>
              <p:cNvSpPr>
                <a:spLocks noChangeArrowheads="1"/>
              </p:cNvSpPr>
              <p:nvPr/>
            </p:nvSpPr>
            <p:spPr bwMode="auto">
              <a:xfrm>
                <a:off x="1200" y="840"/>
                <a:ext cx="1296" cy="264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0" name="Rectangle 10"/>
              <p:cNvSpPr>
                <a:spLocks noChangeArrowheads="1"/>
              </p:cNvSpPr>
              <p:nvPr/>
            </p:nvSpPr>
            <p:spPr bwMode="auto">
              <a:xfrm>
                <a:off x="1476" y="840"/>
                <a:ext cx="696" cy="2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 1</a:t>
                </a:r>
              </a:p>
            </p:txBody>
          </p:sp>
          <p:sp>
            <p:nvSpPr>
              <p:cNvPr id="5171" name="Line 11"/>
              <p:cNvSpPr>
                <a:spLocks noChangeShapeType="1"/>
              </p:cNvSpPr>
              <p:nvPr/>
            </p:nvSpPr>
            <p:spPr bwMode="auto">
              <a:xfrm>
                <a:off x="1836" y="852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5" name="Group 12"/>
            <p:cNvGrpSpPr>
              <a:grpSpLocks/>
            </p:cNvGrpSpPr>
            <p:nvPr/>
          </p:nvGrpSpPr>
          <p:grpSpPr bwMode="auto">
            <a:xfrm>
              <a:off x="4320" y="828"/>
              <a:ext cx="1032" cy="276"/>
              <a:chOff x="1200" y="840"/>
              <a:chExt cx="1296" cy="276"/>
            </a:xfrm>
          </p:grpSpPr>
          <p:sp>
            <p:nvSpPr>
              <p:cNvPr id="5166" name="Rectangle 13"/>
              <p:cNvSpPr>
                <a:spLocks noChangeArrowheads="1"/>
              </p:cNvSpPr>
              <p:nvPr/>
            </p:nvSpPr>
            <p:spPr bwMode="auto">
              <a:xfrm>
                <a:off x="1200" y="840"/>
                <a:ext cx="1296" cy="264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7" name="Rectangle 14"/>
              <p:cNvSpPr>
                <a:spLocks noChangeArrowheads="1"/>
              </p:cNvSpPr>
              <p:nvPr/>
            </p:nvSpPr>
            <p:spPr bwMode="auto">
              <a:xfrm>
                <a:off x="1476" y="840"/>
                <a:ext cx="696" cy="2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  2</a:t>
                </a:r>
              </a:p>
            </p:txBody>
          </p:sp>
          <p:sp>
            <p:nvSpPr>
              <p:cNvPr id="5168" name="Line 15"/>
              <p:cNvSpPr>
                <a:spLocks noChangeShapeType="1"/>
              </p:cNvSpPr>
              <p:nvPr/>
            </p:nvSpPr>
            <p:spPr bwMode="auto">
              <a:xfrm>
                <a:off x="1836" y="852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6" name="Group 30"/>
            <p:cNvGrpSpPr>
              <a:grpSpLocks/>
            </p:cNvGrpSpPr>
            <p:nvPr/>
          </p:nvGrpSpPr>
          <p:grpSpPr bwMode="auto">
            <a:xfrm>
              <a:off x="192" y="2820"/>
              <a:ext cx="1176" cy="288"/>
              <a:chOff x="192" y="2820"/>
              <a:chExt cx="1176" cy="288"/>
            </a:xfrm>
          </p:grpSpPr>
          <p:sp>
            <p:nvSpPr>
              <p:cNvPr id="5163" name="Rectangle 27"/>
              <p:cNvSpPr>
                <a:spLocks noChangeArrowheads="1"/>
              </p:cNvSpPr>
              <p:nvPr/>
            </p:nvSpPr>
            <p:spPr bwMode="auto">
              <a:xfrm>
                <a:off x="192" y="2820"/>
                <a:ext cx="1176" cy="2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2            </a:t>
                </a:r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NULL</a:t>
                </a:r>
                <a:r>
                  <a:rPr lang="en-US" altLang="zh-TW" sz="1400" b="1">
                    <a:solidFill>
                      <a:schemeClr val="tx1"/>
                    </a:solidFill>
                    <a:ea typeface="新細明體" charset="-120"/>
                  </a:rPr>
                  <a:t>  </a:t>
                </a:r>
              </a:p>
            </p:txBody>
          </p:sp>
          <p:sp>
            <p:nvSpPr>
              <p:cNvPr id="5164" name="Rectangle 28"/>
              <p:cNvSpPr>
                <a:spLocks noChangeArrowheads="1"/>
              </p:cNvSpPr>
              <p:nvPr/>
            </p:nvSpPr>
            <p:spPr bwMode="auto">
              <a:xfrm>
                <a:off x="442" y="2820"/>
                <a:ext cx="512" cy="275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  </a:t>
                </a:r>
              </a:p>
            </p:txBody>
          </p:sp>
          <p:sp>
            <p:nvSpPr>
              <p:cNvPr id="5165" name="Line 29"/>
              <p:cNvSpPr>
                <a:spLocks noChangeShapeType="1"/>
              </p:cNvSpPr>
              <p:nvPr/>
            </p:nvSpPr>
            <p:spPr bwMode="auto">
              <a:xfrm>
                <a:off x="709" y="2833"/>
                <a:ext cx="0" cy="2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7" name="Group 31"/>
            <p:cNvGrpSpPr>
              <a:grpSpLocks/>
            </p:cNvGrpSpPr>
            <p:nvPr/>
          </p:nvGrpSpPr>
          <p:grpSpPr bwMode="auto">
            <a:xfrm>
              <a:off x="204" y="2076"/>
              <a:ext cx="1176" cy="288"/>
              <a:chOff x="192" y="2820"/>
              <a:chExt cx="1176" cy="288"/>
            </a:xfrm>
          </p:grpSpPr>
          <p:sp>
            <p:nvSpPr>
              <p:cNvPr id="5160" name="Rectangle 32"/>
              <p:cNvSpPr>
                <a:spLocks noChangeArrowheads="1"/>
              </p:cNvSpPr>
              <p:nvPr/>
            </p:nvSpPr>
            <p:spPr bwMode="auto">
              <a:xfrm>
                <a:off x="192" y="2820"/>
                <a:ext cx="1176" cy="2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5161" name="Rectangle 33"/>
              <p:cNvSpPr>
                <a:spLocks noChangeArrowheads="1"/>
              </p:cNvSpPr>
              <p:nvPr/>
            </p:nvSpPr>
            <p:spPr bwMode="auto">
              <a:xfrm>
                <a:off x="442" y="2820"/>
                <a:ext cx="512" cy="275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  </a:t>
                </a:r>
              </a:p>
            </p:txBody>
          </p:sp>
          <p:sp>
            <p:nvSpPr>
              <p:cNvPr id="5162" name="Line 34"/>
              <p:cNvSpPr>
                <a:spLocks noChangeShapeType="1"/>
              </p:cNvSpPr>
              <p:nvPr/>
            </p:nvSpPr>
            <p:spPr bwMode="auto">
              <a:xfrm>
                <a:off x="709" y="2833"/>
                <a:ext cx="0" cy="2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8" name="Group 35"/>
            <p:cNvGrpSpPr>
              <a:grpSpLocks/>
            </p:cNvGrpSpPr>
            <p:nvPr/>
          </p:nvGrpSpPr>
          <p:grpSpPr bwMode="auto">
            <a:xfrm>
              <a:off x="204" y="1356"/>
              <a:ext cx="1176" cy="288"/>
              <a:chOff x="192" y="2820"/>
              <a:chExt cx="1176" cy="288"/>
            </a:xfrm>
          </p:grpSpPr>
          <p:sp>
            <p:nvSpPr>
              <p:cNvPr id="5157" name="Rectangle 36"/>
              <p:cNvSpPr>
                <a:spLocks noChangeArrowheads="1"/>
              </p:cNvSpPr>
              <p:nvPr/>
            </p:nvSpPr>
            <p:spPr bwMode="auto">
              <a:xfrm>
                <a:off x="192" y="2820"/>
                <a:ext cx="1176" cy="2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0               </a:t>
                </a:r>
              </a:p>
            </p:txBody>
          </p:sp>
          <p:sp>
            <p:nvSpPr>
              <p:cNvPr id="5158" name="Rectangle 37"/>
              <p:cNvSpPr>
                <a:spLocks noChangeArrowheads="1"/>
              </p:cNvSpPr>
              <p:nvPr/>
            </p:nvSpPr>
            <p:spPr bwMode="auto">
              <a:xfrm>
                <a:off x="442" y="2820"/>
                <a:ext cx="512" cy="275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  </a:t>
                </a:r>
              </a:p>
            </p:txBody>
          </p:sp>
          <p:sp>
            <p:nvSpPr>
              <p:cNvPr id="5159" name="Line 38"/>
              <p:cNvSpPr>
                <a:spLocks noChangeShapeType="1"/>
              </p:cNvSpPr>
              <p:nvPr/>
            </p:nvSpPr>
            <p:spPr bwMode="auto">
              <a:xfrm>
                <a:off x="709" y="2833"/>
                <a:ext cx="0" cy="2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9" name="Group 43"/>
            <p:cNvGrpSpPr>
              <a:grpSpLocks/>
            </p:cNvGrpSpPr>
            <p:nvPr/>
          </p:nvGrpSpPr>
          <p:grpSpPr bwMode="auto">
            <a:xfrm>
              <a:off x="1596" y="2076"/>
              <a:ext cx="1320" cy="288"/>
              <a:chOff x="1596" y="2076"/>
              <a:chExt cx="1320" cy="288"/>
            </a:xfrm>
          </p:grpSpPr>
          <p:sp>
            <p:nvSpPr>
              <p:cNvPr id="5154" name="Rectangle 40"/>
              <p:cNvSpPr>
                <a:spLocks noChangeArrowheads="1"/>
              </p:cNvSpPr>
              <p:nvPr/>
            </p:nvSpPr>
            <p:spPr bwMode="auto">
              <a:xfrm>
                <a:off x="1596" y="2076"/>
                <a:ext cx="1320" cy="2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1    0</a:t>
                </a:r>
                <a:r>
                  <a:rPr lang="en-US" altLang="zh-TW" sz="1400" b="1">
                    <a:solidFill>
                      <a:schemeClr val="tx1"/>
                    </a:solidFill>
                    <a:ea typeface="新細明體" charset="-120"/>
                  </a:rPr>
                  <a:t> </a:t>
                </a:r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NULL</a:t>
                </a:r>
                <a:r>
                  <a:rPr lang="en-US" altLang="zh-TW" sz="1400" b="1">
                    <a:solidFill>
                      <a:schemeClr val="tx1"/>
                    </a:solidFill>
                    <a:ea typeface="新細明體" charset="-120"/>
                  </a:rPr>
                  <a:t>  </a:t>
                </a:r>
                <a:endParaRPr lang="en-US" altLang="zh-TW" sz="2400" b="1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  <p:sp>
            <p:nvSpPr>
              <p:cNvPr id="5155" name="Rectangle 41"/>
              <p:cNvSpPr>
                <a:spLocks noChangeArrowheads="1"/>
              </p:cNvSpPr>
              <p:nvPr/>
            </p:nvSpPr>
            <p:spPr bwMode="auto">
              <a:xfrm>
                <a:off x="1846" y="2076"/>
                <a:ext cx="656" cy="2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   </a:t>
                </a:r>
              </a:p>
            </p:txBody>
          </p:sp>
          <p:sp>
            <p:nvSpPr>
              <p:cNvPr id="5156" name="Line 42"/>
              <p:cNvSpPr>
                <a:spLocks noChangeShapeType="1"/>
              </p:cNvSpPr>
              <p:nvPr/>
            </p:nvSpPr>
            <p:spPr bwMode="auto">
              <a:xfrm>
                <a:off x="2113" y="2089"/>
                <a:ext cx="0" cy="2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40" name="Group 44"/>
            <p:cNvGrpSpPr>
              <a:grpSpLocks/>
            </p:cNvGrpSpPr>
            <p:nvPr/>
          </p:nvGrpSpPr>
          <p:grpSpPr bwMode="auto">
            <a:xfrm>
              <a:off x="2940" y="1392"/>
              <a:ext cx="1320" cy="288"/>
              <a:chOff x="1596" y="2076"/>
              <a:chExt cx="1320" cy="288"/>
            </a:xfrm>
          </p:grpSpPr>
          <p:sp>
            <p:nvSpPr>
              <p:cNvPr id="5151" name="Rectangle 45"/>
              <p:cNvSpPr>
                <a:spLocks noChangeArrowheads="1"/>
              </p:cNvSpPr>
              <p:nvPr/>
            </p:nvSpPr>
            <p:spPr bwMode="auto">
              <a:xfrm>
                <a:off x="1596" y="2076"/>
                <a:ext cx="1320" cy="2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0    1 </a:t>
                </a:r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NULL</a:t>
                </a:r>
                <a:r>
                  <a:rPr lang="en-US" altLang="zh-TW" sz="1400" b="1">
                    <a:solidFill>
                      <a:schemeClr val="tx1"/>
                    </a:solidFill>
                    <a:ea typeface="新細明體" charset="-120"/>
                  </a:rPr>
                  <a:t>  </a:t>
                </a:r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NULL</a:t>
                </a:r>
                <a:r>
                  <a:rPr lang="en-US" altLang="zh-TW" sz="1400" b="1">
                    <a:solidFill>
                      <a:schemeClr val="tx1"/>
                    </a:solidFill>
                    <a:ea typeface="新細明體" charset="-120"/>
                  </a:rPr>
                  <a:t> </a:t>
                </a:r>
              </a:p>
            </p:txBody>
          </p:sp>
          <p:sp>
            <p:nvSpPr>
              <p:cNvPr id="5152" name="Rectangle 46"/>
              <p:cNvSpPr>
                <a:spLocks noChangeArrowheads="1"/>
              </p:cNvSpPr>
              <p:nvPr/>
            </p:nvSpPr>
            <p:spPr bwMode="auto">
              <a:xfrm>
                <a:off x="1846" y="2076"/>
                <a:ext cx="656" cy="2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   </a:t>
                </a:r>
              </a:p>
            </p:txBody>
          </p:sp>
          <p:sp>
            <p:nvSpPr>
              <p:cNvPr id="5153" name="Line 47"/>
              <p:cNvSpPr>
                <a:spLocks noChangeShapeType="1"/>
              </p:cNvSpPr>
              <p:nvPr/>
            </p:nvSpPr>
            <p:spPr bwMode="auto">
              <a:xfrm>
                <a:off x="2113" y="2089"/>
                <a:ext cx="0" cy="2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41" name="Group 48"/>
            <p:cNvGrpSpPr>
              <a:grpSpLocks/>
            </p:cNvGrpSpPr>
            <p:nvPr/>
          </p:nvGrpSpPr>
          <p:grpSpPr bwMode="auto">
            <a:xfrm>
              <a:off x="4248" y="2100"/>
              <a:ext cx="1320" cy="288"/>
              <a:chOff x="1596" y="2076"/>
              <a:chExt cx="1320" cy="288"/>
            </a:xfrm>
          </p:grpSpPr>
          <p:sp>
            <p:nvSpPr>
              <p:cNvPr id="5148" name="Rectangle 49"/>
              <p:cNvSpPr>
                <a:spLocks noChangeArrowheads="1"/>
              </p:cNvSpPr>
              <p:nvPr/>
            </p:nvSpPr>
            <p:spPr bwMode="auto">
              <a:xfrm>
                <a:off x="1596" y="2076"/>
                <a:ext cx="1320" cy="2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1    2 </a:t>
                </a:r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NULL</a:t>
                </a:r>
                <a:r>
                  <a:rPr lang="en-US" altLang="zh-TW" sz="1400" b="1">
                    <a:solidFill>
                      <a:schemeClr val="tx1"/>
                    </a:solidFill>
                    <a:ea typeface="新細明體" charset="-120"/>
                  </a:rPr>
                  <a:t>  </a:t>
                </a:r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NULL</a:t>
                </a:r>
                <a:r>
                  <a:rPr lang="en-US" altLang="zh-TW" sz="1400" b="1">
                    <a:solidFill>
                      <a:schemeClr val="tx1"/>
                    </a:solidFill>
                    <a:ea typeface="新細明體" charset="-120"/>
                  </a:rPr>
                  <a:t> </a:t>
                </a:r>
              </a:p>
            </p:txBody>
          </p:sp>
          <p:sp>
            <p:nvSpPr>
              <p:cNvPr id="5149" name="Rectangle 50"/>
              <p:cNvSpPr>
                <a:spLocks noChangeArrowheads="1"/>
              </p:cNvSpPr>
              <p:nvPr/>
            </p:nvSpPr>
            <p:spPr bwMode="auto">
              <a:xfrm>
                <a:off x="1846" y="2076"/>
                <a:ext cx="656" cy="2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   </a:t>
                </a:r>
              </a:p>
            </p:txBody>
          </p:sp>
          <p:sp>
            <p:nvSpPr>
              <p:cNvPr id="5150" name="Line 51"/>
              <p:cNvSpPr>
                <a:spLocks noChangeShapeType="1"/>
              </p:cNvSpPr>
              <p:nvPr/>
            </p:nvSpPr>
            <p:spPr bwMode="auto">
              <a:xfrm>
                <a:off x="2113" y="2089"/>
                <a:ext cx="0" cy="2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2" name="Line 52"/>
            <p:cNvSpPr>
              <a:spLocks noChangeShapeType="1"/>
            </p:cNvSpPr>
            <p:nvPr/>
          </p:nvSpPr>
          <p:spPr bwMode="auto">
            <a:xfrm>
              <a:off x="1224" y="2220"/>
              <a:ext cx="3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Line 53"/>
            <p:cNvSpPr>
              <a:spLocks noChangeShapeType="1"/>
            </p:cNvSpPr>
            <p:nvPr/>
          </p:nvSpPr>
          <p:spPr bwMode="auto">
            <a:xfrm>
              <a:off x="1212" y="1488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Line 54"/>
            <p:cNvSpPr>
              <a:spLocks noChangeShapeType="1"/>
            </p:cNvSpPr>
            <p:nvPr/>
          </p:nvSpPr>
          <p:spPr bwMode="auto">
            <a:xfrm flipH="1">
              <a:off x="2364" y="99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Line 55"/>
            <p:cNvSpPr>
              <a:spLocks noChangeShapeType="1"/>
            </p:cNvSpPr>
            <p:nvPr/>
          </p:nvSpPr>
          <p:spPr bwMode="auto">
            <a:xfrm>
              <a:off x="3660" y="98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Line 56"/>
            <p:cNvSpPr>
              <a:spLocks noChangeShapeType="1"/>
            </p:cNvSpPr>
            <p:nvPr/>
          </p:nvSpPr>
          <p:spPr bwMode="auto">
            <a:xfrm flipV="1">
              <a:off x="2844" y="2220"/>
              <a:ext cx="13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Line 57"/>
            <p:cNvSpPr>
              <a:spLocks noChangeShapeType="1"/>
            </p:cNvSpPr>
            <p:nvPr/>
          </p:nvSpPr>
          <p:spPr bwMode="auto">
            <a:xfrm>
              <a:off x="4980" y="996"/>
              <a:ext cx="0" cy="1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7" name="Oval 65"/>
          <p:cNvSpPr>
            <a:spLocks noChangeArrowheads="1"/>
          </p:cNvSpPr>
          <p:nvPr/>
        </p:nvSpPr>
        <p:spPr bwMode="auto">
          <a:xfrm>
            <a:off x="6956425" y="387667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0</a:t>
            </a:r>
          </a:p>
        </p:txBody>
      </p:sp>
      <p:sp>
        <p:nvSpPr>
          <p:cNvPr id="5128" name="Oval 66"/>
          <p:cNvSpPr>
            <a:spLocks noChangeArrowheads="1"/>
          </p:cNvSpPr>
          <p:nvPr/>
        </p:nvSpPr>
        <p:spPr bwMode="auto">
          <a:xfrm>
            <a:off x="6954838" y="49799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1</a:t>
            </a:r>
          </a:p>
        </p:txBody>
      </p:sp>
      <p:sp>
        <p:nvSpPr>
          <p:cNvPr id="5129" name="Oval 67"/>
          <p:cNvSpPr>
            <a:spLocks noChangeArrowheads="1"/>
          </p:cNvSpPr>
          <p:nvPr/>
        </p:nvSpPr>
        <p:spPr bwMode="auto">
          <a:xfrm>
            <a:off x="6970713" y="599916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2</a:t>
            </a:r>
          </a:p>
        </p:txBody>
      </p:sp>
      <p:sp>
        <p:nvSpPr>
          <p:cNvPr id="5130" name="Line 68"/>
          <p:cNvSpPr>
            <a:spLocks noChangeShapeType="1"/>
          </p:cNvSpPr>
          <p:nvPr/>
        </p:nvSpPr>
        <p:spPr bwMode="auto">
          <a:xfrm>
            <a:off x="7192963" y="5435600"/>
            <a:ext cx="0" cy="558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Line 69"/>
          <p:cNvSpPr>
            <a:spLocks noChangeShapeType="1"/>
          </p:cNvSpPr>
          <p:nvPr/>
        </p:nvSpPr>
        <p:spPr bwMode="auto">
          <a:xfrm flipV="1">
            <a:off x="7370763" y="4265613"/>
            <a:ext cx="0" cy="7207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70"/>
          <p:cNvSpPr>
            <a:spLocks noChangeShapeType="1"/>
          </p:cNvSpPr>
          <p:nvPr/>
        </p:nvSpPr>
        <p:spPr bwMode="auto">
          <a:xfrm>
            <a:off x="7002463" y="4292600"/>
            <a:ext cx="0" cy="7350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1024"/>
          <p:cNvGraphicFramePr>
            <a:graphicFrameLocks/>
          </p:cNvGraphicFramePr>
          <p:nvPr/>
        </p:nvGraphicFramePr>
        <p:xfrm>
          <a:off x="3759200" y="4122738"/>
          <a:ext cx="122555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方程式" r:id="rId2" imgW="583920" imgH="596880" progId="Equation.2">
                  <p:embed/>
                </p:oleObj>
              </mc:Choice>
              <mc:Fallback>
                <p:oleObj name="方程式" r:id="rId2" imgW="583920" imgH="596880" progId="Equation.2">
                  <p:embed/>
                  <p:pic>
                    <p:nvPicPr>
                      <p:cNvPr id="0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4122738"/>
                        <a:ext cx="122555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3" name="Rectangle 89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92100"/>
            <a:ext cx="7772400" cy="700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b="1" u="sng">
                <a:solidFill>
                  <a:schemeClr val="tx1"/>
                </a:solidFill>
              </a:rPr>
              <a:t>Figure 6.13:</a:t>
            </a:r>
            <a:r>
              <a:rPr lang="en-US" altLang="zh-TW" sz="2400" u="sng">
                <a:solidFill>
                  <a:schemeClr val="tx1"/>
                </a:solidFill>
              </a:rPr>
              <a:t>Alternate order adjacency list for G</a:t>
            </a:r>
            <a:r>
              <a:rPr lang="en-US" altLang="zh-TW" sz="2400" baseline="-25000">
                <a:solidFill>
                  <a:schemeClr val="tx1"/>
                </a:solidFill>
              </a:rPr>
              <a:t>1 </a:t>
            </a:r>
            <a:r>
              <a:rPr lang="en-US" altLang="zh-TW" sz="2400" u="sng">
                <a:solidFill>
                  <a:schemeClr val="tx1"/>
                </a:solidFill>
              </a:rPr>
              <a:t>(p.268)</a:t>
            </a:r>
            <a:endParaRPr lang="en-US" altLang="zh-TW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48133" name="Group 20"/>
          <p:cNvGrpSpPr>
            <a:grpSpLocks/>
          </p:cNvGrpSpPr>
          <p:nvPr/>
        </p:nvGrpSpPr>
        <p:grpSpPr bwMode="auto">
          <a:xfrm>
            <a:off x="1106488" y="1890713"/>
            <a:ext cx="6454775" cy="533400"/>
            <a:chOff x="266" y="1020"/>
            <a:chExt cx="4066" cy="336"/>
          </a:xfrm>
        </p:grpSpPr>
        <p:sp>
          <p:nvSpPr>
            <p:cNvPr id="48188" name="Rectangle 3"/>
            <p:cNvSpPr>
              <a:spLocks noChangeArrowheads="1"/>
            </p:cNvSpPr>
            <p:nvPr/>
          </p:nvSpPr>
          <p:spPr bwMode="auto">
            <a:xfrm>
              <a:off x="516" y="1020"/>
              <a:ext cx="528" cy="336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  <a:sym typeface="Wingdings" pitchFamily="2" charset="2"/>
                </a:rPr>
                <a:t>      </a:t>
              </a:r>
              <a:endParaRPr lang="en-US" altLang="zh-TW" sz="2400" b="1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48189" name="Line 8"/>
            <p:cNvSpPr>
              <a:spLocks noChangeShapeType="1"/>
            </p:cNvSpPr>
            <p:nvPr/>
          </p:nvSpPr>
          <p:spPr bwMode="auto">
            <a:xfrm>
              <a:off x="900" y="118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90" name="Group 10"/>
            <p:cNvGrpSpPr>
              <a:grpSpLocks/>
            </p:cNvGrpSpPr>
            <p:nvPr/>
          </p:nvGrpSpPr>
          <p:grpSpPr bwMode="auto">
            <a:xfrm>
              <a:off x="1344" y="1032"/>
              <a:ext cx="1056" cy="276"/>
              <a:chOff x="1344" y="1032"/>
              <a:chExt cx="1056" cy="276"/>
            </a:xfrm>
          </p:grpSpPr>
          <p:sp>
            <p:nvSpPr>
              <p:cNvPr id="48198" name="Rectangle 5"/>
              <p:cNvSpPr>
                <a:spLocks noChangeArrowheads="1"/>
              </p:cNvSpPr>
              <p:nvPr/>
            </p:nvSpPr>
            <p:spPr bwMode="auto">
              <a:xfrm>
                <a:off x="1344" y="1032"/>
                <a:ext cx="744" cy="2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  <a:sym typeface="Wingdings" pitchFamily="2" charset="2"/>
                  </a:rPr>
                  <a:t> 3            </a:t>
                </a:r>
                <a:endParaRPr lang="en-US" altLang="zh-TW" sz="2400" b="1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  <p:sp>
            <p:nvSpPr>
              <p:cNvPr id="48199" name="Line 6"/>
              <p:cNvSpPr>
                <a:spLocks noChangeShapeType="1"/>
              </p:cNvSpPr>
              <p:nvPr/>
            </p:nvSpPr>
            <p:spPr bwMode="auto">
              <a:xfrm>
                <a:off x="1656" y="1032"/>
                <a:ext cx="0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0" name="Line 9"/>
              <p:cNvSpPr>
                <a:spLocks noChangeShapeType="1"/>
              </p:cNvSpPr>
              <p:nvPr/>
            </p:nvSpPr>
            <p:spPr bwMode="auto">
              <a:xfrm>
                <a:off x="1920" y="116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91" name="Rectangle 12"/>
            <p:cNvSpPr>
              <a:spLocks noChangeArrowheads="1"/>
            </p:cNvSpPr>
            <p:nvPr/>
          </p:nvSpPr>
          <p:spPr bwMode="auto">
            <a:xfrm>
              <a:off x="3588" y="1044"/>
              <a:ext cx="744" cy="2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  <a:sym typeface="Wingdings" pitchFamily="2" charset="2"/>
                </a:rPr>
                <a:t> 2   </a:t>
              </a:r>
              <a:r>
                <a:rPr lang="en-US" altLang="zh-TW" sz="1800">
                  <a:solidFill>
                    <a:schemeClr val="tx1"/>
                  </a:solidFill>
                  <a:ea typeface="新細明體" charset="-120"/>
                  <a:sym typeface="Wingdings" pitchFamily="2" charset="2"/>
                </a:rPr>
                <a:t>NULL</a:t>
              </a:r>
              <a:r>
                <a:rPr lang="en-US" altLang="zh-TW" sz="1800" b="1">
                  <a:solidFill>
                    <a:schemeClr val="tx1"/>
                  </a:solidFill>
                  <a:ea typeface="新細明體" charset="-120"/>
                  <a:sym typeface="Wingdings" pitchFamily="2" charset="2"/>
                </a:rPr>
                <a:t> </a:t>
              </a:r>
              <a:r>
                <a:rPr lang="en-US" altLang="zh-TW" b="1">
                  <a:solidFill>
                    <a:schemeClr val="tx1"/>
                  </a:solidFill>
                  <a:ea typeface="新細明體" charset="-120"/>
                  <a:sym typeface="Wingdings" pitchFamily="2" charset="2"/>
                </a:rPr>
                <a:t>       </a:t>
              </a:r>
              <a:endParaRPr lang="en-US" altLang="zh-TW" b="1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48192" name="Line 13"/>
            <p:cNvSpPr>
              <a:spLocks noChangeShapeType="1"/>
            </p:cNvSpPr>
            <p:nvPr/>
          </p:nvSpPr>
          <p:spPr bwMode="auto">
            <a:xfrm>
              <a:off x="3900" y="1044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93" name="Group 15"/>
            <p:cNvGrpSpPr>
              <a:grpSpLocks/>
            </p:cNvGrpSpPr>
            <p:nvPr/>
          </p:nvGrpSpPr>
          <p:grpSpPr bwMode="auto">
            <a:xfrm>
              <a:off x="2460" y="1032"/>
              <a:ext cx="1056" cy="276"/>
              <a:chOff x="1344" y="1032"/>
              <a:chExt cx="1056" cy="276"/>
            </a:xfrm>
          </p:grpSpPr>
          <p:sp>
            <p:nvSpPr>
              <p:cNvPr id="48195" name="Rectangle 16"/>
              <p:cNvSpPr>
                <a:spLocks noChangeArrowheads="1"/>
              </p:cNvSpPr>
              <p:nvPr/>
            </p:nvSpPr>
            <p:spPr bwMode="auto">
              <a:xfrm>
                <a:off x="1344" y="1032"/>
                <a:ext cx="744" cy="2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  <a:sym typeface="Wingdings" pitchFamily="2" charset="2"/>
                  </a:rPr>
                  <a:t> 1            </a:t>
                </a:r>
                <a:endParaRPr lang="en-US" altLang="zh-TW" sz="2400" b="1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  <p:sp>
            <p:nvSpPr>
              <p:cNvPr id="48196" name="Line 17"/>
              <p:cNvSpPr>
                <a:spLocks noChangeShapeType="1"/>
              </p:cNvSpPr>
              <p:nvPr/>
            </p:nvSpPr>
            <p:spPr bwMode="auto">
              <a:xfrm>
                <a:off x="1656" y="1032"/>
                <a:ext cx="0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7" name="Line 18"/>
              <p:cNvSpPr>
                <a:spLocks noChangeShapeType="1"/>
              </p:cNvSpPr>
              <p:nvPr/>
            </p:nvSpPr>
            <p:spPr bwMode="auto">
              <a:xfrm>
                <a:off x="1920" y="116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94" name="Text Box 19"/>
            <p:cNvSpPr txBox="1">
              <a:spLocks noChangeArrowheads="1"/>
            </p:cNvSpPr>
            <p:nvPr/>
          </p:nvSpPr>
          <p:spPr bwMode="auto">
            <a:xfrm>
              <a:off x="266" y="104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</a:rPr>
                <a:t>0</a:t>
              </a:r>
            </a:p>
          </p:txBody>
        </p:sp>
      </p:grpSp>
      <p:grpSp>
        <p:nvGrpSpPr>
          <p:cNvPr id="48134" name="Group 21"/>
          <p:cNvGrpSpPr>
            <a:grpSpLocks/>
          </p:cNvGrpSpPr>
          <p:nvPr/>
        </p:nvGrpSpPr>
        <p:grpSpPr bwMode="auto">
          <a:xfrm>
            <a:off x="1106488" y="2652713"/>
            <a:ext cx="6454775" cy="533400"/>
            <a:chOff x="266" y="1020"/>
            <a:chExt cx="4066" cy="336"/>
          </a:xfrm>
        </p:grpSpPr>
        <p:sp>
          <p:nvSpPr>
            <p:cNvPr id="48175" name="Rectangle 22"/>
            <p:cNvSpPr>
              <a:spLocks noChangeArrowheads="1"/>
            </p:cNvSpPr>
            <p:nvPr/>
          </p:nvSpPr>
          <p:spPr bwMode="auto">
            <a:xfrm>
              <a:off x="516" y="1020"/>
              <a:ext cx="528" cy="336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  <a:sym typeface="Wingdings" pitchFamily="2" charset="2"/>
                </a:rPr>
                <a:t>      </a:t>
              </a:r>
              <a:endParaRPr lang="en-US" altLang="zh-TW" sz="2400" b="1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48176" name="Line 23"/>
            <p:cNvSpPr>
              <a:spLocks noChangeShapeType="1"/>
            </p:cNvSpPr>
            <p:nvPr/>
          </p:nvSpPr>
          <p:spPr bwMode="auto">
            <a:xfrm>
              <a:off x="900" y="118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77" name="Group 24"/>
            <p:cNvGrpSpPr>
              <a:grpSpLocks/>
            </p:cNvGrpSpPr>
            <p:nvPr/>
          </p:nvGrpSpPr>
          <p:grpSpPr bwMode="auto">
            <a:xfrm>
              <a:off x="1344" y="1032"/>
              <a:ext cx="1056" cy="276"/>
              <a:chOff x="1344" y="1032"/>
              <a:chExt cx="1056" cy="276"/>
            </a:xfrm>
          </p:grpSpPr>
          <p:sp>
            <p:nvSpPr>
              <p:cNvPr id="48185" name="Rectangle 25"/>
              <p:cNvSpPr>
                <a:spLocks noChangeArrowheads="1"/>
              </p:cNvSpPr>
              <p:nvPr/>
            </p:nvSpPr>
            <p:spPr bwMode="auto">
              <a:xfrm>
                <a:off x="1344" y="1032"/>
                <a:ext cx="744" cy="2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  <a:sym typeface="Wingdings" pitchFamily="2" charset="2"/>
                  </a:rPr>
                  <a:t> 2            </a:t>
                </a:r>
                <a:endParaRPr lang="en-US" altLang="zh-TW" sz="2400" b="1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  <p:sp>
            <p:nvSpPr>
              <p:cNvPr id="48186" name="Line 26"/>
              <p:cNvSpPr>
                <a:spLocks noChangeShapeType="1"/>
              </p:cNvSpPr>
              <p:nvPr/>
            </p:nvSpPr>
            <p:spPr bwMode="auto">
              <a:xfrm>
                <a:off x="1656" y="1032"/>
                <a:ext cx="0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7" name="Line 27"/>
              <p:cNvSpPr>
                <a:spLocks noChangeShapeType="1"/>
              </p:cNvSpPr>
              <p:nvPr/>
            </p:nvSpPr>
            <p:spPr bwMode="auto">
              <a:xfrm>
                <a:off x="1920" y="116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78" name="Rectangle 28"/>
            <p:cNvSpPr>
              <a:spLocks noChangeArrowheads="1"/>
            </p:cNvSpPr>
            <p:nvPr/>
          </p:nvSpPr>
          <p:spPr bwMode="auto">
            <a:xfrm>
              <a:off x="3588" y="1044"/>
              <a:ext cx="744" cy="2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  <a:sym typeface="Wingdings" pitchFamily="2" charset="2"/>
                </a:rPr>
                <a:t> 3   </a:t>
              </a:r>
              <a:r>
                <a:rPr lang="en-US" altLang="zh-TW" sz="1800">
                  <a:solidFill>
                    <a:schemeClr val="tx1"/>
                  </a:solidFill>
                  <a:ea typeface="新細明體" charset="-120"/>
                  <a:sym typeface="Wingdings" pitchFamily="2" charset="2"/>
                </a:rPr>
                <a:t>NULL</a:t>
              </a:r>
              <a:r>
                <a:rPr lang="en-US" altLang="zh-TW" sz="1800" b="1">
                  <a:solidFill>
                    <a:schemeClr val="tx1"/>
                  </a:solidFill>
                  <a:ea typeface="新細明體" charset="-120"/>
                  <a:sym typeface="Wingdings" pitchFamily="2" charset="2"/>
                </a:rPr>
                <a:t> </a:t>
              </a:r>
              <a:r>
                <a:rPr lang="en-US" altLang="zh-TW" b="1">
                  <a:solidFill>
                    <a:schemeClr val="tx1"/>
                  </a:solidFill>
                  <a:ea typeface="新細明體" charset="-120"/>
                  <a:sym typeface="Wingdings" pitchFamily="2" charset="2"/>
                </a:rPr>
                <a:t>       </a:t>
              </a:r>
              <a:endParaRPr lang="en-US" altLang="zh-TW" b="1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48179" name="Line 29"/>
            <p:cNvSpPr>
              <a:spLocks noChangeShapeType="1"/>
            </p:cNvSpPr>
            <p:nvPr/>
          </p:nvSpPr>
          <p:spPr bwMode="auto">
            <a:xfrm>
              <a:off x="3900" y="1044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80" name="Group 30"/>
            <p:cNvGrpSpPr>
              <a:grpSpLocks/>
            </p:cNvGrpSpPr>
            <p:nvPr/>
          </p:nvGrpSpPr>
          <p:grpSpPr bwMode="auto">
            <a:xfrm>
              <a:off x="2460" y="1032"/>
              <a:ext cx="1056" cy="276"/>
              <a:chOff x="1344" y="1032"/>
              <a:chExt cx="1056" cy="276"/>
            </a:xfrm>
          </p:grpSpPr>
          <p:sp>
            <p:nvSpPr>
              <p:cNvPr id="48182" name="Rectangle 31"/>
              <p:cNvSpPr>
                <a:spLocks noChangeArrowheads="1"/>
              </p:cNvSpPr>
              <p:nvPr/>
            </p:nvSpPr>
            <p:spPr bwMode="auto">
              <a:xfrm>
                <a:off x="1344" y="1032"/>
                <a:ext cx="744" cy="2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  <a:sym typeface="Wingdings" pitchFamily="2" charset="2"/>
                  </a:rPr>
                  <a:t> 0            </a:t>
                </a:r>
                <a:endParaRPr lang="en-US" altLang="zh-TW" sz="2400" b="1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  <p:sp>
            <p:nvSpPr>
              <p:cNvPr id="48183" name="Line 32"/>
              <p:cNvSpPr>
                <a:spLocks noChangeShapeType="1"/>
              </p:cNvSpPr>
              <p:nvPr/>
            </p:nvSpPr>
            <p:spPr bwMode="auto">
              <a:xfrm>
                <a:off x="1656" y="1032"/>
                <a:ext cx="0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4" name="Line 33"/>
              <p:cNvSpPr>
                <a:spLocks noChangeShapeType="1"/>
              </p:cNvSpPr>
              <p:nvPr/>
            </p:nvSpPr>
            <p:spPr bwMode="auto">
              <a:xfrm>
                <a:off x="1920" y="116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81" name="Text Box 34"/>
            <p:cNvSpPr txBox="1">
              <a:spLocks noChangeArrowheads="1"/>
            </p:cNvSpPr>
            <p:nvPr/>
          </p:nvSpPr>
          <p:spPr bwMode="auto">
            <a:xfrm>
              <a:off x="266" y="104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</p:grpSp>
      <p:grpSp>
        <p:nvGrpSpPr>
          <p:cNvPr id="48135" name="Group 35"/>
          <p:cNvGrpSpPr>
            <a:grpSpLocks/>
          </p:cNvGrpSpPr>
          <p:nvPr/>
        </p:nvGrpSpPr>
        <p:grpSpPr bwMode="auto">
          <a:xfrm>
            <a:off x="1125538" y="3433763"/>
            <a:ext cx="6454775" cy="533400"/>
            <a:chOff x="266" y="1020"/>
            <a:chExt cx="4066" cy="336"/>
          </a:xfrm>
        </p:grpSpPr>
        <p:sp>
          <p:nvSpPr>
            <p:cNvPr id="48162" name="Rectangle 36"/>
            <p:cNvSpPr>
              <a:spLocks noChangeArrowheads="1"/>
            </p:cNvSpPr>
            <p:nvPr/>
          </p:nvSpPr>
          <p:spPr bwMode="auto">
            <a:xfrm>
              <a:off x="516" y="1020"/>
              <a:ext cx="528" cy="336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  <a:sym typeface="Wingdings" pitchFamily="2" charset="2"/>
                </a:rPr>
                <a:t>      </a:t>
              </a:r>
              <a:endParaRPr lang="en-US" altLang="zh-TW" sz="2400" b="1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48163" name="Line 37"/>
            <p:cNvSpPr>
              <a:spLocks noChangeShapeType="1"/>
            </p:cNvSpPr>
            <p:nvPr/>
          </p:nvSpPr>
          <p:spPr bwMode="auto">
            <a:xfrm>
              <a:off x="900" y="118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64" name="Group 38"/>
            <p:cNvGrpSpPr>
              <a:grpSpLocks/>
            </p:cNvGrpSpPr>
            <p:nvPr/>
          </p:nvGrpSpPr>
          <p:grpSpPr bwMode="auto">
            <a:xfrm>
              <a:off x="1344" y="1032"/>
              <a:ext cx="1056" cy="276"/>
              <a:chOff x="1344" y="1032"/>
              <a:chExt cx="1056" cy="276"/>
            </a:xfrm>
          </p:grpSpPr>
          <p:sp>
            <p:nvSpPr>
              <p:cNvPr id="48172" name="Rectangle 39"/>
              <p:cNvSpPr>
                <a:spLocks noChangeArrowheads="1"/>
              </p:cNvSpPr>
              <p:nvPr/>
            </p:nvSpPr>
            <p:spPr bwMode="auto">
              <a:xfrm>
                <a:off x="1344" y="1032"/>
                <a:ext cx="744" cy="2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  <a:sym typeface="Wingdings" pitchFamily="2" charset="2"/>
                  </a:rPr>
                  <a:t> 3            </a:t>
                </a:r>
                <a:endParaRPr lang="en-US" altLang="zh-TW" sz="2400" b="1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  <p:sp>
            <p:nvSpPr>
              <p:cNvPr id="48173" name="Line 40"/>
              <p:cNvSpPr>
                <a:spLocks noChangeShapeType="1"/>
              </p:cNvSpPr>
              <p:nvPr/>
            </p:nvSpPr>
            <p:spPr bwMode="auto">
              <a:xfrm>
                <a:off x="1656" y="1032"/>
                <a:ext cx="0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4" name="Line 41"/>
              <p:cNvSpPr>
                <a:spLocks noChangeShapeType="1"/>
              </p:cNvSpPr>
              <p:nvPr/>
            </p:nvSpPr>
            <p:spPr bwMode="auto">
              <a:xfrm>
                <a:off x="1920" y="116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65" name="Rectangle 42"/>
            <p:cNvSpPr>
              <a:spLocks noChangeArrowheads="1"/>
            </p:cNvSpPr>
            <p:nvPr/>
          </p:nvSpPr>
          <p:spPr bwMode="auto">
            <a:xfrm>
              <a:off x="3588" y="1044"/>
              <a:ext cx="744" cy="2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  <a:sym typeface="Wingdings" pitchFamily="2" charset="2"/>
                </a:rPr>
                <a:t> 1   </a:t>
              </a:r>
              <a:r>
                <a:rPr lang="en-US" altLang="zh-TW" sz="1800">
                  <a:solidFill>
                    <a:schemeClr val="tx1"/>
                  </a:solidFill>
                  <a:ea typeface="新細明體" charset="-120"/>
                  <a:sym typeface="Wingdings" pitchFamily="2" charset="2"/>
                </a:rPr>
                <a:t>NULL</a:t>
              </a:r>
              <a:r>
                <a:rPr lang="en-US" altLang="zh-TW" sz="1800" b="1">
                  <a:solidFill>
                    <a:schemeClr val="tx1"/>
                  </a:solidFill>
                  <a:ea typeface="新細明體" charset="-120"/>
                  <a:sym typeface="Wingdings" pitchFamily="2" charset="2"/>
                </a:rPr>
                <a:t> </a:t>
              </a:r>
              <a:r>
                <a:rPr lang="en-US" altLang="zh-TW" b="1">
                  <a:solidFill>
                    <a:schemeClr val="tx1"/>
                  </a:solidFill>
                  <a:ea typeface="新細明體" charset="-120"/>
                  <a:sym typeface="Wingdings" pitchFamily="2" charset="2"/>
                </a:rPr>
                <a:t>       </a:t>
              </a:r>
              <a:endParaRPr lang="en-US" altLang="zh-TW" b="1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48166" name="Line 43"/>
            <p:cNvSpPr>
              <a:spLocks noChangeShapeType="1"/>
            </p:cNvSpPr>
            <p:nvPr/>
          </p:nvSpPr>
          <p:spPr bwMode="auto">
            <a:xfrm>
              <a:off x="3900" y="1044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67" name="Group 44"/>
            <p:cNvGrpSpPr>
              <a:grpSpLocks/>
            </p:cNvGrpSpPr>
            <p:nvPr/>
          </p:nvGrpSpPr>
          <p:grpSpPr bwMode="auto">
            <a:xfrm>
              <a:off x="2460" y="1032"/>
              <a:ext cx="1056" cy="276"/>
              <a:chOff x="1344" y="1032"/>
              <a:chExt cx="1056" cy="276"/>
            </a:xfrm>
          </p:grpSpPr>
          <p:sp>
            <p:nvSpPr>
              <p:cNvPr id="48169" name="Rectangle 45"/>
              <p:cNvSpPr>
                <a:spLocks noChangeArrowheads="1"/>
              </p:cNvSpPr>
              <p:nvPr/>
            </p:nvSpPr>
            <p:spPr bwMode="auto">
              <a:xfrm>
                <a:off x="1344" y="1032"/>
                <a:ext cx="744" cy="2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  <a:sym typeface="Wingdings" pitchFamily="2" charset="2"/>
                  </a:rPr>
                  <a:t> 0            </a:t>
                </a:r>
                <a:endParaRPr lang="en-US" altLang="zh-TW" sz="2400" b="1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  <p:sp>
            <p:nvSpPr>
              <p:cNvPr id="48170" name="Line 46"/>
              <p:cNvSpPr>
                <a:spLocks noChangeShapeType="1"/>
              </p:cNvSpPr>
              <p:nvPr/>
            </p:nvSpPr>
            <p:spPr bwMode="auto">
              <a:xfrm>
                <a:off x="1656" y="1032"/>
                <a:ext cx="0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1" name="Line 47"/>
              <p:cNvSpPr>
                <a:spLocks noChangeShapeType="1"/>
              </p:cNvSpPr>
              <p:nvPr/>
            </p:nvSpPr>
            <p:spPr bwMode="auto">
              <a:xfrm>
                <a:off x="1920" y="116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68" name="Text Box 48"/>
            <p:cNvSpPr txBox="1">
              <a:spLocks noChangeArrowheads="1"/>
            </p:cNvSpPr>
            <p:nvPr/>
          </p:nvSpPr>
          <p:spPr bwMode="auto">
            <a:xfrm>
              <a:off x="266" y="104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</p:grpSp>
      <p:grpSp>
        <p:nvGrpSpPr>
          <p:cNvPr id="48136" name="Group 49"/>
          <p:cNvGrpSpPr>
            <a:grpSpLocks/>
          </p:cNvGrpSpPr>
          <p:nvPr/>
        </p:nvGrpSpPr>
        <p:grpSpPr bwMode="auto">
          <a:xfrm>
            <a:off x="1125538" y="4176713"/>
            <a:ext cx="6454775" cy="533400"/>
            <a:chOff x="266" y="1020"/>
            <a:chExt cx="4066" cy="336"/>
          </a:xfrm>
        </p:grpSpPr>
        <p:sp>
          <p:nvSpPr>
            <p:cNvPr id="48149" name="Rectangle 50"/>
            <p:cNvSpPr>
              <a:spLocks noChangeArrowheads="1"/>
            </p:cNvSpPr>
            <p:nvPr/>
          </p:nvSpPr>
          <p:spPr bwMode="auto">
            <a:xfrm>
              <a:off x="516" y="1020"/>
              <a:ext cx="528" cy="336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  <a:sym typeface="Wingdings" pitchFamily="2" charset="2"/>
                </a:rPr>
                <a:t>      </a:t>
              </a:r>
              <a:endParaRPr lang="en-US" altLang="zh-TW" sz="2400" b="1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48150" name="Line 51"/>
            <p:cNvSpPr>
              <a:spLocks noChangeShapeType="1"/>
            </p:cNvSpPr>
            <p:nvPr/>
          </p:nvSpPr>
          <p:spPr bwMode="auto">
            <a:xfrm>
              <a:off x="900" y="118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51" name="Group 52"/>
            <p:cNvGrpSpPr>
              <a:grpSpLocks/>
            </p:cNvGrpSpPr>
            <p:nvPr/>
          </p:nvGrpSpPr>
          <p:grpSpPr bwMode="auto">
            <a:xfrm>
              <a:off x="1344" y="1032"/>
              <a:ext cx="1056" cy="276"/>
              <a:chOff x="1344" y="1032"/>
              <a:chExt cx="1056" cy="276"/>
            </a:xfrm>
          </p:grpSpPr>
          <p:sp>
            <p:nvSpPr>
              <p:cNvPr id="48159" name="Rectangle 53"/>
              <p:cNvSpPr>
                <a:spLocks noChangeArrowheads="1"/>
              </p:cNvSpPr>
              <p:nvPr/>
            </p:nvSpPr>
            <p:spPr bwMode="auto">
              <a:xfrm>
                <a:off x="1344" y="1032"/>
                <a:ext cx="744" cy="2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  <a:sym typeface="Wingdings" pitchFamily="2" charset="2"/>
                  </a:rPr>
                  <a:t> 2            </a:t>
                </a:r>
                <a:endParaRPr lang="en-US" altLang="zh-TW" sz="2400" b="1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  <p:sp>
            <p:nvSpPr>
              <p:cNvPr id="48160" name="Line 54"/>
              <p:cNvSpPr>
                <a:spLocks noChangeShapeType="1"/>
              </p:cNvSpPr>
              <p:nvPr/>
            </p:nvSpPr>
            <p:spPr bwMode="auto">
              <a:xfrm>
                <a:off x="1656" y="1032"/>
                <a:ext cx="0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1" name="Line 55"/>
              <p:cNvSpPr>
                <a:spLocks noChangeShapeType="1"/>
              </p:cNvSpPr>
              <p:nvPr/>
            </p:nvSpPr>
            <p:spPr bwMode="auto">
              <a:xfrm>
                <a:off x="1920" y="116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52" name="Rectangle 56"/>
            <p:cNvSpPr>
              <a:spLocks noChangeArrowheads="1"/>
            </p:cNvSpPr>
            <p:nvPr/>
          </p:nvSpPr>
          <p:spPr bwMode="auto">
            <a:xfrm>
              <a:off x="3588" y="1044"/>
              <a:ext cx="744" cy="2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  <a:sym typeface="Wingdings" pitchFamily="2" charset="2"/>
                </a:rPr>
                <a:t> 0   </a:t>
              </a:r>
              <a:r>
                <a:rPr lang="en-US" altLang="zh-TW" sz="1800">
                  <a:solidFill>
                    <a:schemeClr val="tx1"/>
                  </a:solidFill>
                  <a:ea typeface="新細明體" charset="-120"/>
                  <a:sym typeface="Wingdings" pitchFamily="2" charset="2"/>
                </a:rPr>
                <a:t>NULL</a:t>
              </a:r>
              <a:r>
                <a:rPr lang="en-US" altLang="zh-TW" sz="1800" b="1">
                  <a:solidFill>
                    <a:schemeClr val="tx1"/>
                  </a:solidFill>
                  <a:ea typeface="新細明體" charset="-120"/>
                  <a:sym typeface="Wingdings" pitchFamily="2" charset="2"/>
                </a:rPr>
                <a:t> </a:t>
              </a:r>
              <a:r>
                <a:rPr lang="en-US" altLang="zh-TW" b="1">
                  <a:solidFill>
                    <a:schemeClr val="tx1"/>
                  </a:solidFill>
                  <a:ea typeface="新細明體" charset="-120"/>
                  <a:sym typeface="Wingdings" pitchFamily="2" charset="2"/>
                </a:rPr>
                <a:t>       </a:t>
              </a:r>
              <a:endParaRPr lang="en-US" altLang="zh-TW" b="1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48153" name="Line 57"/>
            <p:cNvSpPr>
              <a:spLocks noChangeShapeType="1"/>
            </p:cNvSpPr>
            <p:nvPr/>
          </p:nvSpPr>
          <p:spPr bwMode="auto">
            <a:xfrm>
              <a:off x="3900" y="1044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54" name="Group 58"/>
            <p:cNvGrpSpPr>
              <a:grpSpLocks/>
            </p:cNvGrpSpPr>
            <p:nvPr/>
          </p:nvGrpSpPr>
          <p:grpSpPr bwMode="auto">
            <a:xfrm>
              <a:off x="2460" y="1032"/>
              <a:ext cx="1056" cy="276"/>
              <a:chOff x="1344" y="1032"/>
              <a:chExt cx="1056" cy="276"/>
            </a:xfrm>
          </p:grpSpPr>
          <p:sp>
            <p:nvSpPr>
              <p:cNvPr id="48156" name="Rectangle 59"/>
              <p:cNvSpPr>
                <a:spLocks noChangeArrowheads="1"/>
              </p:cNvSpPr>
              <p:nvPr/>
            </p:nvSpPr>
            <p:spPr bwMode="auto">
              <a:xfrm>
                <a:off x="1344" y="1032"/>
                <a:ext cx="744" cy="2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  <a:sym typeface="Wingdings" pitchFamily="2" charset="2"/>
                  </a:rPr>
                  <a:t> 1            </a:t>
                </a:r>
                <a:endParaRPr lang="en-US" altLang="zh-TW" sz="2400" b="1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  <p:sp>
            <p:nvSpPr>
              <p:cNvPr id="48157" name="Line 60"/>
              <p:cNvSpPr>
                <a:spLocks noChangeShapeType="1"/>
              </p:cNvSpPr>
              <p:nvPr/>
            </p:nvSpPr>
            <p:spPr bwMode="auto">
              <a:xfrm>
                <a:off x="1656" y="1032"/>
                <a:ext cx="0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8" name="Line 61"/>
              <p:cNvSpPr>
                <a:spLocks noChangeShapeType="1"/>
              </p:cNvSpPr>
              <p:nvPr/>
            </p:nvSpPr>
            <p:spPr bwMode="auto">
              <a:xfrm>
                <a:off x="1920" y="116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55" name="Text Box 62"/>
            <p:cNvSpPr txBox="1">
              <a:spLocks noChangeArrowheads="1"/>
            </p:cNvSpPr>
            <p:nvPr/>
          </p:nvSpPr>
          <p:spPr bwMode="auto">
            <a:xfrm>
              <a:off x="266" y="104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</p:grpSp>
      <p:sp>
        <p:nvSpPr>
          <p:cNvPr id="48137" name="Text Box 77"/>
          <p:cNvSpPr txBox="1">
            <a:spLocks noChangeArrowheads="1"/>
          </p:cNvSpPr>
          <p:nvPr/>
        </p:nvSpPr>
        <p:spPr bwMode="auto">
          <a:xfrm>
            <a:off x="1411288" y="1463675"/>
            <a:ext cx="2600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headnodes    vertax link</a:t>
            </a:r>
          </a:p>
        </p:txBody>
      </p:sp>
      <p:sp>
        <p:nvSpPr>
          <p:cNvPr id="48138" name="Text Box 78"/>
          <p:cNvSpPr txBox="1">
            <a:spLocks noChangeArrowheads="1"/>
          </p:cNvSpPr>
          <p:nvPr/>
        </p:nvSpPr>
        <p:spPr bwMode="auto">
          <a:xfrm>
            <a:off x="1465263" y="954088"/>
            <a:ext cx="350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Order is of no significance.</a:t>
            </a:r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48139" name="Oval 79"/>
          <p:cNvSpPr>
            <a:spLocks noChangeArrowheads="1"/>
          </p:cNvSpPr>
          <p:nvPr/>
        </p:nvSpPr>
        <p:spPr bwMode="auto">
          <a:xfrm>
            <a:off x="2803525" y="48148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0</a:t>
            </a:r>
          </a:p>
        </p:txBody>
      </p:sp>
      <p:sp>
        <p:nvSpPr>
          <p:cNvPr id="48140" name="Oval 80"/>
          <p:cNvSpPr>
            <a:spLocks noChangeArrowheads="1"/>
          </p:cNvSpPr>
          <p:nvPr/>
        </p:nvSpPr>
        <p:spPr bwMode="auto">
          <a:xfrm>
            <a:off x="2117725" y="55768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1</a:t>
            </a:r>
          </a:p>
        </p:txBody>
      </p:sp>
      <p:sp>
        <p:nvSpPr>
          <p:cNvPr id="48141" name="Oval 81"/>
          <p:cNvSpPr>
            <a:spLocks noChangeArrowheads="1"/>
          </p:cNvSpPr>
          <p:nvPr/>
        </p:nvSpPr>
        <p:spPr bwMode="auto">
          <a:xfrm>
            <a:off x="3489325" y="55768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2</a:t>
            </a:r>
          </a:p>
        </p:txBody>
      </p:sp>
      <p:sp>
        <p:nvSpPr>
          <p:cNvPr id="48142" name="Oval 82"/>
          <p:cNvSpPr>
            <a:spLocks noChangeArrowheads="1"/>
          </p:cNvSpPr>
          <p:nvPr/>
        </p:nvSpPr>
        <p:spPr bwMode="auto">
          <a:xfrm>
            <a:off x="2803525" y="61864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3</a:t>
            </a:r>
          </a:p>
        </p:txBody>
      </p:sp>
      <p:sp>
        <p:nvSpPr>
          <p:cNvPr id="48143" name="Line 83"/>
          <p:cNvSpPr>
            <a:spLocks noChangeShapeType="1"/>
          </p:cNvSpPr>
          <p:nvPr/>
        </p:nvSpPr>
        <p:spPr bwMode="auto">
          <a:xfrm>
            <a:off x="3025775" y="5265738"/>
            <a:ext cx="0" cy="914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Line 84"/>
          <p:cNvSpPr>
            <a:spLocks noChangeShapeType="1"/>
          </p:cNvSpPr>
          <p:nvPr/>
        </p:nvSpPr>
        <p:spPr bwMode="auto">
          <a:xfrm>
            <a:off x="2568575" y="5799138"/>
            <a:ext cx="9144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Line 85"/>
          <p:cNvSpPr>
            <a:spLocks noChangeShapeType="1"/>
          </p:cNvSpPr>
          <p:nvPr/>
        </p:nvSpPr>
        <p:spPr bwMode="auto">
          <a:xfrm flipH="1">
            <a:off x="2457450" y="5189538"/>
            <a:ext cx="407988" cy="434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Line 86"/>
          <p:cNvSpPr>
            <a:spLocks noChangeShapeType="1"/>
          </p:cNvSpPr>
          <p:nvPr/>
        </p:nvSpPr>
        <p:spPr bwMode="auto">
          <a:xfrm>
            <a:off x="3178175" y="5189538"/>
            <a:ext cx="422275" cy="434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Line 87"/>
          <p:cNvSpPr>
            <a:spLocks noChangeShapeType="1"/>
          </p:cNvSpPr>
          <p:nvPr/>
        </p:nvSpPr>
        <p:spPr bwMode="auto">
          <a:xfrm>
            <a:off x="2443163" y="6005513"/>
            <a:ext cx="354012" cy="3127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Line 88"/>
          <p:cNvSpPr>
            <a:spLocks noChangeShapeType="1"/>
          </p:cNvSpPr>
          <p:nvPr/>
        </p:nvSpPr>
        <p:spPr bwMode="auto">
          <a:xfrm flipH="1">
            <a:off x="3232150" y="5978525"/>
            <a:ext cx="327025" cy="3397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57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>
                <a:solidFill>
                  <a:schemeClr val="tx2">
                    <a:satMod val="130000"/>
                  </a:schemeClr>
                </a:solidFill>
              </a:rPr>
              <a:t>Adjacency Multilists</a:t>
            </a:r>
          </a:p>
        </p:txBody>
      </p:sp>
      <p:grpSp>
        <p:nvGrpSpPr>
          <p:cNvPr id="49157" name="Group 4"/>
          <p:cNvGrpSpPr>
            <a:grpSpLocks/>
          </p:cNvGrpSpPr>
          <p:nvPr/>
        </p:nvGrpSpPr>
        <p:grpSpPr bwMode="auto">
          <a:xfrm>
            <a:off x="2273300" y="4941888"/>
            <a:ext cx="4972050" cy="484187"/>
            <a:chOff x="910" y="3368"/>
            <a:chExt cx="3132" cy="305"/>
          </a:xfrm>
        </p:grpSpPr>
        <p:sp>
          <p:nvSpPr>
            <p:cNvPr id="49159" name="Rectangle 5"/>
            <p:cNvSpPr>
              <a:spLocks noChangeArrowheads="1"/>
            </p:cNvSpPr>
            <p:nvPr/>
          </p:nvSpPr>
          <p:spPr bwMode="auto">
            <a:xfrm>
              <a:off x="912" y="3372"/>
              <a:ext cx="3130" cy="3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0" name="Line 6"/>
            <p:cNvSpPr>
              <a:spLocks noChangeShapeType="1"/>
            </p:cNvSpPr>
            <p:nvPr/>
          </p:nvSpPr>
          <p:spPr bwMode="auto">
            <a:xfrm>
              <a:off x="1517" y="3377"/>
              <a:ext cx="0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1" name="Line 7"/>
            <p:cNvSpPr>
              <a:spLocks noChangeShapeType="1"/>
            </p:cNvSpPr>
            <p:nvPr/>
          </p:nvSpPr>
          <p:spPr bwMode="auto">
            <a:xfrm>
              <a:off x="2168" y="3377"/>
              <a:ext cx="0" cy="2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2" name="Line 8"/>
            <p:cNvSpPr>
              <a:spLocks noChangeShapeType="1"/>
            </p:cNvSpPr>
            <p:nvPr/>
          </p:nvSpPr>
          <p:spPr bwMode="auto">
            <a:xfrm>
              <a:off x="2785" y="3368"/>
              <a:ext cx="0" cy="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3" name="Line 9"/>
            <p:cNvSpPr>
              <a:spLocks noChangeShapeType="1"/>
            </p:cNvSpPr>
            <p:nvPr/>
          </p:nvSpPr>
          <p:spPr bwMode="auto">
            <a:xfrm>
              <a:off x="3437" y="3377"/>
              <a:ext cx="0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4" name="Rectangle 10"/>
            <p:cNvSpPr>
              <a:spLocks noChangeArrowheads="1"/>
            </p:cNvSpPr>
            <p:nvPr/>
          </p:nvSpPr>
          <p:spPr bwMode="auto">
            <a:xfrm>
              <a:off x="910" y="3385"/>
              <a:ext cx="31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marked    vertex1    vertex2      path1       path2</a:t>
              </a:r>
            </a:p>
          </p:txBody>
        </p:sp>
      </p:grpSp>
      <p:sp>
        <p:nvSpPr>
          <p:cNvPr id="49158" name="Text Box 12"/>
          <p:cNvSpPr txBox="1">
            <a:spLocks noChangeArrowheads="1"/>
          </p:cNvSpPr>
          <p:nvPr/>
        </p:nvSpPr>
        <p:spPr bwMode="auto">
          <a:xfrm>
            <a:off x="1157288" y="1143000"/>
            <a:ext cx="75866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An edge in an undirected graph is represented by two nodes in adjacency list representation.</a:t>
            </a:r>
          </a:p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Adjacency Multilists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lists in which nodes may be shared among several lists.  </a:t>
            </a:r>
            <a:br>
              <a:rPr lang="en-US" altLang="zh-TW" sz="28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2800">
                <a:ea typeface="新細明體" charset="-120"/>
              </a:rPr>
              <a:t>(an edge is shared by two different paths)</a:t>
            </a:r>
            <a:endParaRPr lang="en-US" altLang="zh-TW" sz="2800">
              <a:solidFill>
                <a:schemeClr val="tx1"/>
              </a:solidFill>
              <a:ea typeface="新細明體" charset="-120"/>
            </a:endParaRPr>
          </a:p>
          <a:p>
            <a:pPr>
              <a:spcBef>
                <a:spcPct val="50000"/>
              </a:spcBef>
            </a:pPr>
            <a:endParaRPr lang="en-US" altLang="zh-TW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44" name="Rectangle 1108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>
                <a:solidFill>
                  <a:schemeClr val="tx2">
                    <a:satMod val="130000"/>
                  </a:schemeClr>
                </a:solidFill>
              </a:rPr>
              <a:t>Example for Adjacency Multlists</a:t>
            </a:r>
          </a:p>
        </p:txBody>
      </p:sp>
      <p:sp>
        <p:nvSpPr>
          <p:cNvPr id="50181" name="Rectangle 1027"/>
          <p:cNvSpPr>
            <a:spLocks noChangeArrowheads="1"/>
          </p:cNvSpPr>
          <p:nvPr/>
        </p:nvSpPr>
        <p:spPr bwMode="auto">
          <a:xfrm>
            <a:off x="1274763" y="2238375"/>
            <a:ext cx="1606550" cy="1470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Line 1028"/>
          <p:cNvSpPr>
            <a:spLocks noChangeShapeType="1"/>
          </p:cNvSpPr>
          <p:nvPr/>
        </p:nvSpPr>
        <p:spPr bwMode="auto">
          <a:xfrm>
            <a:off x="1268413" y="2967038"/>
            <a:ext cx="1604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Line 1029"/>
          <p:cNvSpPr>
            <a:spLocks noChangeShapeType="1"/>
          </p:cNvSpPr>
          <p:nvPr/>
        </p:nvSpPr>
        <p:spPr bwMode="auto">
          <a:xfrm>
            <a:off x="1268413" y="2627313"/>
            <a:ext cx="1604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1030"/>
          <p:cNvSpPr>
            <a:spLocks noChangeShapeType="1"/>
          </p:cNvSpPr>
          <p:nvPr/>
        </p:nvSpPr>
        <p:spPr bwMode="auto">
          <a:xfrm>
            <a:off x="1268413" y="3333750"/>
            <a:ext cx="1604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Rectangle 1031"/>
          <p:cNvSpPr>
            <a:spLocks noChangeArrowheads="1"/>
          </p:cNvSpPr>
          <p:nvPr/>
        </p:nvSpPr>
        <p:spPr bwMode="auto">
          <a:xfrm>
            <a:off x="4799013" y="2197100"/>
            <a:ext cx="2341562" cy="395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Line 1032"/>
          <p:cNvSpPr>
            <a:spLocks noChangeShapeType="1"/>
          </p:cNvSpPr>
          <p:nvPr/>
        </p:nvSpPr>
        <p:spPr bwMode="auto">
          <a:xfrm>
            <a:off x="5119688" y="220503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Rectangle 1033"/>
          <p:cNvSpPr>
            <a:spLocks noChangeArrowheads="1"/>
          </p:cNvSpPr>
          <p:nvPr/>
        </p:nvSpPr>
        <p:spPr bwMode="auto">
          <a:xfrm>
            <a:off x="5068888" y="2146300"/>
            <a:ext cx="2120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0  1   N2  N4</a:t>
            </a:r>
          </a:p>
        </p:txBody>
      </p:sp>
      <p:sp>
        <p:nvSpPr>
          <p:cNvPr id="50188" name="Line 1034"/>
          <p:cNvSpPr>
            <a:spLocks noChangeShapeType="1"/>
          </p:cNvSpPr>
          <p:nvPr/>
        </p:nvSpPr>
        <p:spPr bwMode="auto">
          <a:xfrm>
            <a:off x="5527675" y="2190750"/>
            <a:ext cx="0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Line 1035"/>
          <p:cNvSpPr>
            <a:spLocks noChangeShapeType="1"/>
          </p:cNvSpPr>
          <p:nvPr/>
        </p:nvSpPr>
        <p:spPr bwMode="auto">
          <a:xfrm>
            <a:off x="5908675" y="2190750"/>
            <a:ext cx="0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Line 1036"/>
          <p:cNvSpPr>
            <a:spLocks noChangeShapeType="1"/>
          </p:cNvSpPr>
          <p:nvPr/>
        </p:nvSpPr>
        <p:spPr bwMode="auto">
          <a:xfrm>
            <a:off x="6562725" y="220503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Line 1037"/>
          <p:cNvSpPr>
            <a:spLocks noChangeShapeType="1"/>
          </p:cNvSpPr>
          <p:nvPr/>
        </p:nvSpPr>
        <p:spPr bwMode="auto">
          <a:xfrm>
            <a:off x="4806950" y="2190750"/>
            <a:ext cx="298450" cy="407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Line 1038"/>
          <p:cNvSpPr>
            <a:spLocks noChangeShapeType="1"/>
          </p:cNvSpPr>
          <p:nvPr/>
        </p:nvSpPr>
        <p:spPr bwMode="auto">
          <a:xfrm flipH="1">
            <a:off x="4792663" y="2205038"/>
            <a:ext cx="31273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3" name="Rectangle 1039"/>
          <p:cNvSpPr>
            <a:spLocks noChangeArrowheads="1"/>
          </p:cNvSpPr>
          <p:nvPr/>
        </p:nvSpPr>
        <p:spPr bwMode="auto">
          <a:xfrm>
            <a:off x="4787900" y="2825750"/>
            <a:ext cx="2341563" cy="395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4" name="Line 1040"/>
          <p:cNvSpPr>
            <a:spLocks noChangeShapeType="1"/>
          </p:cNvSpPr>
          <p:nvPr/>
        </p:nvSpPr>
        <p:spPr bwMode="auto">
          <a:xfrm>
            <a:off x="5108575" y="28336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5" name="Rectangle 1041"/>
          <p:cNvSpPr>
            <a:spLocks noChangeArrowheads="1"/>
          </p:cNvSpPr>
          <p:nvPr/>
        </p:nvSpPr>
        <p:spPr bwMode="auto">
          <a:xfrm>
            <a:off x="5057775" y="2774950"/>
            <a:ext cx="2120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0  2   N3  N4</a:t>
            </a:r>
          </a:p>
        </p:txBody>
      </p:sp>
      <p:sp>
        <p:nvSpPr>
          <p:cNvPr id="50196" name="Line 1042"/>
          <p:cNvSpPr>
            <a:spLocks noChangeShapeType="1"/>
          </p:cNvSpPr>
          <p:nvPr/>
        </p:nvSpPr>
        <p:spPr bwMode="auto">
          <a:xfrm>
            <a:off x="5516563" y="2819400"/>
            <a:ext cx="0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7" name="Line 1043"/>
          <p:cNvSpPr>
            <a:spLocks noChangeShapeType="1"/>
          </p:cNvSpPr>
          <p:nvPr/>
        </p:nvSpPr>
        <p:spPr bwMode="auto">
          <a:xfrm>
            <a:off x="5897563" y="2819400"/>
            <a:ext cx="0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8" name="Line 1044"/>
          <p:cNvSpPr>
            <a:spLocks noChangeShapeType="1"/>
          </p:cNvSpPr>
          <p:nvPr/>
        </p:nvSpPr>
        <p:spPr bwMode="auto">
          <a:xfrm>
            <a:off x="6551613" y="28336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9" name="Line 1045"/>
          <p:cNvSpPr>
            <a:spLocks noChangeShapeType="1"/>
          </p:cNvSpPr>
          <p:nvPr/>
        </p:nvSpPr>
        <p:spPr bwMode="auto">
          <a:xfrm>
            <a:off x="4795838" y="2819400"/>
            <a:ext cx="298450" cy="407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0" name="Line 1046"/>
          <p:cNvSpPr>
            <a:spLocks noChangeShapeType="1"/>
          </p:cNvSpPr>
          <p:nvPr/>
        </p:nvSpPr>
        <p:spPr bwMode="auto">
          <a:xfrm flipH="1">
            <a:off x="4781550" y="2833688"/>
            <a:ext cx="31273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1" name="Rectangle 1047"/>
          <p:cNvSpPr>
            <a:spLocks noChangeArrowheads="1"/>
          </p:cNvSpPr>
          <p:nvPr/>
        </p:nvSpPr>
        <p:spPr bwMode="auto">
          <a:xfrm>
            <a:off x="4786313" y="3436938"/>
            <a:ext cx="2341562" cy="395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2" name="Line 1048"/>
          <p:cNvSpPr>
            <a:spLocks noChangeShapeType="1"/>
          </p:cNvSpPr>
          <p:nvPr/>
        </p:nvSpPr>
        <p:spPr bwMode="auto">
          <a:xfrm>
            <a:off x="5106988" y="344487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3" name="Rectangle 1049"/>
          <p:cNvSpPr>
            <a:spLocks noChangeArrowheads="1"/>
          </p:cNvSpPr>
          <p:nvPr/>
        </p:nvSpPr>
        <p:spPr bwMode="auto">
          <a:xfrm>
            <a:off x="5056188" y="3386138"/>
            <a:ext cx="2130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0  3          N5</a:t>
            </a:r>
          </a:p>
        </p:txBody>
      </p:sp>
      <p:sp>
        <p:nvSpPr>
          <p:cNvPr id="50204" name="Line 1050"/>
          <p:cNvSpPr>
            <a:spLocks noChangeShapeType="1"/>
          </p:cNvSpPr>
          <p:nvPr/>
        </p:nvSpPr>
        <p:spPr bwMode="auto">
          <a:xfrm>
            <a:off x="5514975" y="3430588"/>
            <a:ext cx="0" cy="395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5" name="Line 1051"/>
          <p:cNvSpPr>
            <a:spLocks noChangeShapeType="1"/>
          </p:cNvSpPr>
          <p:nvPr/>
        </p:nvSpPr>
        <p:spPr bwMode="auto">
          <a:xfrm>
            <a:off x="5895975" y="3430588"/>
            <a:ext cx="0" cy="395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6" name="Line 1052"/>
          <p:cNvSpPr>
            <a:spLocks noChangeShapeType="1"/>
          </p:cNvSpPr>
          <p:nvPr/>
        </p:nvSpPr>
        <p:spPr bwMode="auto">
          <a:xfrm>
            <a:off x="6550025" y="344487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7" name="Line 1053"/>
          <p:cNvSpPr>
            <a:spLocks noChangeShapeType="1"/>
          </p:cNvSpPr>
          <p:nvPr/>
        </p:nvSpPr>
        <p:spPr bwMode="auto">
          <a:xfrm>
            <a:off x="4794250" y="3430588"/>
            <a:ext cx="298450" cy="407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8" name="Line 1054"/>
          <p:cNvSpPr>
            <a:spLocks noChangeShapeType="1"/>
          </p:cNvSpPr>
          <p:nvPr/>
        </p:nvSpPr>
        <p:spPr bwMode="auto">
          <a:xfrm flipH="1">
            <a:off x="4779963" y="3444875"/>
            <a:ext cx="31273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9" name="Line 1055"/>
          <p:cNvSpPr>
            <a:spLocks noChangeShapeType="1"/>
          </p:cNvSpPr>
          <p:nvPr/>
        </p:nvSpPr>
        <p:spPr bwMode="auto">
          <a:xfrm flipH="1" flipV="1">
            <a:off x="5894388" y="3443288"/>
            <a:ext cx="65405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0" name="Rectangle 1056"/>
          <p:cNvSpPr>
            <a:spLocks noChangeArrowheads="1"/>
          </p:cNvSpPr>
          <p:nvPr/>
        </p:nvSpPr>
        <p:spPr bwMode="auto">
          <a:xfrm>
            <a:off x="4789488" y="4103688"/>
            <a:ext cx="2341562" cy="395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1" name="Line 1057"/>
          <p:cNvSpPr>
            <a:spLocks noChangeShapeType="1"/>
          </p:cNvSpPr>
          <p:nvPr/>
        </p:nvSpPr>
        <p:spPr bwMode="auto">
          <a:xfrm>
            <a:off x="5110163" y="41116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2" name="Rectangle 1058"/>
          <p:cNvSpPr>
            <a:spLocks noChangeArrowheads="1"/>
          </p:cNvSpPr>
          <p:nvPr/>
        </p:nvSpPr>
        <p:spPr bwMode="auto">
          <a:xfrm>
            <a:off x="5059363" y="4052888"/>
            <a:ext cx="2120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1  2   N5  N6</a:t>
            </a:r>
          </a:p>
        </p:txBody>
      </p:sp>
      <p:sp>
        <p:nvSpPr>
          <p:cNvPr id="50213" name="Line 1059"/>
          <p:cNvSpPr>
            <a:spLocks noChangeShapeType="1"/>
          </p:cNvSpPr>
          <p:nvPr/>
        </p:nvSpPr>
        <p:spPr bwMode="auto">
          <a:xfrm>
            <a:off x="5518150" y="4097338"/>
            <a:ext cx="0" cy="395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4" name="Line 1060"/>
          <p:cNvSpPr>
            <a:spLocks noChangeShapeType="1"/>
          </p:cNvSpPr>
          <p:nvPr/>
        </p:nvSpPr>
        <p:spPr bwMode="auto">
          <a:xfrm>
            <a:off x="5899150" y="4097338"/>
            <a:ext cx="0" cy="395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5" name="Line 1061"/>
          <p:cNvSpPr>
            <a:spLocks noChangeShapeType="1"/>
          </p:cNvSpPr>
          <p:nvPr/>
        </p:nvSpPr>
        <p:spPr bwMode="auto">
          <a:xfrm>
            <a:off x="6553200" y="41116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6" name="Line 1062"/>
          <p:cNvSpPr>
            <a:spLocks noChangeShapeType="1"/>
          </p:cNvSpPr>
          <p:nvPr/>
        </p:nvSpPr>
        <p:spPr bwMode="auto">
          <a:xfrm>
            <a:off x="4797425" y="4097338"/>
            <a:ext cx="298450" cy="407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7" name="Line 1063"/>
          <p:cNvSpPr>
            <a:spLocks noChangeShapeType="1"/>
          </p:cNvSpPr>
          <p:nvPr/>
        </p:nvSpPr>
        <p:spPr bwMode="auto">
          <a:xfrm flipH="1">
            <a:off x="4783138" y="4111625"/>
            <a:ext cx="31273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8" name="Rectangle 1064"/>
          <p:cNvSpPr>
            <a:spLocks noChangeArrowheads="1"/>
          </p:cNvSpPr>
          <p:nvPr/>
        </p:nvSpPr>
        <p:spPr bwMode="auto">
          <a:xfrm>
            <a:off x="4787900" y="4716463"/>
            <a:ext cx="2341563" cy="395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9" name="Line 1065"/>
          <p:cNvSpPr>
            <a:spLocks noChangeShapeType="1"/>
          </p:cNvSpPr>
          <p:nvPr/>
        </p:nvSpPr>
        <p:spPr bwMode="auto">
          <a:xfrm>
            <a:off x="5108575" y="4724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0" name="Rectangle 1066"/>
          <p:cNvSpPr>
            <a:spLocks noChangeArrowheads="1"/>
          </p:cNvSpPr>
          <p:nvPr/>
        </p:nvSpPr>
        <p:spPr bwMode="auto">
          <a:xfrm>
            <a:off x="5057775" y="4665663"/>
            <a:ext cx="2130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1  3          N6</a:t>
            </a:r>
          </a:p>
        </p:txBody>
      </p:sp>
      <p:sp>
        <p:nvSpPr>
          <p:cNvPr id="50221" name="Line 1067"/>
          <p:cNvSpPr>
            <a:spLocks noChangeShapeType="1"/>
          </p:cNvSpPr>
          <p:nvPr/>
        </p:nvSpPr>
        <p:spPr bwMode="auto">
          <a:xfrm>
            <a:off x="5516563" y="4710113"/>
            <a:ext cx="0" cy="395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2" name="Line 1068"/>
          <p:cNvSpPr>
            <a:spLocks noChangeShapeType="1"/>
          </p:cNvSpPr>
          <p:nvPr/>
        </p:nvSpPr>
        <p:spPr bwMode="auto">
          <a:xfrm>
            <a:off x="5897563" y="4710113"/>
            <a:ext cx="0" cy="395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3" name="Line 1069"/>
          <p:cNvSpPr>
            <a:spLocks noChangeShapeType="1"/>
          </p:cNvSpPr>
          <p:nvPr/>
        </p:nvSpPr>
        <p:spPr bwMode="auto">
          <a:xfrm>
            <a:off x="6551613" y="4724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4" name="Line 1070"/>
          <p:cNvSpPr>
            <a:spLocks noChangeShapeType="1"/>
          </p:cNvSpPr>
          <p:nvPr/>
        </p:nvSpPr>
        <p:spPr bwMode="auto">
          <a:xfrm>
            <a:off x="4795838" y="4710113"/>
            <a:ext cx="298450" cy="407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5" name="Line 1071"/>
          <p:cNvSpPr>
            <a:spLocks noChangeShapeType="1"/>
          </p:cNvSpPr>
          <p:nvPr/>
        </p:nvSpPr>
        <p:spPr bwMode="auto">
          <a:xfrm flipH="1">
            <a:off x="4781550" y="4724400"/>
            <a:ext cx="31273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6" name="Line 1072"/>
          <p:cNvSpPr>
            <a:spLocks noChangeShapeType="1"/>
          </p:cNvSpPr>
          <p:nvPr/>
        </p:nvSpPr>
        <p:spPr bwMode="auto">
          <a:xfrm>
            <a:off x="5894388" y="4706938"/>
            <a:ext cx="654050" cy="395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7" name="Rectangle 1073"/>
          <p:cNvSpPr>
            <a:spLocks noChangeArrowheads="1"/>
          </p:cNvSpPr>
          <p:nvPr/>
        </p:nvSpPr>
        <p:spPr bwMode="auto">
          <a:xfrm>
            <a:off x="4787900" y="5341938"/>
            <a:ext cx="2341563" cy="395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8" name="Line 1074"/>
          <p:cNvSpPr>
            <a:spLocks noChangeShapeType="1"/>
          </p:cNvSpPr>
          <p:nvPr/>
        </p:nvSpPr>
        <p:spPr bwMode="auto">
          <a:xfrm>
            <a:off x="5108575" y="534987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9" name="Rectangle 1075"/>
          <p:cNvSpPr>
            <a:spLocks noChangeArrowheads="1"/>
          </p:cNvSpPr>
          <p:nvPr/>
        </p:nvSpPr>
        <p:spPr bwMode="auto">
          <a:xfrm>
            <a:off x="5057775" y="5291138"/>
            <a:ext cx="806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2  3</a:t>
            </a:r>
          </a:p>
        </p:txBody>
      </p:sp>
      <p:sp>
        <p:nvSpPr>
          <p:cNvPr id="50230" name="Line 1076"/>
          <p:cNvSpPr>
            <a:spLocks noChangeShapeType="1"/>
          </p:cNvSpPr>
          <p:nvPr/>
        </p:nvSpPr>
        <p:spPr bwMode="auto">
          <a:xfrm>
            <a:off x="5516563" y="5335588"/>
            <a:ext cx="0" cy="395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31" name="Line 1077"/>
          <p:cNvSpPr>
            <a:spLocks noChangeShapeType="1"/>
          </p:cNvSpPr>
          <p:nvPr/>
        </p:nvSpPr>
        <p:spPr bwMode="auto">
          <a:xfrm>
            <a:off x="5897563" y="5335588"/>
            <a:ext cx="0" cy="395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32" name="Line 1078"/>
          <p:cNvSpPr>
            <a:spLocks noChangeShapeType="1"/>
          </p:cNvSpPr>
          <p:nvPr/>
        </p:nvSpPr>
        <p:spPr bwMode="auto">
          <a:xfrm>
            <a:off x="6551613" y="534987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33" name="Line 1079"/>
          <p:cNvSpPr>
            <a:spLocks noChangeShapeType="1"/>
          </p:cNvSpPr>
          <p:nvPr/>
        </p:nvSpPr>
        <p:spPr bwMode="auto">
          <a:xfrm>
            <a:off x="4795838" y="5335588"/>
            <a:ext cx="298450" cy="407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34" name="Line 1080"/>
          <p:cNvSpPr>
            <a:spLocks noChangeShapeType="1"/>
          </p:cNvSpPr>
          <p:nvPr/>
        </p:nvSpPr>
        <p:spPr bwMode="auto">
          <a:xfrm flipH="1">
            <a:off x="4781550" y="5349875"/>
            <a:ext cx="31273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35" name="Line 1081"/>
          <p:cNvSpPr>
            <a:spLocks noChangeShapeType="1"/>
          </p:cNvSpPr>
          <p:nvPr/>
        </p:nvSpPr>
        <p:spPr bwMode="auto">
          <a:xfrm>
            <a:off x="5908675" y="5346700"/>
            <a:ext cx="639763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36" name="Line 1082"/>
          <p:cNvSpPr>
            <a:spLocks noChangeShapeType="1"/>
          </p:cNvSpPr>
          <p:nvPr/>
        </p:nvSpPr>
        <p:spPr bwMode="auto">
          <a:xfrm>
            <a:off x="6548438" y="5334000"/>
            <a:ext cx="585787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37" name="Rectangle 1083"/>
          <p:cNvSpPr>
            <a:spLocks noChangeArrowheads="1"/>
          </p:cNvSpPr>
          <p:nvPr/>
        </p:nvSpPr>
        <p:spPr bwMode="auto">
          <a:xfrm>
            <a:off x="4033838" y="2065338"/>
            <a:ext cx="61912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hangingPunct="0">
              <a:lnSpc>
                <a:spcPct val="14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N1</a:t>
            </a:r>
          </a:p>
          <a:p>
            <a:pPr algn="l" eaLnBrk="0" hangingPunct="0">
              <a:lnSpc>
                <a:spcPct val="14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N2</a:t>
            </a:r>
          </a:p>
          <a:p>
            <a:pPr algn="l" eaLnBrk="0" hangingPunct="0">
              <a:lnSpc>
                <a:spcPct val="14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N3</a:t>
            </a:r>
          </a:p>
          <a:p>
            <a:pPr algn="l" eaLnBrk="0" hangingPunct="0">
              <a:lnSpc>
                <a:spcPct val="14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N4</a:t>
            </a:r>
          </a:p>
          <a:p>
            <a:pPr algn="l" eaLnBrk="0" hangingPunct="0">
              <a:lnSpc>
                <a:spcPct val="14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N5</a:t>
            </a:r>
          </a:p>
          <a:p>
            <a:pPr algn="l" eaLnBrk="0" hangingPunct="0">
              <a:lnSpc>
                <a:spcPct val="14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N6</a:t>
            </a:r>
          </a:p>
        </p:txBody>
      </p:sp>
      <p:sp>
        <p:nvSpPr>
          <p:cNvPr id="50238" name="Rectangle 1084"/>
          <p:cNvSpPr>
            <a:spLocks noChangeArrowheads="1"/>
          </p:cNvSpPr>
          <p:nvPr/>
        </p:nvSpPr>
        <p:spPr bwMode="auto">
          <a:xfrm>
            <a:off x="822325" y="2176463"/>
            <a:ext cx="3619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  <a:p>
            <a:pPr algn="l" eaLnBrk="0" hangingPunct="0">
              <a:lnSpc>
                <a:spcPct val="90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  <a:p>
            <a:pPr algn="l" eaLnBrk="0" hangingPunct="0">
              <a:lnSpc>
                <a:spcPct val="90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  <a:p>
            <a:pPr algn="l" eaLnBrk="0" hangingPunct="0">
              <a:lnSpc>
                <a:spcPct val="90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50239" name="Line 1085"/>
          <p:cNvSpPr>
            <a:spLocks noChangeShapeType="1"/>
          </p:cNvSpPr>
          <p:nvPr/>
        </p:nvSpPr>
        <p:spPr bwMode="auto">
          <a:xfrm>
            <a:off x="2301875" y="2422525"/>
            <a:ext cx="1770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40" name="Line 1086"/>
          <p:cNvSpPr>
            <a:spLocks noChangeShapeType="1"/>
          </p:cNvSpPr>
          <p:nvPr/>
        </p:nvSpPr>
        <p:spPr bwMode="auto">
          <a:xfrm flipV="1">
            <a:off x="2316163" y="2559050"/>
            <a:ext cx="1768475" cy="271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41" name="Line 1087"/>
          <p:cNvSpPr>
            <a:spLocks noChangeShapeType="1"/>
          </p:cNvSpPr>
          <p:nvPr/>
        </p:nvSpPr>
        <p:spPr bwMode="auto">
          <a:xfrm flipV="1">
            <a:off x="2330450" y="3048000"/>
            <a:ext cx="1741488" cy="109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42" name="Line 1088"/>
          <p:cNvSpPr>
            <a:spLocks noChangeShapeType="1"/>
          </p:cNvSpPr>
          <p:nvPr/>
        </p:nvSpPr>
        <p:spPr bwMode="auto">
          <a:xfrm>
            <a:off x="2357438" y="3538538"/>
            <a:ext cx="1714500" cy="122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43" name="Rectangle 1089"/>
          <p:cNvSpPr>
            <a:spLocks noChangeArrowheads="1"/>
          </p:cNvSpPr>
          <p:nvPr/>
        </p:nvSpPr>
        <p:spPr bwMode="auto">
          <a:xfrm>
            <a:off x="7396163" y="2055813"/>
            <a:ext cx="16256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lnSpc>
                <a:spcPct val="14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edge (0,1)</a:t>
            </a:r>
          </a:p>
          <a:p>
            <a:pPr algn="l" eaLnBrk="0" hangingPunct="0">
              <a:lnSpc>
                <a:spcPct val="14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edge (0,2)</a:t>
            </a:r>
          </a:p>
          <a:p>
            <a:pPr algn="l" eaLnBrk="0" hangingPunct="0">
              <a:lnSpc>
                <a:spcPct val="14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edge (0,3)</a:t>
            </a:r>
          </a:p>
          <a:p>
            <a:pPr algn="l" eaLnBrk="0" hangingPunct="0">
              <a:lnSpc>
                <a:spcPct val="14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edge (1,2)</a:t>
            </a:r>
          </a:p>
          <a:p>
            <a:pPr algn="l" eaLnBrk="0" hangingPunct="0">
              <a:lnSpc>
                <a:spcPct val="14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edge (1,3)</a:t>
            </a:r>
          </a:p>
          <a:p>
            <a:pPr algn="l" eaLnBrk="0" hangingPunct="0">
              <a:lnSpc>
                <a:spcPct val="145000"/>
              </a:lnSpc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edge (2,3)</a:t>
            </a:r>
          </a:p>
        </p:txBody>
      </p:sp>
      <p:sp>
        <p:nvSpPr>
          <p:cNvPr id="50244" name="Text Box 1090"/>
          <p:cNvSpPr txBox="1">
            <a:spLocks noChangeArrowheads="1"/>
          </p:cNvSpPr>
          <p:nvPr/>
        </p:nvSpPr>
        <p:spPr bwMode="auto">
          <a:xfrm>
            <a:off x="6510338" y="1828800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ea typeface="新細明體" charset="-120"/>
              </a:rPr>
              <a:t>(1,0)</a:t>
            </a:r>
            <a:endParaRPr lang="en-US" altLang="zh-TW" sz="2400">
              <a:ea typeface="新細明體" charset="-120"/>
            </a:endParaRPr>
          </a:p>
        </p:txBody>
      </p:sp>
      <p:sp>
        <p:nvSpPr>
          <p:cNvPr id="50245" name="Text Box 1091"/>
          <p:cNvSpPr txBox="1">
            <a:spLocks noChangeArrowheads="1"/>
          </p:cNvSpPr>
          <p:nvPr/>
        </p:nvSpPr>
        <p:spPr bwMode="auto">
          <a:xfrm>
            <a:off x="6510338" y="2516188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ea typeface="新細明體" charset="-120"/>
              </a:rPr>
              <a:t>(2,0)</a:t>
            </a:r>
            <a:endParaRPr lang="en-US" altLang="zh-TW" sz="2400">
              <a:ea typeface="新細明體" charset="-120"/>
            </a:endParaRPr>
          </a:p>
        </p:txBody>
      </p:sp>
      <p:sp>
        <p:nvSpPr>
          <p:cNvPr id="50246" name="Text Box 1092"/>
          <p:cNvSpPr txBox="1">
            <a:spLocks noChangeArrowheads="1"/>
          </p:cNvSpPr>
          <p:nvPr/>
        </p:nvSpPr>
        <p:spPr bwMode="auto">
          <a:xfrm>
            <a:off x="6475413" y="3116263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ea typeface="新細明體" charset="-120"/>
              </a:rPr>
              <a:t>(3,0)</a:t>
            </a:r>
          </a:p>
        </p:txBody>
      </p:sp>
      <p:sp>
        <p:nvSpPr>
          <p:cNvPr id="50247" name="Text Box 1093"/>
          <p:cNvSpPr txBox="1">
            <a:spLocks noChangeArrowheads="1"/>
          </p:cNvSpPr>
          <p:nvPr/>
        </p:nvSpPr>
        <p:spPr bwMode="auto">
          <a:xfrm>
            <a:off x="6511925" y="3751263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ea typeface="新細明體" charset="-120"/>
              </a:rPr>
              <a:t>(2,1)</a:t>
            </a:r>
          </a:p>
        </p:txBody>
      </p:sp>
      <p:sp>
        <p:nvSpPr>
          <p:cNvPr id="50248" name="Text Box 1094"/>
          <p:cNvSpPr txBox="1">
            <a:spLocks noChangeArrowheads="1"/>
          </p:cNvSpPr>
          <p:nvPr/>
        </p:nvSpPr>
        <p:spPr bwMode="auto">
          <a:xfrm>
            <a:off x="6511925" y="4421188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ea typeface="新細明體" charset="-120"/>
              </a:rPr>
              <a:t>(3,1)</a:t>
            </a:r>
          </a:p>
        </p:txBody>
      </p:sp>
      <p:sp>
        <p:nvSpPr>
          <p:cNvPr id="50249" name="Text Box 1095"/>
          <p:cNvSpPr txBox="1">
            <a:spLocks noChangeArrowheads="1"/>
          </p:cNvSpPr>
          <p:nvPr/>
        </p:nvSpPr>
        <p:spPr bwMode="auto">
          <a:xfrm>
            <a:off x="6511925" y="5021263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ea typeface="新細明體" charset="-120"/>
              </a:rPr>
              <a:t>(3,2)</a:t>
            </a:r>
          </a:p>
        </p:txBody>
      </p:sp>
      <p:sp>
        <p:nvSpPr>
          <p:cNvPr id="50250" name="Oval 1096"/>
          <p:cNvSpPr>
            <a:spLocks noChangeArrowheads="1"/>
          </p:cNvSpPr>
          <p:nvPr/>
        </p:nvSpPr>
        <p:spPr bwMode="auto">
          <a:xfrm>
            <a:off x="2116138" y="423227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0</a:t>
            </a:r>
          </a:p>
        </p:txBody>
      </p:sp>
      <p:sp>
        <p:nvSpPr>
          <p:cNvPr id="50251" name="Oval 1097"/>
          <p:cNvSpPr>
            <a:spLocks noChangeArrowheads="1"/>
          </p:cNvSpPr>
          <p:nvPr/>
        </p:nvSpPr>
        <p:spPr bwMode="auto">
          <a:xfrm>
            <a:off x="1430338" y="499427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1</a:t>
            </a:r>
          </a:p>
        </p:txBody>
      </p:sp>
      <p:sp>
        <p:nvSpPr>
          <p:cNvPr id="50252" name="Oval 1098"/>
          <p:cNvSpPr>
            <a:spLocks noChangeArrowheads="1"/>
          </p:cNvSpPr>
          <p:nvPr/>
        </p:nvSpPr>
        <p:spPr bwMode="auto">
          <a:xfrm>
            <a:off x="2801938" y="499427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2</a:t>
            </a:r>
          </a:p>
        </p:txBody>
      </p:sp>
      <p:sp>
        <p:nvSpPr>
          <p:cNvPr id="50253" name="Oval 1099"/>
          <p:cNvSpPr>
            <a:spLocks noChangeArrowheads="1"/>
          </p:cNvSpPr>
          <p:nvPr/>
        </p:nvSpPr>
        <p:spPr bwMode="auto">
          <a:xfrm>
            <a:off x="2116138" y="560387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3</a:t>
            </a:r>
          </a:p>
        </p:txBody>
      </p:sp>
      <p:sp>
        <p:nvSpPr>
          <p:cNvPr id="50254" name="Line 1100"/>
          <p:cNvSpPr>
            <a:spLocks noChangeShapeType="1"/>
          </p:cNvSpPr>
          <p:nvPr/>
        </p:nvSpPr>
        <p:spPr bwMode="auto">
          <a:xfrm>
            <a:off x="2338388" y="4683125"/>
            <a:ext cx="0" cy="914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55" name="Line 1101"/>
          <p:cNvSpPr>
            <a:spLocks noChangeShapeType="1"/>
          </p:cNvSpPr>
          <p:nvPr/>
        </p:nvSpPr>
        <p:spPr bwMode="auto">
          <a:xfrm>
            <a:off x="1881188" y="5216525"/>
            <a:ext cx="9144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56" name="Line 1102"/>
          <p:cNvSpPr>
            <a:spLocks noChangeShapeType="1"/>
          </p:cNvSpPr>
          <p:nvPr/>
        </p:nvSpPr>
        <p:spPr bwMode="auto">
          <a:xfrm flipH="1">
            <a:off x="1770063" y="4606925"/>
            <a:ext cx="407987" cy="434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57" name="Line 1103"/>
          <p:cNvSpPr>
            <a:spLocks noChangeShapeType="1"/>
          </p:cNvSpPr>
          <p:nvPr/>
        </p:nvSpPr>
        <p:spPr bwMode="auto">
          <a:xfrm>
            <a:off x="2490788" y="4606925"/>
            <a:ext cx="422275" cy="434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58" name="Line 1104"/>
          <p:cNvSpPr>
            <a:spLocks noChangeShapeType="1"/>
          </p:cNvSpPr>
          <p:nvPr/>
        </p:nvSpPr>
        <p:spPr bwMode="auto">
          <a:xfrm>
            <a:off x="1755775" y="5422900"/>
            <a:ext cx="354013" cy="3127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59" name="Line 1105"/>
          <p:cNvSpPr>
            <a:spLocks noChangeShapeType="1"/>
          </p:cNvSpPr>
          <p:nvPr/>
        </p:nvSpPr>
        <p:spPr bwMode="auto">
          <a:xfrm flipH="1">
            <a:off x="2544763" y="5395913"/>
            <a:ext cx="327025" cy="3397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60" name="Text Box 1106"/>
          <p:cNvSpPr txBox="1">
            <a:spLocks noChangeArrowheads="1"/>
          </p:cNvSpPr>
          <p:nvPr/>
        </p:nvSpPr>
        <p:spPr bwMode="auto">
          <a:xfrm>
            <a:off x="7539038" y="5938838"/>
            <a:ext cx="1120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ea typeface="新細明體" charset="-120"/>
              </a:rPr>
              <a:t>six edges</a:t>
            </a:r>
          </a:p>
        </p:txBody>
      </p:sp>
      <p:sp>
        <p:nvSpPr>
          <p:cNvPr id="50261" name="Text Box 1107"/>
          <p:cNvSpPr txBox="1">
            <a:spLocks noChangeArrowheads="1"/>
          </p:cNvSpPr>
          <p:nvPr/>
        </p:nvSpPr>
        <p:spPr bwMode="auto">
          <a:xfrm>
            <a:off x="1249363" y="1060450"/>
            <a:ext cx="5883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>
                <a:solidFill>
                  <a:srgbClr val="008000"/>
                </a:solidFill>
              </a:rPr>
              <a:t>Lists: vertex 0: M1-&gt;M2-&gt;M3, vertex 1: M1-&gt;M4-&gt;M5</a:t>
            </a:r>
          </a:p>
          <a:p>
            <a:pPr algn="l"/>
            <a:r>
              <a:rPr lang="en-US" altLang="zh-TW">
                <a:solidFill>
                  <a:srgbClr val="008000"/>
                </a:solidFill>
              </a:rPr>
              <a:t>          vertex 2: M2-&gt;M4-&gt;M6, vertex 3: M3-&gt;M5-&gt;M6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1027"/>
          <p:cNvSpPr>
            <a:spLocks noChangeArrowheads="1"/>
          </p:cNvSpPr>
          <p:nvPr/>
        </p:nvSpPr>
        <p:spPr bwMode="auto">
          <a:xfrm>
            <a:off x="693738" y="0"/>
            <a:ext cx="84502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Examples for Graph</a:t>
            </a:r>
          </a:p>
        </p:txBody>
      </p:sp>
      <p:sp>
        <p:nvSpPr>
          <p:cNvPr id="27653" name="Oval 1028"/>
          <p:cNvSpPr>
            <a:spLocks noChangeArrowheads="1"/>
          </p:cNvSpPr>
          <p:nvPr/>
        </p:nvSpPr>
        <p:spPr bwMode="auto">
          <a:xfrm>
            <a:off x="1744663" y="10477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27654" name="Oval 1029"/>
          <p:cNvSpPr>
            <a:spLocks noChangeArrowheads="1"/>
          </p:cNvSpPr>
          <p:nvPr/>
        </p:nvSpPr>
        <p:spPr bwMode="auto">
          <a:xfrm>
            <a:off x="1058863" y="18097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27655" name="Oval 1030"/>
          <p:cNvSpPr>
            <a:spLocks noChangeArrowheads="1"/>
          </p:cNvSpPr>
          <p:nvPr/>
        </p:nvSpPr>
        <p:spPr bwMode="auto">
          <a:xfrm>
            <a:off x="2430463" y="18097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27656" name="Oval 1031"/>
          <p:cNvSpPr>
            <a:spLocks noChangeArrowheads="1"/>
          </p:cNvSpPr>
          <p:nvPr/>
        </p:nvSpPr>
        <p:spPr bwMode="auto">
          <a:xfrm>
            <a:off x="1744663" y="24193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27657" name="Line 1032"/>
          <p:cNvSpPr>
            <a:spLocks noChangeShapeType="1"/>
          </p:cNvSpPr>
          <p:nvPr/>
        </p:nvSpPr>
        <p:spPr bwMode="auto">
          <a:xfrm>
            <a:off x="1966913" y="1498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033"/>
          <p:cNvSpPr>
            <a:spLocks noChangeShapeType="1"/>
          </p:cNvSpPr>
          <p:nvPr/>
        </p:nvSpPr>
        <p:spPr bwMode="auto">
          <a:xfrm>
            <a:off x="1509713" y="20320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034"/>
          <p:cNvSpPr>
            <a:spLocks noChangeShapeType="1"/>
          </p:cNvSpPr>
          <p:nvPr/>
        </p:nvSpPr>
        <p:spPr bwMode="auto">
          <a:xfrm flipH="1">
            <a:off x="1398588" y="1422400"/>
            <a:ext cx="407987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035"/>
          <p:cNvSpPr>
            <a:spLocks noChangeShapeType="1"/>
          </p:cNvSpPr>
          <p:nvPr/>
        </p:nvSpPr>
        <p:spPr bwMode="auto">
          <a:xfrm>
            <a:off x="2119313" y="1422400"/>
            <a:ext cx="422275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036"/>
          <p:cNvSpPr>
            <a:spLocks noChangeShapeType="1"/>
          </p:cNvSpPr>
          <p:nvPr/>
        </p:nvSpPr>
        <p:spPr bwMode="auto">
          <a:xfrm>
            <a:off x="1384300" y="2238375"/>
            <a:ext cx="354013" cy="312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037"/>
          <p:cNvSpPr>
            <a:spLocks noChangeShapeType="1"/>
          </p:cNvSpPr>
          <p:nvPr/>
        </p:nvSpPr>
        <p:spPr bwMode="auto">
          <a:xfrm flipH="1">
            <a:off x="2173288" y="2211388"/>
            <a:ext cx="32702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Oval 1038"/>
          <p:cNvSpPr>
            <a:spLocks noChangeArrowheads="1"/>
          </p:cNvSpPr>
          <p:nvPr/>
        </p:nvSpPr>
        <p:spPr bwMode="auto">
          <a:xfrm>
            <a:off x="8440738" y="101917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27664" name="Oval 1039"/>
          <p:cNvSpPr>
            <a:spLocks noChangeArrowheads="1"/>
          </p:cNvSpPr>
          <p:nvPr/>
        </p:nvSpPr>
        <p:spPr bwMode="auto">
          <a:xfrm>
            <a:off x="8439150" y="21224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27665" name="Oval 1040"/>
          <p:cNvSpPr>
            <a:spLocks noChangeArrowheads="1"/>
          </p:cNvSpPr>
          <p:nvPr/>
        </p:nvSpPr>
        <p:spPr bwMode="auto">
          <a:xfrm>
            <a:off x="8455025" y="314166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27666" name="Line 1041"/>
          <p:cNvSpPr>
            <a:spLocks noChangeShapeType="1"/>
          </p:cNvSpPr>
          <p:nvPr/>
        </p:nvSpPr>
        <p:spPr bwMode="auto">
          <a:xfrm>
            <a:off x="8677275" y="2578100"/>
            <a:ext cx="0" cy="55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Line 1042"/>
          <p:cNvSpPr>
            <a:spLocks noChangeShapeType="1"/>
          </p:cNvSpPr>
          <p:nvPr/>
        </p:nvSpPr>
        <p:spPr bwMode="auto">
          <a:xfrm flipV="1">
            <a:off x="8855075" y="1408113"/>
            <a:ext cx="0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Line 1043"/>
          <p:cNvSpPr>
            <a:spLocks noChangeShapeType="1"/>
          </p:cNvSpPr>
          <p:nvPr/>
        </p:nvSpPr>
        <p:spPr bwMode="auto">
          <a:xfrm>
            <a:off x="8486775" y="1435100"/>
            <a:ext cx="0" cy="735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Oval 1044"/>
          <p:cNvSpPr>
            <a:spLocks noChangeArrowheads="1"/>
          </p:cNvSpPr>
          <p:nvPr/>
        </p:nvSpPr>
        <p:spPr bwMode="auto">
          <a:xfrm>
            <a:off x="5191125" y="109220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27670" name="Oval 1045"/>
          <p:cNvSpPr>
            <a:spLocks noChangeArrowheads="1"/>
          </p:cNvSpPr>
          <p:nvPr/>
        </p:nvSpPr>
        <p:spPr bwMode="auto">
          <a:xfrm>
            <a:off x="4505325" y="185420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27671" name="Oval 1046"/>
          <p:cNvSpPr>
            <a:spLocks noChangeArrowheads="1"/>
          </p:cNvSpPr>
          <p:nvPr/>
        </p:nvSpPr>
        <p:spPr bwMode="auto">
          <a:xfrm>
            <a:off x="5876925" y="185420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27672" name="Line 1047"/>
          <p:cNvSpPr>
            <a:spLocks noChangeShapeType="1"/>
          </p:cNvSpPr>
          <p:nvPr/>
        </p:nvSpPr>
        <p:spPr bwMode="auto">
          <a:xfrm flipH="1">
            <a:off x="4845050" y="1466850"/>
            <a:ext cx="407988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Line 1048"/>
          <p:cNvSpPr>
            <a:spLocks noChangeShapeType="1"/>
          </p:cNvSpPr>
          <p:nvPr/>
        </p:nvSpPr>
        <p:spPr bwMode="auto">
          <a:xfrm>
            <a:off x="5565775" y="1466850"/>
            <a:ext cx="422275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Oval 1049"/>
          <p:cNvSpPr>
            <a:spLocks noChangeArrowheads="1"/>
          </p:cNvSpPr>
          <p:nvPr/>
        </p:nvSpPr>
        <p:spPr bwMode="auto">
          <a:xfrm>
            <a:off x="4122738" y="275113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27675" name="Oval 1050"/>
          <p:cNvSpPr>
            <a:spLocks noChangeArrowheads="1"/>
          </p:cNvSpPr>
          <p:nvPr/>
        </p:nvSpPr>
        <p:spPr bwMode="auto">
          <a:xfrm>
            <a:off x="4883150" y="276383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27676" name="Line 1051"/>
          <p:cNvSpPr>
            <a:spLocks noChangeShapeType="1"/>
          </p:cNvSpPr>
          <p:nvPr/>
        </p:nvSpPr>
        <p:spPr bwMode="auto">
          <a:xfrm flipH="1">
            <a:off x="4349750" y="2295525"/>
            <a:ext cx="263525" cy="46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Line 1052"/>
          <p:cNvSpPr>
            <a:spLocks noChangeShapeType="1"/>
          </p:cNvSpPr>
          <p:nvPr/>
        </p:nvSpPr>
        <p:spPr bwMode="auto">
          <a:xfrm>
            <a:off x="4800600" y="2309813"/>
            <a:ext cx="298450" cy="458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Oval 1053"/>
          <p:cNvSpPr>
            <a:spLocks noChangeArrowheads="1"/>
          </p:cNvSpPr>
          <p:nvPr/>
        </p:nvSpPr>
        <p:spPr bwMode="auto">
          <a:xfrm>
            <a:off x="5527675" y="275272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27679" name="Oval 1054"/>
          <p:cNvSpPr>
            <a:spLocks noChangeArrowheads="1"/>
          </p:cNvSpPr>
          <p:nvPr/>
        </p:nvSpPr>
        <p:spPr bwMode="auto">
          <a:xfrm>
            <a:off x="6272213" y="275113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27680" name="Line 1055"/>
          <p:cNvSpPr>
            <a:spLocks noChangeShapeType="1"/>
          </p:cNvSpPr>
          <p:nvPr/>
        </p:nvSpPr>
        <p:spPr bwMode="auto">
          <a:xfrm flipH="1">
            <a:off x="5724525" y="2279650"/>
            <a:ext cx="273050" cy="461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Line 1056"/>
          <p:cNvSpPr>
            <a:spLocks noChangeShapeType="1"/>
          </p:cNvSpPr>
          <p:nvPr/>
        </p:nvSpPr>
        <p:spPr bwMode="auto">
          <a:xfrm>
            <a:off x="6200775" y="2292350"/>
            <a:ext cx="273050" cy="449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Rectangle 1057"/>
          <p:cNvSpPr>
            <a:spLocks noChangeArrowheads="1"/>
          </p:cNvSpPr>
          <p:nvPr/>
        </p:nvSpPr>
        <p:spPr bwMode="auto">
          <a:xfrm>
            <a:off x="1671638" y="3063875"/>
            <a:ext cx="55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G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27683" name="Rectangle 1058"/>
          <p:cNvSpPr>
            <a:spLocks noChangeArrowheads="1"/>
          </p:cNvSpPr>
          <p:nvPr/>
        </p:nvSpPr>
        <p:spPr bwMode="auto">
          <a:xfrm>
            <a:off x="5143500" y="3325813"/>
            <a:ext cx="555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G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27684" name="Rectangle 1059"/>
          <p:cNvSpPr>
            <a:spLocks noChangeArrowheads="1"/>
          </p:cNvSpPr>
          <p:nvPr/>
        </p:nvSpPr>
        <p:spPr bwMode="auto">
          <a:xfrm>
            <a:off x="8491538" y="3624263"/>
            <a:ext cx="555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G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27685" name="Rectangle 1060"/>
          <p:cNvSpPr>
            <a:spLocks noChangeArrowheads="1"/>
          </p:cNvSpPr>
          <p:nvPr/>
        </p:nvSpPr>
        <p:spPr bwMode="auto">
          <a:xfrm>
            <a:off x="708025" y="4167188"/>
            <a:ext cx="8435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V(G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1</a:t>
            </a: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)={0,1,2,3}               E(G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1</a:t>
            </a: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)={(0,1),(0,2),(0,3),(1,2),(1,3),(2,3)}</a:t>
            </a:r>
          </a:p>
          <a:p>
            <a:pPr algn="l" eaLnBrk="0" hangingPunct="0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V(G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2</a:t>
            </a: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)={0,1,2,3,4,5,6}      E(G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2</a:t>
            </a: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)={(0,1),(0,2),(1,3),(1,4),(2,5),(2,6)}</a:t>
            </a:r>
          </a:p>
          <a:p>
            <a:pPr algn="l" eaLnBrk="0" hangingPunct="0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V(G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3</a:t>
            </a: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)={0,1,2}                  E(G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3</a:t>
            </a: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)={&lt;0,1&gt;,&lt;1,0&gt;,&lt;1,2&gt;}</a:t>
            </a:r>
          </a:p>
        </p:txBody>
      </p:sp>
      <p:sp>
        <p:nvSpPr>
          <p:cNvPr id="27686" name="Text Box 1061"/>
          <p:cNvSpPr txBox="1">
            <a:spLocks noChangeArrowheads="1"/>
          </p:cNvSpPr>
          <p:nvPr/>
        </p:nvSpPr>
        <p:spPr bwMode="auto">
          <a:xfrm>
            <a:off x="860425" y="5408613"/>
            <a:ext cx="5357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complete undirected graph: n(n-1)/2 edges</a:t>
            </a:r>
          </a:p>
          <a:p>
            <a:pPr algn="l"/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complete directed graph: n(n-1) edges</a:t>
            </a:r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27687" name="Text Box 1062"/>
          <p:cNvSpPr txBox="1">
            <a:spLocks noChangeArrowheads="1"/>
          </p:cNvSpPr>
          <p:nvPr/>
        </p:nvSpPr>
        <p:spPr bwMode="auto">
          <a:xfrm>
            <a:off x="1000125" y="3581400"/>
            <a:ext cx="206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complete graph</a:t>
            </a:r>
          </a:p>
        </p:txBody>
      </p:sp>
      <p:sp>
        <p:nvSpPr>
          <p:cNvPr id="27688" name="Text Box 1063"/>
          <p:cNvSpPr txBox="1">
            <a:spLocks noChangeArrowheads="1"/>
          </p:cNvSpPr>
          <p:nvPr/>
        </p:nvSpPr>
        <p:spPr bwMode="auto">
          <a:xfrm>
            <a:off x="5911850" y="3616325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incomplete graph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921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>
                <a:solidFill>
                  <a:schemeClr val="tx2">
                    <a:satMod val="130000"/>
                  </a:schemeClr>
                </a:solidFill>
              </a:rPr>
              <a:t>Adjacency Multilists</a:t>
            </a:r>
          </a:p>
        </p:txBody>
      </p:sp>
      <p:sp>
        <p:nvSpPr>
          <p:cNvPr id="51205" name="Rectangle 3"/>
          <p:cNvSpPr>
            <a:spLocks noChangeArrowheads="1"/>
          </p:cNvSpPr>
          <p:nvPr/>
        </p:nvSpPr>
        <p:spPr bwMode="auto">
          <a:xfrm>
            <a:off x="1327150" y="1981200"/>
            <a:ext cx="89916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typedef struct edge *edge_pointer;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typedef struct edge {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short int marked;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int vertex1, vertex2;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edge_pointer path1, path2;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};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edge_pointer graph[MAX_VERTICES];</a:t>
            </a:r>
          </a:p>
        </p:txBody>
      </p:sp>
      <p:grpSp>
        <p:nvGrpSpPr>
          <p:cNvPr id="51206" name="Group 4"/>
          <p:cNvGrpSpPr>
            <a:grpSpLocks/>
          </p:cNvGrpSpPr>
          <p:nvPr/>
        </p:nvGrpSpPr>
        <p:grpSpPr bwMode="auto">
          <a:xfrm>
            <a:off x="2314575" y="5346700"/>
            <a:ext cx="4972050" cy="484188"/>
            <a:chOff x="910" y="3368"/>
            <a:chExt cx="3132" cy="305"/>
          </a:xfrm>
        </p:grpSpPr>
        <p:sp>
          <p:nvSpPr>
            <p:cNvPr id="51207" name="Rectangle 5"/>
            <p:cNvSpPr>
              <a:spLocks noChangeArrowheads="1"/>
            </p:cNvSpPr>
            <p:nvPr/>
          </p:nvSpPr>
          <p:spPr bwMode="auto">
            <a:xfrm>
              <a:off x="912" y="3372"/>
              <a:ext cx="3130" cy="3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8" name="Line 6"/>
            <p:cNvSpPr>
              <a:spLocks noChangeShapeType="1"/>
            </p:cNvSpPr>
            <p:nvPr/>
          </p:nvSpPr>
          <p:spPr bwMode="auto">
            <a:xfrm>
              <a:off x="1517" y="3377"/>
              <a:ext cx="0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9" name="Line 7"/>
            <p:cNvSpPr>
              <a:spLocks noChangeShapeType="1"/>
            </p:cNvSpPr>
            <p:nvPr/>
          </p:nvSpPr>
          <p:spPr bwMode="auto">
            <a:xfrm>
              <a:off x="2168" y="3377"/>
              <a:ext cx="0" cy="2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0" name="Line 8"/>
            <p:cNvSpPr>
              <a:spLocks noChangeShapeType="1"/>
            </p:cNvSpPr>
            <p:nvPr/>
          </p:nvSpPr>
          <p:spPr bwMode="auto">
            <a:xfrm>
              <a:off x="2785" y="3368"/>
              <a:ext cx="0" cy="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1" name="Line 9"/>
            <p:cNvSpPr>
              <a:spLocks noChangeShapeType="1"/>
            </p:cNvSpPr>
            <p:nvPr/>
          </p:nvSpPr>
          <p:spPr bwMode="auto">
            <a:xfrm>
              <a:off x="3437" y="3377"/>
              <a:ext cx="0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2" name="Rectangle 10"/>
            <p:cNvSpPr>
              <a:spLocks noChangeArrowheads="1"/>
            </p:cNvSpPr>
            <p:nvPr/>
          </p:nvSpPr>
          <p:spPr bwMode="auto">
            <a:xfrm>
              <a:off x="910" y="3385"/>
              <a:ext cx="31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marked    vertex1    vertex2      path1       path2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1098550" y="388938"/>
            <a:ext cx="8045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Some Graph Operations</a:t>
            </a:r>
          </a:p>
        </p:txBody>
      </p:sp>
      <p:sp>
        <p:nvSpPr>
          <p:cNvPr id="52229" name="Rectangle 3"/>
          <p:cNvSpPr>
            <a:spLocks noChangeArrowheads="1"/>
          </p:cNvSpPr>
          <p:nvPr/>
        </p:nvSpPr>
        <p:spPr bwMode="auto">
          <a:xfrm>
            <a:off x="1098550" y="1608138"/>
            <a:ext cx="8045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Traversal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accent2"/>
                </a:solidFill>
                <a:ea typeface="新細明體" charset="-120"/>
              </a:rPr>
              <a:t>Given G=(V,E) and vertex v, find all w</a:t>
            </a:r>
            <a:r>
              <a:rPr lang="en-US" altLang="zh-TW" sz="3200">
                <a:solidFill>
                  <a:schemeClr val="accent2"/>
                </a:solidFill>
                <a:ea typeface="新細明體" charset="-120"/>
                <a:sym typeface="Symbol" pitchFamily="18" charset="2"/>
              </a:rPr>
              <a:t>V, </a:t>
            </a:r>
            <a:br>
              <a:rPr lang="en-US" altLang="zh-TW" sz="3200">
                <a:solidFill>
                  <a:schemeClr val="accent2"/>
                </a:solidFill>
                <a:ea typeface="新細明體" charset="-120"/>
                <a:sym typeface="Symbol" pitchFamily="18" charset="2"/>
              </a:rPr>
            </a:br>
            <a:r>
              <a:rPr lang="en-US" altLang="zh-TW" sz="3200">
                <a:solidFill>
                  <a:schemeClr val="accent2"/>
                </a:solidFill>
                <a:ea typeface="新細明體" charset="-120"/>
                <a:sym typeface="Symbol" pitchFamily="18" charset="2"/>
              </a:rPr>
              <a:t>such that w connects v.</a:t>
            </a:r>
            <a:endParaRPr lang="en-US" altLang="zh-TW" sz="3200">
              <a:solidFill>
                <a:schemeClr val="tx1"/>
              </a:solidFill>
              <a:ea typeface="新細明體" charset="-12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Depth First Search (DFS)</a:t>
            </a:r>
            <a:br>
              <a:rPr lang="en-US" altLang="zh-TW" sz="28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2800">
                <a:solidFill>
                  <a:schemeClr val="accent2"/>
                </a:solidFill>
                <a:ea typeface="新細明體" charset="-120"/>
              </a:rPr>
              <a:t>preorder tree traversal</a:t>
            </a:r>
            <a:endParaRPr lang="en-US" altLang="zh-TW" sz="2800">
              <a:solidFill>
                <a:schemeClr val="tx1"/>
              </a:solidFill>
              <a:ea typeface="新細明體" charset="-12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Breadth First Search (BFS)</a:t>
            </a:r>
            <a:br>
              <a:rPr lang="en-US" altLang="zh-TW" sz="28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2800">
                <a:solidFill>
                  <a:schemeClr val="accent2"/>
                </a:solidFill>
                <a:ea typeface="新細明體" charset="-120"/>
              </a:rPr>
              <a:t>level order tree traversal</a:t>
            </a:r>
            <a:endParaRPr lang="en-US" altLang="zh-TW" sz="2800">
              <a:solidFill>
                <a:schemeClr val="tx1"/>
              </a:solidFill>
              <a:ea typeface="新細明體" charset="-12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Connected Components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Spanning Trees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974725" y="280768"/>
            <a:ext cx="667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 b="1" u="sng">
                <a:solidFill>
                  <a:schemeClr val="tx1"/>
                </a:solidFill>
                <a:ea typeface="新細明體" charset="-120"/>
              </a:rPr>
              <a:t>*Figure 6.19:</a:t>
            </a:r>
            <a:r>
              <a:rPr lang="en-US" altLang="zh-TW" sz="2400" u="sng">
                <a:solidFill>
                  <a:schemeClr val="tx1"/>
                </a:solidFill>
                <a:ea typeface="新細明體" charset="-120"/>
              </a:rPr>
              <a:t>Graph</a:t>
            </a:r>
            <a:r>
              <a:rPr lang="en-US" altLang="zh-TW" sz="2400" i="1" u="sng">
                <a:solidFill>
                  <a:schemeClr val="tx1"/>
                </a:solidFill>
                <a:ea typeface="新細明體" charset="-120"/>
              </a:rPr>
              <a:t> G</a:t>
            </a:r>
            <a:r>
              <a:rPr lang="en-US" altLang="zh-TW" sz="2400" u="sng">
                <a:solidFill>
                  <a:schemeClr val="tx1"/>
                </a:solidFill>
                <a:ea typeface="新細明體" charset="-120"/>
              </a:rPr>
              <a:t> and its adjacency lists (p.274)</a:t>
            </a:r>
            <a:endParaRPr lang="en-US" altLang="zh-TW" sz="2400" b="1" u="sng">
              <a:solidFill>
                <a:schemeClr val="tx1"/>
              </a:solidFill>
              <a:ea typeface="新細明體" charset="-120"/>
            </a:endParaRPr>
          </a:p>
        </p:txBody>
      </p:sp>
      <p:pic>
        <p:nvPicPr>
          <p:cNvPr id="53253" name="Picture 3" descr="C:\WINDOWS\TEMP\twu51A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1295400"/>
            <a:ext cx="6442075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1847850" y="861793"/>
            <a:ext cx="594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depth first search: </a:t>
            </a: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v0, v1, v3, v7, v4, v5, v2, v6</a:t>
            </a:r>
            <a:endParaRPr lang="en-US" altLang="zh-TW" sz="2400">
              <a:ea typeface="新細明體" charset="-120"/>
            </a:endParaRPr>
          </a:p>
        </p:txBody>
      </p:sp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1906588" y="5829300"/>
            <a:ext cx="6183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breadth first search: </a:t>
            </a: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v0, v1, v2, v3, v4, v5, v6, v7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1057275" y="0"/>
            <a:ext cx="80867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Depth First Search</a:t>
            </a: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827088" y="1643063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void dfs(int v)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{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node_pointer w;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visited[v]= TRUE;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printf(“%5d”, v);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for (w=graph[v]; w; w=w-&gt;link)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if (!visited[w-&gt;vertex])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 dfs(w-&gt;vertex);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}</a:t>
            </a: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2894013" y="746125"/>
            <a:ext cx="6038850" cy="981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#define FALSE 0</a:t>
            </a:r>
          </a:p>
          <a:p>
            <a:pPr algn="l" eaLnBrk="0" hangingPunct="0">
              <a:lnSpc>
                <a:spcPct val="80000"/>
              </a:lnSpc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#define TRUE 1</a:t>
            </a:r>
          </a:p>
          <a:p>
            <a:pPr algn="l" eaLnBrk="0" hangingPunct="0">
              <a:lnSpc>
                <a:spcPct val="80000"/>
              </a:lnSpc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short int visited[MAX_VERTICES];</a:t>
            </a: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5470525" y="4935538"/>
            <a:ext cx="3598863" cy="137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Data structure</a:t>
            </a:r>
          </a:p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adjacency list: O(e)</a:t>
            </a:r>
          </a:p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adjacency matrix: O(n</a:t>
            </a:r>
            <a:r>
              <a:rPr lang="en-US" altLang="zh-TW" sz="2800" baseline="30000">
                <a:solidFill>
                  <a:schemeClr val="tx1"/>
                </a:solidFill>
                <a:ea typeface="新細明體" charset="-120"/>
              </a:rPr>
              <a:t>2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)</a:t>
            </a:r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5486400" y="5021263"/>
            <a:ext cx="3657600" cy="12192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146050" y="6096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Breadth First Search</a:t>
            </a:r>
          </a:p>
        </p:txBody>
      </p:sp>
      <p:sp>
        <p:nvSpPr>
          <p:cNvPr id="55301" name="Rectangle 3"/>
          <p:cNvSpPr>
            <a:spLocks noChangeArrowheads="1"/>
          </p:cNvSpPr>
          <p:nvPr/>
        </p:nvSpPr>
        <p:spPr bwMode="auto">
          <a:xfrm>
            <a:off x="869950" y="1963738"/>
            <a:ext cx="82740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typedef struct queue *queue_pointer;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typedef struct queue {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int vertex;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queue_pointer link;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};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void addq(queue_pointer *, </a:t>
            </a:r>
            <a:b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</a:b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   queue_pointer *, int);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int deleteq(queue_pointer *);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ChangeArrowheads="1"/>
          </p:cNvSpPr>
          <p:nvPr/>
        </p:nvSpPr>
        <p:spPr bwMode="auto">
          <a:xfrm>
            <a:off x="973138" y="539750"/>
            <a:ext cx="8170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Breadth First Search </a:t>
            </a: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(</a:t>
            </a:r>
            <a:r>
              <a:rPr lang="en-US" altLang="zh-TW" sz="2400" i="1">
                <a:solidFill>
                  <a:schemeClr val="tx2"/>
                </a:solidFill>
                <a:ea typeface="新細明體" charset="-120"/>
              </a:rPr>
              <a:t>Continued</a:t>
            </a: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)</a:t>
            </a:r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973138" y="1911350"/>
            <a:ext cx="81708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void bfs(int v)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{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node_pointer w;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queue_pointer front, rear;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front = rear = NULL;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printf(“%5d”, v);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visited[v] = TRUE;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addq(&amp;front, &amp;rear, v);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</a:t>
            </a:r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6172200" y="4022725"/>
            <a:ext cx="2617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>
                <a:ea typeface="新細明體" charset="-120"/>
              </a:rPr>
              <a:t>adjacency list: O(e)</a:t>
            </a:r>
          </a:p>
          <a:p>
            <a:pPr algn="l"/>
            <a:r>
              <a:rPr lang="en-US" altLang="zh-TW">
                <a:ea typeface="新細明體" charset="-120"/>
              </a:rPr>
              <a:t>adjacency matrix: O(n</a:t>
            </a:r>
            <a:r>
              <a:rPr lang="en-US" altLang="zh-TW" baseline="30000">
                <a:ea typeface="新細明體" charset="-120"/>
              </a:rPr>
              <a:t>2</a:t>
            </a:r>
            <a:r>
              <a:rPr lang="en-US" altLang="zh-TW">
                <a:ea typeface="新細明體" charset="-120"/>
              </a:rPr>
              <a:t>)</a:t>
            </a:r>
          </a:p>
        </p:txBody>
      </p:sp>
      <p:sp>
        <p:nvSpPr>
          <p:cNvPr id="56327" name="Rectangle 5"/>
          <p:cNvSpPr>
            <a:spLocks noChangeArrowheads="1"/>
          </p:cNvSpPr>
          <p:nvPr/>
        </p:nvSpPr>
        <p:spPr bwMode="auto">
          <a:xfrm>
            <a:off x="6105525" y="4003675"/>
            <a:ext cx="2774950" cy="75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585788" y="182245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while (front) {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v= deleteq(&amp;front);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for (w=graph[v]; w; w=w-&gt;link)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 if (!visited[w-&gt;vertex]) {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   printf(“%5d”, w-&gt;vertex);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   addq(&amp;front, &amp;rear, w-&gt;vertex);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   visited[w-&gt;vertex] = TRUE;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 }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}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}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1081088" y="609600"/>
            <a:ext cx="8062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Connected Components</a:t>
            </a:r>
          </a:p>
        </p:txBody>
      </p:sp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1081088" y="1981200"/>
            <a:ext cx="80629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void connected(void)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{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for (i=0; i&lt;n; i++) {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   if (!visited[i]) {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       dfs(i);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       printf(“\n”);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   }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}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}</a:t>
            </a:r>
          </a:p>
        </p:txBody>
      </p:sp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5043488" y="5116513"/>
            <a:ext cx="2617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>
                <a:ea typeface="新細明體" charset="-120"/>
              </a:rPr>
              <a:t>adjacency list: O(n+e)</a:t>
            </a:r>
          </a:p>
          <a:p>
            <a:pPr algn="l"/>
            <a:r>
              <a:rPr lang="en-US" altLang="zh-TW">
                <a:ea typeface="新細明體" charset="-120"/>
              </a:rPr>
              <a:t>adjacency matrix: O(n</a:t>
            </a:r>
            <a:r>
              <a:rPr lang="en-US" altLang="zh-TW" baseline="30000">
                <a:ea typeface="新細明體" charset="-120"/>
              </a:rPr>
              <a:t>2</a:t>
            </a:r>
            <a:r>
              <a:rPr lang="en-US" altLang="zh-TW">
                <a:ea typeface="新細明體" charset="-120"/>
              </a:rPr>
              <a:t>)</a:t>
            </a:r>
          </a:p>
        </p:txBody>
      </p:sp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4976813" y="5097463"/>
            <a:ext cx="2774950" cy="75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ChangeArrowheads="1"/>
          </p:cNvSpPr>
          <p:nvPr/>
        </p:nvSpPr>
        <p:spPr bwMode="auto">
          <a:xfrm>
            <a:off x="938213" y="412750"/>
            <a:ext cx="8205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Spanning Trees</a:t>
            </a:r>
          </a:p>
        </p:txBody>
      </p:sp>
      <p:sp>
        <p:nvSpPr>
          <p:cNvPr id="59397" name="Rectangle 3"/>
          <p:cNvSpPr>
            <a:spLocks noChangeArrowheads="1"/>
          </p:cNvSpPr>
          <p:nvPr/>
        </p:nvSpPr>
        <p:spPr bwMode="auto">
          <a:xfrm>
            <a:off x="938213" y="1677988"/>
            <a:ext cx="8205787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When graph G is connected, a depth first or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breadth first search starting at any vertex will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visit all vertices in G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 </a:t>
            </a:r>
            <a:r>
              <a:rPr lang="en-US" altLang="zh-TW" sz="3200">
                <a:ea typeface="新細明體" charset="-120"/>
              </a:rPr>
              <a:t>spanning tree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is any tree that consists solely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of edges in G and that includes all the vertices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E(G): T (</a:t>
            </a:r>
            <a:r>
              <a:rPr lang="en-US" altLang="zh-TW" sz="3200">
                <a:solidFill>
                  <a:schemeClr val="tx2"/>
                </a:solidFill>
                <a:ea typeface="新細明體" charset="-120"/>
              </a:rPr>
              <a:t>tree edges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) + N (</a:t>
            </a:r>
            <a:r>
              <a:rPr lang="en-US" altLang="zh-TW" sz="3200">
                <a:solidFill>
                  <a:schemeClr val="tx2"/>
                </a:solidFill>
                <a:ea typeface="新細明體" charset="-120"/>
              </a:rPr>
              <a:t>nontree edges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)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where 	T: set of edges used during search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		N: set of remaining edges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641350" y="592138"/>
            <a:ext cx="8502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Examples of Spanning Tree</a:t>
            </a:r>
          </a:p>
        </p:txBody>
      </p:sp>
      <p:sp>
        <p:nvSpPr>
          <p:cNvPr id="60421" name="Oval 3"/>
          <p:cNvSpPr>
            <a:spLocks noChangeArrowheads="1"/>
          </p:cNvSpPr>
          <p:nvPr/>
        </p:nvSpPr>
        <p:spPr bwMode="auto">
          <a:xfrm>
            <a:off x="1576388" y="26860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60422" name="Oval 4"/>
          <p:cNvSpPr>
            <a:spLocks noChangeArrowheads="1"/>
          </p:cNvSpPr>
          <p:nvPr/>
        </p:nvSpPr>
        <p:spPr bwMode="auto">
          <a:xfrm>
            <a:off x="890588" y="34480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60423" name="Oval 5"/>
          <p:cNvSpPr>
            <a:spLocks noChangeArrowheads="1"/>
          </p:cNvSpPr>
          <p:nvPr/>
        </p:nvSpPr>
        <p:spPr bwMode="auto">
          <a:xfrm>
            <a:off x="2262188" y="34480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60424" name="Oval 6"/>
          <p:cNvSpPr>
            <a:spLocks noChangeArrowheads="1"/>
          </p:cNvSpPr>
          <p:nvPr/>
        </p:nvSpPr>
        <p:spPr bwMode="auto">
          <a:xfrm>
            <a:off x="1576388" y="40576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60425" name="Line 7"/>
          <p:cNvSpPr>
            <a:spLocks noChangeShapeType="1"/>
          </p:cNvSpPr>
          <p:nvPr/>
        </p:nvSpPr>
        <p:spPr bwMode="auto">
          <a:xfrm>
            <a:off x="1798638" y="31369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Line 8"/>
          <p:cNvSpPr>
            <a:spLocks noChangeShapeType="1"/>
          </p:cNvSpPr>
          <p:nvPr/>
        </p:nvSpPr>
        <p:spPr bwMode="auto">
          <a:xfrm>
            <a:off x="1341438" y="36703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7" name="Line 9"/>
          <p:cNvSpPr>
            <a:spLocks noChangeShapeType="1"/>
          </p:cNvSpPr>
          <p:nvPr/>
        </p:nvSpPr>
        <p:spPr bwMode="auto">
          <a:xfrm flipH="1">
            <a:off x="1230313" y="3060700"/>
            <a:ext cx="407987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Line 10"/>
          <p:cNvSpPr>
            <a:spLocks noChangeShapeType="1"/>
          </p:cNvSpPr>
          <p:nvPr/>
        </p:nvSpPr>
        <p:spPr bwMode="auto">
          <a:xfrm>
            <a:off x="1951038" y="3060700"/>
            <a:ext cx="422275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9" name="Line 11"/>
          <p:cNvSpPr>
            <a:spLocks noChangeShapeType="1"/>
          </p:cNvSpPr>
          <p:nvPr/>
        </p:nvSpPr>
        <p:spPr bwMode="auto">
          <a:xfrm>
            <a:off x="1216025" y="3876675"/>
            <a:ext cx="354013" cy="312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Line 12"/>
          <p:cNvSpPr>
            <a:spLocks noChangeShapeType="1"/>
          </p:cNvSpPr>
          <p:nvPr/>
        </p:nvSpPr>
        <p:spPr bwMode="auto">
          <a:xfrm flipH="1">
            <a:off x="2005013" y="3849688"/>
            <a:ext cx="32702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Oval 13"/>
          <p:cNvSpPr>
            <a:spLocks noChangeArrowheads="1"/>
          </p:cNvSpPr>
          <p:nvPr/>
        </p:nvSpPr>
        <p:spPr bwMode="auto">
          <a:xfrm>
            <a:off x="3719513" y="268922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60432" name="Oval 14"/>
          <p:cNvSpPr>
            <a:spLocks noChangeArrowheads="1"/>
          </p:cNvSpPr>
          <p:nvPr/>
        </p:nvSpPr>
        <p:spPr bwMode="auto">
          <a:xfrm>
            <a:off x="3033713" y="345122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60433" name="Oval 15"/>
          <p:cNvSpPr>
            <a:spLocks noChangeArrowheads="1"/>
          </p:cNvSpPr>
          <p:nvPr/>
        </p:nvSpPr>
        <p:spPr bwMode="auto">
          <a:xfrm>
            <a:off x="4405313" y="345122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60434" name="Oval 16"/>
          <p:cNvSpPr>
            <a:spLocks noChangeArrowheads="1"/>
          </p:cNvSpPr>
          <p:nvPr/>
        </p:nvSpPr>
        <p:spPr bwMode="auto">
          <a:xfrm>
            <a:off x="3719513" y="406082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60435" name="Line 17"/>
          <p:cNvSpPr>
            <a:spLocks noChangeShapeType="1"/>
          </p:cNvSpPr>
          <p:nvPr/>
        </p:nvSpPr>
        <p:spPr bwMode="auto">
          <a:xfrm flipH="1">
            <a:off x="3373438" y="3063875"/>
            <a:ext cx="407987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Line 18"/>
          <p:cNvSpPr>
            <a:spLocks noChangeShapeType="1"/>
          </p:cNvSpPr>
          <p:nvPr/>
        </p:nvSpPr>
        <p:spPr bwMode="auto">
          <a:xfrm>
            <a:off x="4094163" y="3063875"/>
            <a:ext cx="422275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7" name="Line 19"/>
          <p:cNvSpPr>
            <a:spLocks noChangeShapeType="1"/>
          </p:cNvSpPr>
          <p:nvPr/>
        </p:nvSpPr>
        <p:spPr bwMode="auto">
          <a:xfrm>
            <a:off x="3359150" y="3879850"/>
            <a:ext cx="354013" cy="312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8" name="Oval 20"/>
          <p:cNvSpPr>
            <a:spLocks noChangeArrowheads="1"/>
          </p:cNvSpPr>
          <p:nvPr/>
        </p:nvSpPr>
        <p:spPr bwMode="auto">
          <a:xfrm>
            <a:off x="5845175" y="268763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60439" name="Oval 21"/>
          <p:cNvSpPr>
            <a:spLocks noChangeArrowheads="1"/>
          </p:cNvSpPr>
          <p:nvPr/>
        </p:nvSpPr>
        <p:spPr bwMode="auto">
          <a:xfrm>
            <a:off x="5159375" y="344963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60440" name="Oval 22"/>
          <p:cNvSpPr>
            <a:spLocks noChangeArrowheads="1"/>
          </p:cNvSpPr>
          <p:nvPr/>
        </p:nvSpPr>
        <p:spPr bwMode="auto">
          <a:xfrm>
            <a:off x="6530975" y="344963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60441" name="Oval 23"/>
          <p:cNvSpPr>
            <a:spLocks noChangeArrowheads="1"/>
          </p:cNvSpPr>
          <p:nvPr/>
        </p:nvSpPr>
        <p:spPr bwMode="auto">
          <a:xfrm>
            <a:off x="5845175" y="405923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60442" name="Line 24"/>
          <p:cNvSpPr>
            <a:spLocks noChangeShapeType="1"/>
          </p:cNvSpPr>
          <p:nvPr/>
        </p:nvSpPr>
        <p:spPr bwMode="auto">
          <a:xfrm>
            <a:off x="6067425" y="3138488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3" name="Line 25"/>
          <p:cNvSpPr>
            <a:spLocks noChangeShapeType="1"/>
          </p:cNvSpPr>
          <p:nvPr/>
        </p:nvSpPr>
        <p:spPr bwMode="auto">
          <a:xfrm flipH="1">
            <a:off x="5499100" y="3062288"/>
            <a:ext cx="407988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4" name="Line 26"/>
          <p:cNvSpPr>
            <a:spLocks noChangeShapeType="1"/>
          </p:cNvSpPr>
          <p:nvPr/>
        </p:nvSpPr>
        <p:spPr bwMode="auto">
          <a:xfrm>
            <a:off x="6219825" y="3062288"/>
            <a:ext cx="422275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5" name="Oval 27"/>
          <p:cNvSpPr>
            <a:spLocks noChangeArrowheads="1"/>
          </p:cNvSpPr>
          <p:nvPr/>
        </p:nvSpPr>
        <p:spPr bwMode="auto">
          <a:xfrm>
            <a:off x="7988300" y="265271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60446" name="Oval 28"/>
          <p:cNvSpPr>
            <a:spLocks noChangeArrowheads="1"/>
          </p:cNvSpPr>
          <p:nvPr/>
        </p:nvSpPr>
        <p:spPr bwMode="auto">
          <a:xfrm>
            <a:off x="7302500" y="341471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60447" name="Oval 29"/>
          <p:cNvSpPr>
            <a:spLocks noChangeArrowheads="1"/>
          </p:cNvSpPr>
          <p:nvPr/>
        </p:nvSpPr>
        <p:spPr bwMode="auto">
          <a:xfrm>
            <a:off x="8674100" y="341471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60448" name="Oval 30"/>
          <p:cNvSpPr>
            <a:spLocks noChangeArrowheads="1"/>
          </p:cNvSpPr>
          <p:nvPr/>
        </p:nvSpPr>
        <p:spPr bwMode="auto">
          <a:xfrm>
            <a:off x="7988300" y="402431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60449" name="Line 31"/>
          <p:cNvSpPr>
            <a:spLocks noChangeShapeType="1"/>
          </p:cNvSpPr>
          <p:nvPr/>
        </p:nvSpPr>
        <p:spPr bwMode="auto">
          <a:xfrm flipH="1">
            <a:off x="7642225" y="3027363"/>
            <a:ext cx="407988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50" name="Line 32"/>
          <p:cNvSpPr>
            <a:spLocks noChangeShapeType="1"/>
          </p:cNvSpPr>
          <p:nvPr/>
        </p:nvSpPr>
        <p:spPr bwMode="auto">
          <a:xfrm>
            <a:off x="8362950" y="3027363"/>
            <a:ext cx="422275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51" name="Line 33"/>
          <p:cNvSpPr>
            <a:spLocks noChangeShapeType="1"/>
          </p:cNvSpPr>
          <p:nvPr/>
        </p:nvSpPr>
        <p:spPr bwMode="auto">
          <a:xfrm flipH="1">
            <a:off x="8416925" y="3816350"/>
            <a:ext cx="327025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52" name="Rectangle 34"/>
          <p:cNvSpPr>
            <a:spLocks noChangeArrowheads="1"/>
          </p:cNvSpPr>
          <p:nvPr/>
        </p:nvSpPr>
        <p:spPr bwMode="auto">
          <a:xfrm>
            <a:off x="1506538" y="4751388"/>
            <a:ext cx="555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G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60453" name="Rectangle 35"/>
          <p:cNvSpPr>
            <a:spLocks noChangeArrowheads="1"/>
          </p:cNvSpPr>
          <p:nvPr/>
        </p:nvSpPr>
        <p:spPr bwMode="auto">
          <a:xfrm>
            <a:off x="4160838" y="4683125"/>
            <a:ext cx="3498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Possible spanning trees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1027"/>
          <p:cNvSpPr>
            <a:spLocks noChangeArrowheads="1"/>
          </p:cNvSpPr>
          <p:nvPr/>
        </p:nvSpPr>
        <p:spPr bwMode="auto">
          <a:xfrm>
            <a:off x="534988" y="592138"/>
            <a:ext cx="8361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Complete Graph</a:t>
            </a:r>
          </a:p>
        </p:txBody>
      </p:sp>
      <p:sp>
        <p:nvSpPr>
          <p:cNvPr id="28677" name="Rectangle 1028"/>
          <p:cNvSpPr>
            <a:spLocks noChangeArrowheads="1"/>
          </p:cNvSpPr>
          <p:nvPr/>
        </p:nvSpPr>
        <p:spPr bwMode="auto">
          <a:xfrm>
            <a:off x="782638" y="1981200"/>
            <a:ext cx="83613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 complete graph is a graph that has the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maximum number of edges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for </a:t>
            </a:r>
            <a:r>
              <a:rPr lang="en-US" altLang="zh-TW" sz="2800">
                <a:ea typeface="新細明體" charset="-120"/>
              </a:rPr>
              <a:t>undirected graph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with n vertices, the maximum number of edges is </a:t>
            </a:r>
            <a:r>
              <a:rPr lang="en-US" altLang="zh-TW" sz="2800">
                <a:solidFill>
                  <a:schemeClr val="accent2"/>
                </a:solidFill>
                <a:ea typeface="新細明體" charset="-120"/>
              </a:rPr>
              <a:t>n(n-1)/2</a:t>
            </a:r>
            <a:endParaRPr lang="en-US" altLang="zh-TW" sz="2800">
              <a:solidFill>
                <a:schemeClr val="tx1"/>
              </a:solidFill>
              <a:ea typeface="新細明體" charset="-12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for </a:t>
            </a:r>
            <a:r>
              <a:rPr lang="en-US" altLang="zh-TW" sz="2800">
                <a:ea typeface="新細明體" charset="-120"/>
              </a:rPr>
              <a:t>directed graph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with n vertices, the maximum </a:t>
            </a:r>
            <a:br>
              <a:rPr lang="en-US" altLang="zh-TW" sz="28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number of edges is </a:t>
            </a:r>
            <a:r>
              <a:rPr lang="en-US" altLang="zh-TW" sz="2800">
                <a:solidFill>
                  <a:schemeClr val="accent2"/>
                </a:solidFill>
                <a:ea typeface="新細明體" charset="-120"/>
              </a:rPr>
              <a:t>n(n-1)</a:t>
            </a:r>
            <a:endParaRPr lang="en-US" altLang="zh-TW" sz="2800">
              <a:solidFill>
                <a:schemeClr val="tx1"/>
              </a:solidFill>
              <a:ea typeface="新細明體" charset="-12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example: G1 is a complete graph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ChangeArrowheads="1"/>
          </p:cNvSpPr>
          <p:nvPr/>
        </p:nvSpPr>
        <p:spPr bwMode="auto">
          <a:xfrm>
            <a:off x="835025" y="573088"/>
            <a:ext cx="8308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Spanning Trees</a:t>
            </a:r>
          </a:p>
        </p:txBody>
      </p:sp>
      <p:sp>
        <p:nvSpPr>
          <p:cNvPr id="61445" name="Rectangle 3"/>
          <p:cNvSpPr>
            <a:spLocks noChangeArrowheads="1"/>
          </p:cNvSpPr>
          <p:nvPr/>
        </p:nvSpPr>
        <p:spPr bwMode="auto">
          <a:xfrm>
            <a:off x="835025" y="1944688"/>
            <a:ext cx="8550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Either dfs or bfs can be used to create a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spanning tree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When dfs is used, the resulting spanning tree is </a:t>
            </a:r>
            <a:br>
              <a:rPr lang="en-US" altLang="zh-TW" sz="28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known as a </a:t>
            </a:r>
            <a:r>
              <a:rPr lang="en-US" altLang="zh-TW" sz="2800">
                <a:ea typeface="新細明體" charset="-120"/>
              </a:rPr>
              <a:t>depth first spanning tree</a:t>
            </a:r>
            <a:endParaRPr lang="en-US" altLang="zh-TW" sz="2800">
              <a:solidFill>
                <a:schemeClr val="tx1"/>
              </a:solidFill>
              <a:ea typeface="新細明體" charset="-12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When bfs is used, the resulting spanning tree is </a:t>
            </a:r>
            <a:br>
              <a:rPr lang="en-US" altLang="zh-TW" sz="28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known as a </a:t>
            </a:r>
            <a:r>
              <a:rPr lang="en-US" altLang="zh-TW" sz="2800">
                <a:ea typeface="新細明體" charset="-120"/>
              </a:rPr>
              <a:t>breadth first spanning tree</a:t>
            </a:r>
            <a:endParaRPr lang="en-US" altLang="zh-TW" sz="2800">
              <a:solidFill>
                <a:schemeClr val="tx1"/>
              </a:solidFill>
              <a:ea typeface="新細明體" charset="-12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While adding a nontree edge into any spanning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tree, this will create a cycle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ChangeArrowheads="1"/>
          </p:cNvSpPr>
          <p:nvPr/>
        </p:nvSpPr>
        <p:spPr bwMode="auto">
          <a:xfrm>
            <a:off x="974725" y="539750"/>
            <a:ext cx="8169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DFS VS BFS Spanning Tree</a:t>
            </a:r>
          </a:p>
        </p:txBody>
      </p:sp>
      <p:sp>
        <p:nvSpPr>
          <p:cNvPr id="62469" name="Oval 3"/>
          <p:cNvSpPr>
            <a:spLocks noChangeArrowheads="1"/>
          </p:cNvSpPr>
          <p:nvPr/>
        </p:nvSpPr>
        <p:spPr bwMode="auto">
          <a:xfrm>
            <a:off x="4598988" y="20970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62470" name="Oval 4"/>
          <p:cNvSpPr>
            <a:spLocks noChangeArrowheads="1"/>
          </p:cNvSpPr>
          <p:nvPr/>
        </p:nvSpPr>
        <p:spPr bwMode="auto">
          <a:xfrm>
            <a:off x="3913188" y="28590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62471" name="Oval 5"/>
          <p:cNvSpPr>
            <a:spLocks noChangeArrowheads="1"/>
          </p:cNvSpPr>
          <p:nvPr/>
        </p:nvSpPr>
        <p:spPr bwMode="auto">
          <a:xfrm>
            <a:off x="5284788" y="28590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62472" name="Line 6"/>
          <p:cNvSpPr>
            <a:spLocks noChangeShapeType="1"/>
          </p:cNvSpPr>
          <p:nvPr/>
        </p:nvSpPr>
        <p:spPr bwMode="auto">
          <a:xfrm flipH="1">
            <a:off x="4252913" y="2471738"/>
            <a:ext cx="407987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Oval 7"/>
          <p:cNvSpPr>
            <a:spLocks noChangeArrowheads="1"/>
          </p:cNvSpPr>
          <p:nvPr/>
        </p:nvSpPr>
        <p:spPr bwMode="auto">
          <a:xfrm>
            <a:off x="3530600" y="375602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62474" name="Oval 8"/>
          <p:cNvSpPr>
            <a:spLocks noChangeArrowheads="1"/>
          </p:cNvSpPr>
          <p:nvPr/>
        </p:nvSpPr>
        <p:spPr bwMode="auto">
          <a:xfrm>
            <a:off x="4291013" y="376872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62475" name="Line 9"/>
          <p:cNvSpPr>
            <a:spLocks noChangeShapeType="1"/>
          </p:cNvSpPr>
          <p:nvPr/>
        </p:nvSpPr>
        <p:spPr bwMode="auto">
          <a:xfrm flipH="1">
            <a:off x="3757613" y="3300413"/>
            <a:ext cx="263525" cy="46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Oval 10"/>
          <p:cNvSpPr>
            <a:spLocks noChangeArrowheads="1"/>
          </p:cNvSpPr>
          <p:nvPr/>
        </p:nvSpPr>
        <p:spPr bwMode="auto">
          <a:xfrm>
            <a:off x="4935538" y="375761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62477" name="Oval 11"/>
          <p:cNvSpPr>
            <a:spLocks noChangeArrowheads="1"/>
          </p:cNvSpPr>
          <p:nvPr/>
        </p:nvSpPr>
        <p:spPr bwMode="auto">
          <a:xfrm>
            <a:off x="5680075" y="375602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62478" name="Line 12"/>
          <p:cNvSpPr>
            <a:spLocks noChangeShapeType="1"/>
          </p:cNvSpPr>
          <p:nvPr/>
        </p:nvSpPr>
        <p:spPr bwMode="auto">
          <a:xfrm flipH="1">
            <a:off x="5132388" y="3284538"/>
            <a:ext cx="273050" cy="461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Line 13"/>
          <p:cNvSpPr>
            <a:spLocks noChangeShapeType="1"/>
          </p:cNvSpPr>
          <p:nvPr/>
        </p:nvSpPr>
        <p:spPr bwMode="auto">
          <a:xfrm>
            <a:off x="5608638" y="3297238"/>
            <a:ext cx="273050" cy="449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Oval 14"/>
          <p:cNvSpPr>
            <a:spLocks noChangeArrowheads="1"/>
          </p:cNvSpPr>
          <p:nvPr/>
        </p:nvSpPr>
        <p:spPr bwMode="auto">
          <a:xfrm>
            <a:off x="3879850" y="460692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7</a:t>
            </a:r>
          </a:p>
        </p:txBody>
      </p:sp>
      <p:sp>
        <p:nvSpPr>
          <p:cNvPr id="62481" name="Line 15"/>
          <p:cNvSpPr>
            <a:spLocks noChangeShapeType="1"/>
          </p:cNvSpPr>
          <p:nvPr/>
        </p:nvSpPr>
        <p:spPr bwMode="auto">
          <a:xfrm>
            <a:off x="3743325" y="4205288"/>
            <a:ext cx="37465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Oval 16"/>
          <p:cNvSpPr>
            <a:spLocks noChangeArrowheads="1"/>
          </p:cNvSpPr>
          <p:nvPr/>
        </p:nvSpPr>
        <p:spPr bwMode="auto">
          <a:xfrm>
            <a:off x="7243763" y="210026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62483" name="Oval 17"/>
          <p:cNvSpPr>
            <a:spLocks noChangeArrowheads="1"/>
          </p:cNvSpPr>
          <p:nvPr/>
        </p:nvSpPr>
        <p:spPr bwMode="auto">
          <a:xfrm>
            <a:off x="6557963" y="286226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62484" name="Oval 18"/>
          <p:cNvSpPr>
            <a:spLocks noChangeArrowheads="1"/>
          </p:cNvSpPr>
          <p:nvPr/>
        </p:nvSpPr>
        <p:spPr bwMode="auto">
          <a:xfrm>
            <a:off x="7929563" y="286226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62485" name="Line 19"/>
          <p:cNvSpPr>
            <a:spLocks noChangeShapeType="1"/>
          </p:cNvSpPr>
          <p:nvPr/>
        </p:nvSpPr>
        <p:spPr bwMode="auto">
          <a:xfrm flipH="1">
            <a:off x="6897688" y="2474913"/>
            <a:ext cx="407987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6" name="Line 20"/>
          <p:cNvSpPr>
            <a:spLocks noChangeShapeType="1"/>
          </p:cNvSpPr>
          <p:nvPr/>
        </p:nvSpPr>
        <p:spPr bwMode="auto">
          <a:xfrm>
            <a:off x="7618413" y="2474913"/>
            <a:ext cx="422275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7" name="Oval 21"/>
          <p:cNvSpPr>
            <a:spLocks noChangeArrowheads="1"/>
          </p:cNvSpPr>
          <p:nvPr/>
        </p:nvSpPr>
        <p:spPr bwMode="auto">
          <a:xfrm>
            <a:off x="6175375" y="375920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62488" name="Oval 22"/>
          <p:cNvSpPr>
            <a:spLocks noChangeArrowheads="1"/>
          </p:cNvSpPr>
          <p:nvPr/>
        </p:nvSpPr>
        <p:spPr bwMode="auto">
          <a:xfrm>
            <a:off x="6935788" y="377190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62489" name="Line 23"/>
          <p:cNvSpPr>
            <a:spLocks noChangeShapeType="1"/>
          </p:cNvSpPr>
          <p:nvPr/>
        </p:nvSpPr>
        <p:spPr bwMode="auto">
          <a:xfrm flipH="1">
            <a:off x="6402388" y="3303588"/>
            <a:ext cx="263525" cy="46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0" name="Line 24"/>
          <p:cNvSpPr>
            <a:spLocks noChangeShapeType="1"/>
          </p:cNvSpPr>
          <p:nvPr/>
        </p:nvSpPr>
        <p:spPr bwMode="auto">
          <a:xfrm>
            <a:off x="6853238" y="3317875"/>
            <a:ext cx="298450" cy="458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Oval 25"/>
          <p:cNvSpPr>
            <a:spLocks noChangeArrowheads="1"/>
          </p:cNvSpPr>
          <p:nvPr/>
        </p:nvSpPr>
        <p:spPr bwMode="auto">
          <a:xfrm>
            <a:off x="7580313" y="37607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62492" name="Oval 26"/>
          <p:cNvSpPr>
            <a:spLocks noChangeArrowheads="1"/>
          </p:cNvSpPr>
          <p:nvPr/>
        </p:nvSpPr>
        <p:spPr bwMode="auto">
          <a:xfrm>
            <a:off x="8324850" y="375920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62493" name="Line 27"/>
          <p:cNvSpPr>
            <a:spLocks noChangeShapeType="1"/>
          </p:cNvSpPr>
          <p:nvPr/>
        </p:nvSpPr>
        <p:spPr bwMode="auto">
          <a:xfrm flipH="1">
            <a:off x="7777163" y="3287713"/>
            <a:ext cx="273050" cy="461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4" name="Line 28"/>
          <p:cNvSpPr>
            <a:spLocks noChangeShapeType="1"/>
          </p:cNvSpPr>
          <p:nvPr/>
        </p:nvSpPr>
        <p:spPr bwMode="auto">
          <a:xfrm>
            <a:off x="8253413" y="3300413"/>
            <a:ext cx="273050" cy="449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5" name="Oval 29"/>
          <p:cNvSpPr>
            <a:spLocks noChangeArrowheads="1"/>
          </p:cNvSpPr>
          <p:nvPr/>
        </p:nvSpPr>
        <p:spPr bwMode="auto">
          <a:xfrm>
            <a:off x="6524625" y="461010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7</a:t>
            </a:r>
          </a:p>
        </p:txBody>
      </p:sp>
      <p:sp>
        <p:nvSpPr>
          <p:cNvPr id="62496" name="Line 30"/>
          <p:cNvSpPr>
            <a:spLocks noChangeShapeType="1"/>
          </p:cNvSpPr>
          <p:nvPr/>
        </p:nvSpPr>
        <p:spPr bwMode="auto">
          <a:xfrm>
            <a:off x="6388100" y="4208463"/>
            <a:ext cx="37465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7" name="Line 31"/>
          <p:cNvSpPr>
            <a:spLocks noChangeShapeType="1"/>
          </p:cNvSpPr>
          <p:nvPr/>
        </p:nvSpPr>
        <p:spPr bwMode="auto">
          <a:xfrm flipV="1">
            <a:off x="4117975" y="4222750"/>
            <a:ext cx="373063" cy="357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8" name="Line 32"/>
          <p:cNvSpPr>
            <a:spLocks noChangeShapeType="1"/>
          </p:cNvSpPr>
          <p:nvPr/>
        </p:nvSpPr>
        <p:spPr bwMode="auto">
          <a:xfrm flipV="1">
            <a:off x="4133850" y="4222750"/>
            <a:ext cx="1004888" cy="357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9" name="Rectangle 33"/>
          <p:cNvSpPr>
            <a:spLocks noChangeArrowheads="1"/>
          </p:cNvSpPr>
          <p:nvPr/>
        </p:nvSpPr>
        <p:spPr bwMode="auto">
          <a:xfrm>
            <a:off x="3703638" y="5238750"/>
            <a:ext cx="2270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DFS Spanning</a:t>
            </a:r>
          </a:p>
        </p:txBody>
      </p:sp>
      <p:sp>
        <p:nvSpPr>
          <p:cNvPr id="62500" name="Rectangle 34"/>
          <p:cNvSpPr>
            <a:spLocks noChangeArrowheads="1"/>
          </p:cNvSpPr>
          <p:nvPr/>
        </p:nvSpPr>
        <p:spPr bwMode="auto">
          <a:xfrm>
            <a:off x="6399213" y="5275263"/>
            <a:ext cx="2249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BFS Spanning</a:t>
            </a:r>
          </a:p>
        </p:txBody>
      </p:sp>
      <p:sp>
        <p:nvSpPr>
          <p:cNvPr id="62501" name="Oval 35"/>
          <p:cNvSpPr>
            <a:spLocks noChangeArrowheads="1"/>
          </p:cNvSpPr>
          <p:nvPr/>
        </p:nvSpPr>
        <p:spPr bwMode="auto">
          <a:xfrm>
            <a:off x="1946275" y="20589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62502" name="Oval 36"/>
          <p:cNvSpPr>
            <a:spLocks noChangeArrowheads="1"/>
          </p:cNvSpPr>
          <p:nvPr/>
        </p:nvSpPr>
        <p:spPr bwMode="auto">
          <a:xfrm>
            <a:off x="1260475" y="28209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62503" name="Oval 37"/>
          <p:cNvSpPr>
            <a:spLocks noChangeArrowheads="1"/>
          </p:cNvSpPr>
          <p:nvPr/>
        </p:nvSpPr>
        <p:spPr bwMode="auto">
          <a:xfrm>
            <a:off x="2632075" y="28209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62504" name="Line 38"/>
          <p:cNvSpPr>
            <a:spLocks noChangeShapeType="1"/>
          </p:cNvSpPr>
          <p:nvPr/>
        </p:nvSpPr>
        <p:spPr bwMode="auto">
          <a:xfrm flipH="1">
            <a:off x="1600200" y="2433638"/>
            <a:ext cx="407988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5" name="Oval 39"/>
          <p:cNvSpPr>
            <a:spLocks noChangeArrowheads="1"/>
          </p:cNvSpPr>
          <p:nvPr/>
        </p:nvSpPr>
        <p:spPr bwMode="auto">
          <a:xfrm>
            <a:off x="877888" y="371792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62506" name="Oval 40"/>
          <p:cNvSpPr>
            <a:spLocks noChangeArrowheads="1"/>
          </p:cNvSpPr>
          <p:nvPr/>
        </p:nvSpPr>
        <p:spPr bwMode="auto">
          <a:xfrm>
            <a:off x="1638300" y="373062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62507" name="Line 41"/>
          <p:cNvSpPr>
            <a:spLocks noChangeShapeType="1"/>
          </p:cNvSpPr>
          <p:nvPr/>
        </p:nvSpPr>
        <p:spPr bwMode="auto">
          <a:xfrm flipH="1">
            <a:off x="1104900" y="3262313"/>
            <a:ext cx="263525" cy="46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8" name="Oval 42"/>
          <p:cNvSpPr>
            <a:spLocks noChangeArrowheads="1"/>
          </p:cNvSpPr>
          <p:nvPr/>
        </p:nvSpPr>
        <p:spPr bwMode="auto">
          <a:xfrm>
            <a:off x="2282825" y="371951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62509" name="Oval 43"/>
          <p:cNvSpPr>
            <a:spLocks noChangeArrowheads="1"/>
          </p:cNvSpPr>
          <p:nvPr/>
        </p:nvSpPr>
        <p:spPr bwMode="auto">
          <a:xfrm>
            <a:off x="3027363" y="371792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62510" name="Line 44"/>
          <p:cNvSpPr>
            <a:spLocks noChangeShapeType="1"/>
          </p:cNvSpPr>
          <p:nvPr/>
        </p:nvSpPr>
        <p:spPr bwMode="auto">
          <a:xfrm flipH="1">
            <a:off x="2479675" y="3246438"/>
            <a:ext cx="273050" cy="461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1" name="Line 45"/>
          <p:cNvSpPr>
            <a:spLocks noChangeShapeType="1"/>
          </p:cNvSpPr>
          <p:nvPr/>
        </p:nvSpPr>
        <p:spPr bwMode="auto">
          <a:xfrm>
            <a:off x="2955925" y="3259138"/>
            <a:ext cx="273050" cy="449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2" name="Oval 46"/>
          <p:cNvSpPr>
            <a:spLocks noChangeArrowheads="1"/>
          </p:cNvSpPr>
          <p:nvPr/>
        </p:nvSpPr>
        <p:spPr bwMode="auto">
          <a:xfrm>
            <a:off x="1227138" y="456882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7</a:t>
            </a:r>
          </a:p>
        </p:txBody>
      </p:sp>
      <p:sp>
        <p:nvSpPr>
          <p:cNvPr id="62513" name="Line 47"/>
          <p:cNvSpPr>
            <a:spLocks noChangeShapeType="1"/>
          </p:cNvSpPr>
          <p:nvPr/>
        </p:nvSpPr>
        <p:spPr bwMode="auto">
          <a:xfrm>
            <a:off x="1090613" y="4167188"/>
            <a:ext cx="37465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4" name="Line 48"/>
          <p:cNvSpPr>
            <a:spLocks noChangeShapeType="1"/>
          </p:cNvSpPr>
          <p:nvPr/>
        </p:nvSpPr>
        <p:spPr bwMode="auto">
          <a:xfrm flipV="1">
            <a:off x="1465263" y="4184650"/>
            <a:ext cx="373062" cy="357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5" name="Line 49"/>
          <p:cNvSpPr>
            <a:spLocks noChangeShapeType="1"/>
          </p:cNvSpPr>
          <p:nvPr/>
        </p:nvSpPr>
        <p:spPr bwMode="auto">
          <a:xfrm flipV="1">
            <a:off x="1481138" y="4184650"/>
            <a:ext cx="1004887" cy="357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6" name="Line 50"/>
          <p:cNvSpPr>
            <a:spLocks noChangeShapeType="1"/>
          </p:cNvSpPr>
          <p:nvPr/>
        </p:nvSpPr>
        <p:spPr bwMode="auto">
          <a:xfrm>
            <a:off x="2328863" y="2468563"/>
            <a:ext cx="387350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7" name="Line 51"/>
          <p:cNvSpPr>
            <a:spLocks noChangeShapeType="1"/>
          </p:cNvSpPr>
          <p:nvPr/>
        </p:nvSpPr>
        <p:spPr bwMode="auto">
          <a:xfrm>
            <a:off x="1604963" y="3244850"/>
            <a:ext cx="247650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8" name="Line 52"/>
          <p:cNvSpPr>
            <a:spLocks noChangeShapeType="1"/>
          </p:cNvSpPr>
          <p:nvPr/>
        </p:nvSpPr>
        <p:spPr bwMode="auto">
          <a:xfrm flipV="1">
            <a:off x="1535113" y="4110038"/>
            <a:ext cx="1516062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9" name="Line 53"/>
          <p:cNvSpPr>
            <a:spLocks noChangeShapeType="1"/>
          </p:cNvSpPr>
          <p:nvPr/>
        </p:nvSpPr>
        <p:spPr bwMode="auto">
          <a:xfrm flipV="1">
            <a:off x="4303713" y="4144963"/>
            <a:ext cx="1465262" cy="704850"/>
          </a:xfrm>
          <a:prstGeom prst="line">
            <a:avLst/>
          </a:prstGeom>
          <a:noFill/>
          <a:ln w="9525">
            <a:solidFill>
              <a:srgbClr val="CC33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0" name="Text Box 54"/>
          <p:cNvSpPr txBox="1">
            <a:spLocks noChangeArrowheads="1"/>
          </p:cNvSpPr>
          <p:nvPr/>
        </p:nvSpPr>
        <p:spPr bwMode="auto">
          <a:xfrm>
            <a:off x="4692650" y="4622800"/>
            <a:ext cx="1487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ea typeface="新細明體" charset="-120"/>
              </a:rPr>
              <a:t>nontree edge</a:t>
            </a:r>
          </a:p>
          <a:p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cycle</a:t>
            </a:r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1195388" y="350838"/>
            <a:ext cx="73231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A spanning tree is a </a:t>
            </a:r>
            <a:r>
              <a:rPr lang="en-US" altLang="zh-TW" sz="2800">
                <a:ea typeface="新細明體" charset="-120"/>
              </a:rPr>
              <a:t>minimal subgraph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, G’, of G</a:t>
            </a:r>
          </a:p>
          <a:p>
            <a:pPr algn="l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such that V(G’)=V(G) and G’ is connected.</a:t>
            </a:r>
          </a:p>
          <a:p>
            <a:pPr algn="l"/>
            <a:endParaRPr lang="en-US" altLang="zh-TW" sz="2800">
              <a:solidFill>
                <a:schemeClr val="tx1"/>
              </a:solidFill>
              <a:ea typeface="新細明體" charset="-120"/>
            </a:endParaRPr>
          </a:p>
          <a:p>
            <a:pPr algn="l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Any connected graph with </a:t>
            </a:r>
            <a:r>
              <a:rPr lang="en-US" altLang="zh-TW" sz="2800">
                <a:ea typeface="新細明體" charset="-120"/>
              </a:rPr>
              <a:t>n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vertices must have </a:t>
            </a:r>
            <a:br>
              <a:rPr lang="en-US" altLang="zh-TW" sz="28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at least </a:t>
            </a:r>
            <a:r>
              <a:rPr lang="en-US" altLang="zh-TW" sz="2800">
                <a:ea typeface="新細明體" charset="-120"/>
              </a:rPr>
              <a:t>n-1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edges.</a:t>
            </a:r>
          </a:p>
          <a:p>
            <a:pPr algn="l"/>
            <a:endParaRPr lang="en-US" altLang="zh-TW" sz="2800">
              <a:solidFill>
                <a:schemeClr val="tx1"/>
              </a:solidFill>
              <a:ea typeface="新細明體" charset="-120"/>
            </a:endParaRPr>
          </a:p>
          <a:p>
            <a:pPr algn="l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A </a:t>
            </a:r>
            <a:r>
              <a:rPr lang="en-US" altLang="zh-TW" sz="2800">
                <a:ea typeface="新細明體" charset="-120"/>
              </a:rPr>
              <a:t>biconnected graph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is a connected graph that has</a:t>
            </a:r>
          </a:p>
          <a:p>
            <a:pPr algn="l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no </a:t>
            </a:r>
            <a:r>
              <a:rPr lang="en-US" altLang="zh-TW" sz="2800">
                <a:ea typeface="新細明體" charset="-120"/>
              </a:rPr>
              <a:t>articulation points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.</a:t>
            </a:r>
          </a:p>
        </p:txBody>
      </p:sp>
      <p:sp>
        <p:nvSpPr>
          <p:cNvPr id="63493" name="Oval 3"/>
          <p:cNvSpPr>
            <a:spLocks noChangeArrowheads="1"/>
          </p:cNvSpPr>
          <p:nvPr/>
        </p:nvSpPr>
        <p:spPr bwMode="auto">
          <a:xfrm>
            <a:off x="6056313" y="336391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63494" name="Oval 4"/>
          <p:cNvSpPr>
            <a:spLocks noChangeArrowheads="1"/>
          </p:cNvSpPr>
          <p:nvPr/>
        </p:nvSpPr>
        <p:spPr bwMode="auto">
          <a:xfrm>
            <a:off x="5370513" y="412591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63495" name="Oval 5"/>
          <p:cNvSpPr>
            <a:spLocks noChangeArrowheads="1"/>
          </p:cNvSpPr>
          <p:nvPr/>
        </p:nvSpPr>
        <p:spPr bwMode="auto">
          <a:xfrm>
            <a:off x="6742113" y="412591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63496" name="Line 6"/>
          <p:cNvSpPr>
            <a:spLocks noChangeShapeType="1"/>
          </p:cNvSpPr>
          <p:nvPr/>
        </p:nvSpPr>
        <p:spPr bwMode="auto">
          <a:xfrm flipH="1">
            <a:off x="5710238" y="3738563"/>
            <a:ext cx="407987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Oval 7"/>
          <p:cNvSpPr>
            <a:spLocks noChangeArrowheads="1"/>
          </p:cNvSpPr>
          <p:nvPr/>
        </p:nvSpPr>
        <p:spPr bwMode="auto">
          <a:xfrm>
            <a:off x="4987925" y="50228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63498" name="Oval 8"/>
          <p:cNvSpPr>
            <a:spLocks noChangeArrowheads="1"/>
          </p:cNvSpPr>
          <p:nvPr/>
        </p:nvSpPr>
        <p:spPr bwMode="auto">
          <a:xfrm>
            <a:off x="5748338" y="50355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63499" name="Line 9"/>
          <p:cNvSpPr>
            <a:spLocks noChangeShapeType="1"/>
          </p:cNvSpPr>
          <p:nvPr/>
        </p:nvSpPr>
        <p:spPr bwMode="auto">
          <a:xfrm flipH="1">
            <a:off x="5214938" y="4567238"/>
            <a:ext cx="263525" cy="46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Oval 10"/>
          <p:cNvSpPr>
            <a:spLocks noChangeArrowheads="1"/>
          </p:cNvSpPr>
          <p:nvPr/>
        </p:nvSpPr>
        <p:spPr bwMode="auto">
          <a:xfrm>
            <a:off x="6392863" y="502443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63501" name="Oval 11"/>
          <p:cNvSpPr>
            <a:spLocks noChangeArrowheads="1"/>
          </p:cNvSpPr>
          <p:nvPr/>
        </p:nvSpPr>
        <p:spPr bwMode="auto">
          <a:xfrm>
            <a:off x="7137400" y="50228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63502" name="Line 12"/>
          <p:cNvSpPr>
            <a:spLocks noChangeShapeType="1"/>
          </p:cNvSpPr>
          <p:nvPr/>
        </p:nvSpPr>
        <p:spPr bwMode="auto">
          <a:xfrm flipH="1">
            <a:off x="6589713" y="4551363"/>
            <a:ext cx="273050" cy="461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Line 13"/>
          <p:cNvSpPr>
            <a:spLocks noChangeShapeType="1"/>
          </p:cNvSpPr>
          <p:nvPr/>
        </p:nvSpPr>
        <p:spPr bwMode="auto">
          <a:xfrm>
            <a:off x="7065963" y="4564063"/>
            <a:ext cx="273050" cy="449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4" name="Oval 14"/>
          <p:cNvSpPr>
            <a:spLocks noChangeArrowheads="1"/>
          </p:cNvSpPr>
          <p:nvPr/>
        </p:nvSpPr>
        <p:spPr bwMode="auto">
          <a:xfrm>
            <a:off x="5337175" y="58737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7</a:t>
            </a:r>
          </a:p>
        </p:txBody>
      </p:sp>
      <p:sp>
        <p:nvSpPr>
          <p:cNvPr id="63505" name="Line 15"/>
          <p:cNvSpPr>
            <a:spLocks noChangeShapeType="1"/>
          </p:cNvSpPr>
          <p:nvPr/>
        </p:nvSpPr>
        <p:spPr bwMode="auto">
          <a:xfrm>
            <a:off x="5200650" y="5472113"/>
            <a:ext cx="37465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6" name="Line 16"/>
          <p:cNvSpPr>
            <a:spLocks noChangeShapeType="1"/>
          </p:cNvSpPr>
          <p:nvPr/>
        </p:nvSpPr>
        <p:spPr bwMode="auto">
          <a:xfrm flipV="1">
            <a:off x="5575300" y="5489575"/>
            <a:ext cx="373063" cy="357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Line 17"/>
          <p:cNvSpPr>
            <a:spLocks noChangeShapeType="1"/>
          </p:cNvSpPr>
          <p:nvPr/>
        </p:nvSpPr>
        <p:spPr bwMode="auto">
          <a:xfrm flipV="1">
            <a:off x="5591175" y="5489575"/>
            <a:ext cx="1004888" cy="357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Line 18"/>
          <p:cNvSpPr>
            <a:spLocks noChangeShapeType="1"/>
          </p:cNvSpPr>
          <p:nvPr/>
        </p:nvSpPr>
        <p:spPr bwMode="auto">
          <a:xfrm>
            <a:off x="6438900" y="3773488"/>
            <a:ext cx="387350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Line 19"/>
          <p:cNvSpPr>
            <a:spLocks noChangeShapeType="1"/>
          </p:cNvSpPr>
          <p:nvPr/>
        </p:nvSpPr>
        <p:spPr bwMode="auto">
          <a:xfrm>
            <a:off x="5715000" y="4549775"/>
            <a:ext cx="247650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0" name="Line 20"/>
          <p:cNvSpPr>
            <a:spLocks noChangeShapeType="1"/>
          </p:cNvSpPr>
          <p:nvPr/>
        </p:nvSpPr>
        <p:spPr bwMode="auto">
          <a:xfrm flipV="1">
            <a:off x="5645150" y="5414963"/>
            <a:ext cx="1516063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Text Box 21"/>
          <p:cNvSpPr txBox="1">
            <a:spLocks noChangeArrowheads="1"/>
          </p:cNvSpPr>
          <p:nvPr/>
        </p:nvSpPr>
        <p:spPr bwMode="auto">
          <a:xfrm>
            <a:off x="1739900" y="4657725"/>
            <a:ext cx="242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biconnected graph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Line 1049"/>
          <p:cNvSpPr>
            <a:spLocks noChangeShapeType="1"/>
          </p:cNvSpPr>
          <p:nvPr/>
        </p:nvSpPr>
        <p:spPr bwMode="auto">
          <a:xfrm>
            <a:off x="3622675" y="349250"/>
            <a:ext cx="0" cy="874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Line 1050"/>
          <p:cNvSpPr>
            <a:spLocks noChangeShapeType="1"/>
          </p:cNvSpPr>
          <p:nvPr/>
        </p:nvSpPr>
        <p:spPr bwMode="auto">
          <a:xfrm flipH="1">
            <a:off x="3175000" y="1223963"/>
            <a:ext cx="447675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Line 1051"/>
          <p:cNvSpPr>
            <a:spLocks noChangeShapeType="1"/>
          </p:cNvSpPr>
          <p:nvPr/>
        </p:nvSpPr>
        <p:spPr bwMode="auto">
          <a:xfrm>
            <a:off x="3175000" y="1973263"/>
            <a:ext cx="523875" cy="925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Line 1052"/>
          <p:cNvSpPr>
            <a:spLocks noChangeShapeType="1"/>
          </p:cNvSpPr>
          <p:nvPr/>
        </p:nvSpPr>
        <p:spPr bwMode="auto">
          <a:xfrm flipV="1">
            <a:off x="3698875" y="1898650"/>
            <a:ext cx="422275" cy="974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Line 1053"/>
          <p:cNvSpPr>
            <a:spLocks noChangeShapeType="1"/>
          </p:cNvSpPr>
          <p:nvPr/>
        </p:nvSpPr>
        <p:spPr bwMode="auto">
          <a:xfrm>
            <a:off x="4146550" y="1924050"/>
            <a:ext cx="547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Line 1054"/>
          <p:cNvSpPr>
            <a:spLocks noChangeShapeType="1"/>
          </p:cNvSpPr>
          <p:nvPr/>
        </p:nvSpPr>
        <p:spPr bwMode="auto">
          <a:xfrm>
            <a:off x="4668838" y="1924050"/>
            <a:ext cx="523875" cy="874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Line 1055"/>
          <p:cNvSpPr>
            <a:spLocks noChangeShapeType="1"/>
          </p:cNvSpPr>
          <p:nvPr/>
        </p:nvSpPr>
        <p:spPr bwMode="auto">
          <a:xfrm flipV="1">
            <a:off x="5167313" y="174625"/>
            <a:ext cx="0" cy="2573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Line 1056"/>
          <p:cNvSpPr>
            <a:spLocks noChangeShapeType="1"/>
          </p:cNvSpPr>
          <p:nvPr/>
        </p:nvSpPr>
        <p:spPr bwMode="auto">
          <a:xfrm flipV="1">
            <a:off x="5167313" y="300038"/>
            <a:ext cx="671512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Oval 1057"/>
          <p:cNvSpPr>
            <a:spLocks noChangeArrowheads="1"/>
          </p:cNvSpPr>
          <p:nvPr/>
        </p:nvSpPr>
        <p:spPr bwMode="auto">
          <a:xfrm>
            <a:off x="3375025" y="100013"/>
            <a:ext cx="473075" cy="4492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Oval 1058"/>
          <p:cNvSpPr>
            <a:spLocks noChangeArrowheads="1"/>
          </p:cNvSpPr>
          <p:nvPr/>
        </p:nvSpPr>
        <p:spPr bwMode="auto">
          <a:xfrm>
            <a:off x="3417888" y="1023938"/>
            <a:ext cx="454025" cy="450850"/>
          </a:xfrm>
          <a:prstGeom prst="ellipse">
            <a:avLst/>
          </a:prstGeom>
          <a:solidFill>
            <a:srgbClr val="CC33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64526" name="Oval 1059"/>
          <p:cNvSpPr>
            <a:spLocks noChangeArrowheads="1"/>
          </p:cNvSpPr>
          <p:nvPr/>
        </p:nvSpPr>
        <p:spPr bwMode="auto">
          <a:xfrm>
            <a:off x="2951163" y="1749425"/>
            <a:ext cx="473075" cy="4492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Oval 1060"/>
          <p:cNvSpPr>
            <a:spLocks noChangeArrowheads="1"/>
          </p:cNvSpPr>
          <p:nvPr/>
        </p:nvSpPr>
        <p:spPr bwMode="auto">
          <a:xfrm>
            <a:off x="3424238" y="2617788"/>
            <a:ext cx="454025" cy="4683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  <a:p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4528" name="Oval 1061"/>
          <p:cNvSpPr>
            <a:spLocks noChangeArrowheads="1"/>
          </p:cNvSpPr>
          <p:nvPr/>
        </p:nvSpPr>
        <p:spPr bwMode="auto">
          <a:xfrm>
            <a:off x="3822700" y="1698625"/>
            <a:ext cx="473075" cy="449263"/>
          </a:xfrm>
          <a:prstGeom prst="ellipse">
            <a:avLst/>
          </a:prstGeom>
          <a:solidFill>
            <a:srgbClr val="CC33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3</a:t>
            </a:r>
            <a:endParaRPr lang="en-US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4529" name="Oval 1062"/>
          <p:cNvSpPr>
            <a:spLocks noChangeArrowheads="1"/>
          </p:cNvSpPr>
          <p:nvPr/>
        </p:nvSpPr>
        <p:spPr bwMode="auto">
          <a:xfrm>
            <a:off x="4445000" y="1673225"/>
            <a:ext cx="473075" cy="450850"/>
          </a:xfrm>
          <a:prstGeom prst="ellipse">
            <a:avLst/>
          </a:prstGeom>
          <a:solidFill>
            <a:srgbClr val="CC33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64530" name="Oval 1063"/>
          <p:cNvSpPr>
            <a:spLocks noChangeArrowheads="1"/>
          </p:cNvSpPr>
          <p:nvPr/>
        </p:nvSpPr>
        <p:spPr bwMode="auto">
          <a:xfrm>
            <a:off x="4918075" y="2619375"/>
            <a:ext cx="473075" cy="4492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64531" name="Oval 1064"/>
          <p:cNvSpPr>
            <a:spLocks noChangeArrowheads="1"/>
          </p:cNvSpPr>
          <p:nvPr/>
        </p:nvSpPr>
        <p:spPr bwMode="auto">
          <a:xfrm>
            <a:off x="4918075" y="0"/>
            <a:ext cx="473075" cy="4492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2" name="Oval 1065"/>
          <p:cNvSpPr>
            <a:spLocks noChangeArrowheads="1"/>
          </p:cNvSpPr>
          <p:nvPr/>
        </p:nvSpPr>
        <p:spPr bwMode="auto">
          <a:xfrm>
            <a:off x="5640388" y="0"/>
            <a:ext cx="473075" cy="4492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Oval 1066"/>
          <p:cNvSpPr>
            <a:spLocks noChangeArrowheads="1"/>
          </p:cNvSpPr>
          <p:nvPr/>
        </p:nvSpPr>
        <p:spPr bwMode="auto">
          <a:xfrm>
            <a:off x="4943475" y="874713"/>
            <a:ext cx="473075" cy="4492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4534" name="Text Box 1067"/>
          <p:cNvSpPr txBox="1">
            <a:spLocks noChangeArrowheads="1"/>
          </p:cNvSpPr>
          <p:nvPr/>
        </p:nvSpPr>
        <p:spPr bwMode="auto">
          <a:xfrm>
            <a:off x="3444875" y="95250"/>
            <a:ext cx="26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64535" name="Text Box 1071"/>
          <p:cNvSpPr txBox="1">
            <a:spLocks noChangeArrowheads="1"/>
          </p:cNvSpPr>
          <p:nvPr/>
        </p:nvSpPr>
        <p:spPr bwMode="auto">
          <a:xfrm>
            <a:off x="4999038" y="3175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8        9</a:t>
            </a:r>
          </a:p>
        </p:txBody>
      </p:sp>
      <p:sp>
        <p:nvSpPr>
          <p:cNvPr id="64536" name="Text Box 1072"/>
          <p:cNvSpPr txBox="1">
            <a:spLocks noChangeArrowheads="1"/>
          </p:cNvSpPr>
          <p:nvPr/>
        </p:nvSpPr>
        <p:spPr bwMode="auto">
          <a:xfrm>
            <a:off x="4897438" y="876300"/>
            <a:ext cx="488950" cy="457200"/>
          </a:xfrm>
          <a:prstGeom prst="rect">
            <a:avLst/>
          </a:prstGeom>
          <a:solidFill>
            <a:srgbClr val="CC33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 7</a:t>
            </a:r>
          </a:p>
        </p:txBody>
      </p:sp>
      <p:sp>
        <p:nvSpPr>
          <p:cNvPr id="64537" name="Text Box 1074"/>
          <p:cNvSpPr txBox="1">
            <a:spLocks noChangeArrowheads="1"/>
          </p:cNvSpPr>
          <p:nvPr/>
        </p:nvSpPr>
        <p:spPr bwMode="auto">
          <a:xfrm>
            <a:off x="3051175" y="1366838"/>
            <a:ext cx="206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   2</a:t>
            </a:r>
          </a:p>
        </p:txBody>
      </p:sp>
      <p:sp>
        <p:nvSpPr>
          <p:cNvPr id="64538" name="Text Box 1078"/>
          <p:cNvSpPr txBox="1">
            <a:spLocks noChangeArrowheads="1"/>
          </p:cNvSpPr>
          <p:nvPr/>
        </p:nvSpPr>
        <p:spPr bwMode="auto">
          <a:xfrm>
            <a:off x="3465513" y="26336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4</a:t>
            </a:r>
            <a:endParaRPr lang="en-US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4539" name="Line 1080"/>
          <p:cNvSpPr>
            <a:spLocks noChangeShapeType="1"/>
          </p:cNvSpPr>
          <p:nvPr/>
        </p:nvSpPr>
        <p:spPr bwMode="auto">
          <a:xfrm>
            <a:off x="3775075" y="1450975"/>
            <a:ext cx="230188" cy="265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0" name="Line 1081"/>
          <p:cNvSpPr>
            <a:spLocks noChangeShapeType="1"/>
          </p:cNvSpPr>
          <p:nvPr/>
        </p:nvSpPr>
        <p:spPr bwMode="auto">
          <a:xfrm flipV="1">
            <a:off x="4781550" y="1274763"/>
            <a:ext cx="280988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1" name="Text Box 1082"/>
          <p:cNvSpPr txBox="1">
            <a:spLocks noChangeArrowheads="1"/>
          </p:cNvSpPr>
          <p:nvPr/>
        </p:nvSpPr>
        <p:spPr bwMode="auto">
          <a:xfrm>
            <a:off x="5870575" y="1624013"/>
            <a:ext cx="218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ea typeface="新細明體" charset="-120"/>
              </a:rPr>
              <a:t>connected graph</a:t>
            </a:r>
          </a:p>
        </p:txBody>
      </p:sp>
      <p:sp>
        <p:nvSpPr>
          <p:cNvPr id="64542" name="Line 1083"/>
          <p:cNvSpPr>
            <a:spLocks noChangeShapeType="1"/>
          </p:cNvSpPr>
          <p:nvPr/>
        </p:nvSpPr>
        <p:spPr bwMode="auto">
          <a:xfrm>
            <a:off x="1746250" y="3870325"/>
            <a:ext cx="0" cy="874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3" name="Line 1084"/>
          <p:cNvSpPr>
            <a:spLocks noChangeShapeType="1"/>
          </p:cNvSpPr>
          <p:nvPr/>
        </p:nvSpPr>
        <p:spPr bwMode="auto">
          <a:xfrm flipH="1">
            <a:off x="1298575" y="4745038"/>
            <a:ext cx="447675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4" name="Line 1085"/>
          <p:cNvSpPr>
            <a:spLocks noChangeShapeType="1"/>
          </p:cNvSpPr>
          <p:nvPr/>
        </p:nvSpPr>
        <p:spPr bwMode="auto">
          <a:xfrm>
            <a:off x="1298575" y="5494338"/>
            <a:ext cx="523875" cy="925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5" name="Line 1088"/>
          <p:cNvSpPr>
            <a:spLocks noChangeShapeType="1"/>
          </p:cNvSpPr>
          <p:nvPr/>
        </p:nvSpPr>
        <p:spPr bwMode="auto">
          <a:xfrm>
            <a:off x="2792413" y="5445125"/>
            <a:ext cx="523875" cy="874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6" name="Line 1089"/>
          <p:cNvSpPr>
            <a:spLocks noChangeShapeType="1"/>
          </p:cNvSpPr>
          <p:nvPr/>
        </p:nvSpPr>
        <p:spPr bwMode="auto">
          <a:xfrm flipV="1">
            <a:off x="3290888" y="3695700"/>
            <a:ext cx="0" cy="2573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7" name="Line 1090"/>
          <p:cNvSpPr>
            <a:spLocks noChangeShapeType="1"/>
          </p:cNvSpPr>
          <p:nvPr/>
        </p:nvSpPr>
        <p:spPr bwMode="auto">
          <a:xfrm flipV="1">
            <a:off x="3290888" y="3821113"/>
            <a:ext cx="671512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8" name="Oval 1091"/>
          <p:cNvSpPr>
            <a:spLocks noChangeArrowheads="1"/>
          </p:cNvSpPr>
          <p:nvPr/>
        </p:nvSpPr>
        <p:spPr bwMode="auto">
          <a:xfrm>
            <a:off x="1498600" y="3621088"/>
            <a:ext cx="473075" cy="4492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9" name="Oval 1092"/>
          <p:cNvSpPr>
            <a:spLocks noChangeArrowheads="1"/>
          </p:cNvSpPr>
          <p:nvPr/>
        </p:nvSpPr>
        <p:spPr bwMode="auto">
          <a:xfrm>
            <a:off x="1541463" y="4545013"/>
            <a:ext cx="454025" cy="4508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64550" name="Oval 1093"/>
          <p:cNvSpPr>
            <a:spLocks noChangeArrowheads="1"/>
          </p:cNvSpPr>
          <p:nvPr/>
        </p:nvSpPr>
        <p:spPr bwMode="auto">
          <a:xfrm>
            <a:off x="1074738" y="5270500"/>
            <a:ext cx="473075" cy="4492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1" name="Oval 1094"/>
          <p:cNvSpPr>
            <a:spLocks noChangeArrowheads="1"/>
          </p:cNvSpPr>
          <p:nvPr/>
        </p:nvSpPr>
        <p:spPr bwMode="auto">
          <a:xfrm>
            <a:off x="1547813" y="6138863"/>
            <a:ext cx="454025" cy="4683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  <a:p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4552" name="Oval 1095"/>
          <p:cNvSpPr>
            <a:spLocks noChangeArrowheads="1"/>
          </p:cNvSpPr>
          <p:nvPr/>
        </p:nvSpPr>
        <p:spPr bwMode="auto">
          <a:xfrm>
            <a:off x="1946275" y="5219700"/>
            <a:ext cx="473075" cy="4492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3</a:t>
            </a:r>
            <a:endParaRPr lang="en-US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4553" name="Oval 1096"/>
          <p:cNvSpPr>
            <a:spLocks noChangeArrowheads="1"/>
          </p:cNvSpPr>
          <p:nvPr/>
        </p:nvSpPr>
        <p:spPr bwMode="auto">
          <a:xfrm>
            <a:off x="2568575" y="5194300"/>
            <a:ext cx="473075" cy="4508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64554" name="Oval 1097"/>
          <p:cNvSpPr>
            <a:spLocks noChangeArrowheads="1"/>
          </p:cNvSpPr>
          <p:nvPr/>
        </p:nvSpPr>
        <p:spPr bwMode="auto">
          <a:xfrm>
            <a:off x="3041650" y="6140450"/>
            <a:ext cx="473075" cy="4492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64555" name="Oval 1098"/>
          <p:cNvSpPr>
            <a:spLocks noChangeArrowheads="1"/>
          </p:cNvSpPr>
          <p:nvPr/>
        </p:nvSpPr>
        <p:spPr bwMode="auto">
          <a:xfrm>
            <a:off x="3041650" y="3521075"/>
            <a:ext cx="473075" cy="4492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6" name="Oval 1099"/>
          <p:cNvSpPr>
            <a:spLocks noChangeArrowheads="1"/>
          </p:cNvSpPr>
          <p:nvPr/>
        </p:nvSpPr>
        <p:spPr bwMode="auto">
          <a:xfrm>
            <a:off x="3763963" y="3521075"/>
            <a:ext cx="473075" cy="4492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7" name="Oval 1100"/>
          <p:cNvSpPr>
            <a:spLocks noChangeArrowheads="1"/>
          </p:cNvSpPr>
          <p:nvPr/>
        </p:nvSpPr>
        <p:spPr bwMode="auto">
          <a:xfrm>
            <a:off x="3067050" y="4395788"/>
            <a:ext cx="473075" cy="4492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4558" name="Text Box 1101"/>
          <p:cNvSpPr txBox="1">
            <a:spLocks noChangeArrowheads="1"/>
          </p:cNvSpPr>
          <p:nvPr/>
        </p:nvSpPr>
        <p:spPr bwMode="auto">
          <a:xfrm>
            <a:off x="1568450" y="3616325"/>
            <a:ext cx="26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64559" name="Text Box 1102"/>
          <p:cNvSpPr txBox="1">
            <a:spLocks noChangeArrowheads="1"/>
          </p:cNvSpPr>
          <p:nvPr/>
        </p:nvSpPr>
        <p:spPr bwMode="auto">
          <a:xfrm>
            <a:off x="3122613" y="352425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8        9</a:t>
            </a:r>
          </a:p>
        </p:txBody>
      </p:sp>
      <p:sp>
        <p:nvSpPr>
          <p:cNvPr id="64560" name="Text Box 1103"/>
          <p:cNvSpPr txBox="1">
            <a:spLocks noChangeArrowheads="1"/>
          </p:cNvSpPr>
          <p:nvPr/>
        </p:nvSpPr>
        <p:spPr bwMode="auto">
          <a:xfrm>
            <a:off x="3021013" y="43973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 7</a:t>
            </a:r>
          </a:p>
        </p:txBody>
      </p:sp>
      <p:sp>
        <p:nvSpPr>
          <p:cNvPr id="64561" name="Text Box 1104"/>
          <p:cNvSpPr txBox="1">
            <a:spLocks noChangeArrowheads="1"/>
          </p:cNvSpPr>
          <p:nvPr/>
        </p:nvSpPr>
        <p:spPr bwMode="auto">
          <a:xfrm>
            <a:off x="1174750" y="4887913"/>
            <a:ext cx="206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   2</a:t>
            </a:r>
          </a:p>
        </p:txBody>
      </p:sp>
      <p:sp>
        <p:nvSpPr>
          <p:cNvPr id="64562" name="Text Box 1105"/>
          <p:cNvSpPr txBox="1">
            <a:spLocks noChangeArrowheads="1"/>
          </p:cNvSpPr>
          <p:nvPr/>
        </p:nvSpPr>
        <p:spPr bwMode="auto">
          <a:xfrm>
            <a:off x="1589088" y="61547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4</a:t>
            </a:r>
            <a:endParaRPr lang="en-US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4563" name="Line 1107"/>
          <p:cNvSpPr>
            <a:spLocks noChangeShapeType="1"/>
          </p:cNvSpPr>
          <p:nvPr/>
        </p:nvSpPr>
        <p:spPr bwMode="auto">
          <a:xfrm flipV="1">
            <a:off x="2905125" y="4795838"/>
            <a:ext cx="280988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64" name="Line 1108"/>
          <p:cNvSpPr>
            <a:spLocks noChangeShapeType="1"/>
          </p:cNvSpPr>
          <p:nvPr/>
        </p:nvSpPr>
        <p:spPr bwMode="auto">
          <a:xfrm>
            <a:off x="6297613" y="3817938"/>
            <a:ext cx="0" cy="874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65" name="Line 1111"/>
          <p:cNvSpPr>
            <a:spLocks noChangeShapeType="1"/>
          </p:cNvSpPr>
          <p:nvPr/>
        </p:nvSpPr>
        <p:spPr bwMode="auto">
          <a:xfrm flipV="1">
            <a:off x="6373813" y="5367338"/>
            <a:ext cx="422275" cy="974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66" name="Line 1112"/>
          <p:cNvSpPr>
            <a:spLocks noChangeShapeType="1"/>
          </p:cNvSpPr>
          <p:nvPr/>
        </p:nvSpPr>
        <p:spPr bwMode="auto">
          <a:xfrm>
            <a:off x="6821488" y="5392738"/>
            <a:ext cx="547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67" name="Line 1113"/>
          <p:cNvSpPr>
            <a:spLocks noChangeShapeType="1"/>
          </p:cNvSpPr>
          <p:nvPr/>
        </p:nvSpPr>
        <p:spPr bwMode="auto">
          <a:xfrm>
            <a:off x="7343775" y="5392738"/>
            <a:ext cx="523875" cy="874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68" name="Line 1114"/>
          <p:cNvSpPr>
            <a:spLocks noChangeShapeType="1"/>
          </p:cNvSpPr>
          <p:nvPr/>
        </p:nvSpPr>
        <p:spPr bwMode="auto">
          <a:xfrm flipV="1">
            <a:off x="7842250" y="3643313"/>
            <a:ext cx="0" cy="2573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69" name="Line 1115"/>
          <p:cNvSpPr>
            <a:spLocks noChangeShapeType="1"/>
          </p:cNvSpPr>
          <p:nvPr/>
        </p:nvSpPr>
        <p:spPr bwMode="auto">
          <a:xfrm flipV="1">
            <a:off x="7842250" y="3768725"/>
            <a:ext cx="671513" cy="79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70" name="Oval 1116"/>
          <p:cNvSpPr>
            <a:spLocks noChangeArrowheads="1"/>
          </p:cNvSpPr>
          <p:nvPr/>
        </p:nvSpPr>
        <p:spPr bwMode="auto">
          <a:xfrm>
            <a:off x="6049963" y="3568700"/>
            <a:ext cx="473075" cy="4492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71" name="Oval 1117"/>
          <p:cNvSpPr>
            <a:spLocks noChangeArrowheads="1"/>
          </p:cNvSpPr>
          <p:nvPr/>
        </p:nvSpPr>
        <p:spPr bwMode="auto">
          <a:xfrm>
            <a:off x="6092825" y="4492625"/>
            <a:ext cx="454025" cy="4508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64572" name="Oval 1118"/>
          <p:cNvSpPr>
            <a:spLocks noChangeArrowheads="1"/>
          </p:cNvSpPr>
          <p:nvPr/>
        </p:nvSpPr>
        <p:spPr bwMode="auto">
          <a:xfrm>
            <a:off x="5626100" y="5218113"/>
            <a:ext cx="473075" cy="4492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73" name="Oval 1119"/>
          <p:cNvSpPr>
            <a:spLocks noChangeArrowheads="1"/>
          </p:cNvSpPr>
          <p:nvPr/>
        </p:nvSpPr>
        <p:spPr bwMode="auto">
          <a:xfrm>
            <a:off x="6099175" y="6086475"/>
            <a:ext cx="454025" cy="46831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  <a:p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4574" name="Oval 1120"/>
          <p:cNvSpPr>
            <a:spLocks noChangeArrowheads="1"/>
          </p:cNvSpPr>
          <p:nvPr/>
        </p:nvSpPr>
        <p:spPr bwMode="auto">
          <a:xfrm>
            <a:off x="6497638" y="5167313"/>
            <a:ext cx="473075" cy="4492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3</a:t>
            </a:r>
            <a:endParaRPr lang="en-US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4575" name="Oval 1121"/>
          <p:cNvSpPr>
            <a:spLocks noChangeArrowheads="1"/>
          </p:cNvSpPr>
          <p:nvPr/>
        </p:nvSpPr>
        <p:spPr bwMode="auto">
          <a:xfrm>
            <a:off x="7119938" y="5141913"/>
            <a:ext cx="473075" cy="4508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64576" name="Oval 1122"/>
          <p:cNvSpPr>
            <a:spLocks noChangeArrowheads="1"/>
          </p:cNvSpPr>
          <p:nvPr/>
        </p:nvSpPr>
        <p:spPr bwMode="auto">
          <a:xfrm>
            <a:off x="7593013" y="6088063"/>
            <a:ext cx="473075" cy="4492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64577" name="Oval 1123"/>
          <p:cNvSpPr>
            <a:spLocks noChangeArrowheads="1"/>
          </p:cNvSpPr>
          <p:nvPr/>
        </p:nvSpPr>
        <p:spPr bwMode="auto">
          <a:xfrm>
            <a:off x="7593013" y="3468688"/>
            <a:ext cx="473075" cy="4492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78" name="Oval 1124"/>
          <p:cNvSpPr>
            <a:spLocks noChangeArrowheads="1"/>
          </p:cNvSpPr>
          <p:nvPr/>
        </p:nvSpPr>
        <p:spPr bwMode="auto">
          <a:xfrm>
            <a:off x="8315325" y="3468688"/>
            <a:ext cx="473075" cy="4492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79" name="Oval 1125"/>
          <p:cNvSpPr>
            <a:spLocks noChangeArrowheads="1"/>
          </p:cNvSpPr>
          <p:nvPr/>
        </p:nvSpPr>
        <p:spPr bwMode="auto">
          <a:xfrm>
            <a:off x="7618413" y="4343400"/>
            <a:ext cx="473075" cy="4492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4580" name="Text Box 1126"/>
          <p:cNvSpPr txBox="1">
            <a:spLocks noChangeArrowheads="1"/>
          </p:cNvSpPr>
          <p:nvPr/>
        </p:nvSpPr>
        <p:spPr bwMode="auto">
          <a:xfrm>
            <a:off x="6119813" y="3563938"/>
            <a:ext cx="26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64581" name="Text Box 1127"/>
          <p:cNvSpPr txBox="1">
            <a:spLocks noChangeArrowheads="1"/>
          </p:cNvSpPr>
          <p:nvPr/>
        </p:nvSpPr>
        <p:spPr bwMode="auto">
          <a:xfrm>
            <a:off x="7673975" y="3471863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8        9</a:t>
            </a:r>
          </a:p>
        </p:txBody>
      </p:sp>
      <p:sp>
        <p:nvSpPr>
          <p:cNvPr id="64582" name="Text Box 1128"/>
          <p:cNvSpPr txBox="1">
            <a:spLocks noChangeArrowheads="1"/>
          </p:cNvSpPr>
          <p:nvPr/>
        </p:nvSpPr>
        <p:spPr bwMode="auto">
          <a:xfrm>
            <a:off x="7572375" y="43449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 7</a:t>
            </a:r>
          </a:p>
        </p:txBody>
      </p:sp>
      <p:sp>
        <p:nvSpPr>
          <p:cNvPr id="64583" name="Text Box 1129"/>
          <p:cNvSpPr txBox="1">
            <a:spLocks noChangeArrowheads="1"/>
          </p:cNvSpPr>
          <p:nvPr/>
        </p:nvSpPr>
        <p:spPr bwMode="auto">
          <a:xfrm>
            <a:off x="5726113" y="4835525"/>
            <a:ext cx="206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   2</a:t>
            </a:r>
          </a:p>
        </p:txBody>
      </p:sp>
      <p:sp>
        <p:nvSpPr>
          <p:cNvPr id="64584" name="Text Box 1130"/>
          <p:cNvSpPr txBox="1">
            <a:spLocks noChangeArrowheads="1"/>
          </p:cNvSpPr>
          <p:nvPr/>
        </p:nvSpPr>
        <p:spPr bwMode="auto">
          <a:xfrm>
            <a:off x="6140450" y="61023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4</a:t>
            </a:r>
            <a:endParaRPr lang="en-US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4585" name="Line 1131"/>
          <p:cNvSpPr>
            <a:spLocks noChangeShapeType="1"/>
          </p:cNvSpPr>
          <p:nvPr/>
        </p:nvSpPr>
        <p:spPr bwMode="auto">
          <a:xfrm>
            <a:off x="6450013" y="4919663"/>
            <a:ext cx="230187" cy="26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6" name="Line 1132"/>
          <p:cNvSpPr>
            <a:spLocks noChangeShapeType="1"/>
          </p:cNvSpPr>
          <p:nvPr/>
        </p:nvSpPr>
        <p:spPr bwMode="auto">
          <a:xfrm flipV="1">
            <a:off x="7456488" y="4743450"/>
            <a:ext cx="280987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7" name="Text Box 1133"/>
          <p:cNvSpPr txBox="1">
            <a:spLocks noChangeArrowheads="1"/>
          </p:cNvSpPr>
          <p:nvPr/>
        </p:nvSpPr>
        <p:spPr bwMode="auto">
          <a:xfrm>
            <a:off x="1154113" y="3086100"/>
            <a:ext cx="3498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two connected components</a:t>
            </a:r>
          </a:p>
        </p:txBody>
      </p:sp>
      <p:sp>
        <p:nvSpPr>
          <p:cNvPr id="64588" name="Text Box 1134"/>
          <p:cNvSpPr txBox="1">
            <a:spLocks noChangeArrowheads="1"/>
          </p:cNvSpPr>
          <p:nvPr/>
        </p:nvSpPr>
        <p:spPr bwMode="auto">
          <a:xfrm>
            <a:off x="6175375" y="2955925"/>
            <a:ext cx="270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one connected graph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1001713" y="717550"/>
            <a:ext cx="7872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biconnected component: a maximal connected subgraph H</a:t>
            </a:r>
            <a:br>
              <a:rPr lang="en-US" altLang="zh-TW" sz="24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(</a:t>
            </a:r>
            <a:r>
              <a:rPr lang="en-US" altLang="zh-TW" sz="2400">
                <a:ea typeface="新細明體" charset="-120"/>
              </a:rPr>
              <a:t>no subgraph that is both biconnected and properly contains H</a:t>
            </a: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)</a:t>
            </a:r>
          </a:p>
        </p:txBody>
      </p:sp>
      <p:sp>
        <p:nvSpPr>
          <p:cNvPr id="65541" name="Line 3"/>
          <p:cNvSpPr>
            <a:spLocks noChangeShapeType="1"/>
          </p:cNvSpPr>
          <p:nvPr/>
        </p:nvSpPr>
        <p:spPr bwMode="auto">
          <a:xfrm>
            <a:off x="1905000" y="2636838"/>
            <a:ext cx="0" cy="874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Line 4"/>
          <p:cNvSpPr>
            <a:spLocks noChangeShapeType="1"/>
          </p:cNvSpPr>
          <p:nvPr/>
        </p:nvSpPr>
        <p:spPr bwMode="auto">
          <a:xfrm flipV="1">
            <a:off x="1981200" y="4186238"/>
            <a:ext cx="422275" cy="974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Line 5"/>
          <p:cNvSpPr>
            <a:spLocks noChangeShapeType="1"/>
          </p:cNvSpPr>
          <p:nvPr/>
        </p:nvSpPr>
        <p:spPr bwMode="auto">
          <a:xfrm>
            <a:off x="2428875" y="4211638"/>
            <a:ext cx="547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Line 6"/>
          <p:cNvSpPr>
            <a:spLocks noChangeShapeType="1"/>
          </p:cNvSpPr>
          <p:nvPr/>
        </p:nvSpPr>
        <p:spPr bwMode="auto">
          <a:xfrm>
            <a:off x="2951163" y="4211638"/>
            <a:ext cx="523875" cy="874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7"/>
          <p:cNvSpPr>
            <a:spLocks noChangeShapeType="1"/>
          </p:cNvSpPr>
          <p:nvPr/>
        </p:nvSpPr>
        <p:spPr bwMode="auto">
          <a:xfrm flipV="1">
            <a:off x="3449638" y="2462213"/>
            <a:ext cx="0" cy="2573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Line 8"/>
          <p:cNvSpPr>
            <a:spLocks noChangeShapeType="1"/>
          </p:cNvSpPr>
          <p:nvPr/>
        </p:nvSpPr>
        <p:spPr bwMode="auto">
          <a:xfrm flipV="1">
            <a:off x="3449638" y="2587625"/>
            <a:ext cx="671512" cy="79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Oval 9"/>
          <p:cNvSpPr>
            <a:spLocks noChangeArrowheads="1"/>
          </p:cNvSpPr>
          <p:nvPr/>
        </p:nvSpPr>
        <p:spPr bwMode="auto">
          <a:xfrm>
            <a:off x="1657350" y="2387600"/>
            <a:ext cx="473075" cy="4492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Oval 10"/>
          <p:cNvSpPr>
            <a:spLocks noChangeArrowheads="1"/>
          </p:cNvSpPr>
          <p:nvPr/>
        </p:nvSpPr>
        <p:spPr bwMode="auto">
          <a:xfrm>
            <a:off x="1700213" y="3311525"/>
            <a:ext cx="454025" cy="4508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65549" name="Oval 11"/>
          <p:cNvSpPr>
            <a:spLocks noChangeArrowheads="1"/>
          </p:cNvSpPr>
          <p:nvPr/>
        </p:nvSpPr>
        <p:spPr bwMode="auto">
          <a:xfrm>
            <a:off x="1233488" y="4037013"/>
            <a:ext cx="473075" cy="4492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Oval 12"/>
          <p:cNvSpPr>
            <a:spLocks noChangeArrowheads="1"/>
          </p:cNvSpPr>
          <p:nvPr/>
        </p:nvSpPr>
        <p:spPr bwMode="auto">
          <a:xfrm>
            <a:off x="1706563" y="4905375"/>
            <a:ext cx="454025" cy="46831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  <a:p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5551" name="Oval 13"/>
          <p:cNvSpPr>
            <a:spLocks noChangeArrowheads="1"/>
          </p:cNvSpPr>
          <p:nvPr/>
        </p:nvSpPr>
        <p:spPr bwMode="auto">
          <a:xfrm>
            <a:off x="2105025" y="3986213"/>
            <a:ext cx="473075" cy="4492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3</a:t>
            </a:r>
            <a:endParaRPr lang="en-US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5552" name="Oval 14"/>
          <p:cNvSpPr>
            <a:spLocks noChangeArrowheads="1"/>
          </p:cNvSpPr>
          <p:nvPr/>
        </p:nvSpPr>
        <p:spPr bwMode="auto">
          <a:xfrm>
            <a:off x="2727325" y="3960813"/>
            <a:ext cx="473075" cy="4508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65553" name="Oval 15"/>
          <p:cNvSpPr>
            <a:spLocks noChangeArrowheads="1"/>
          </p:cNvSpPr>
          <p:nvPr/>
        </p:nvSpPr>
        <p:spPr bwMode="auto">
          <a:xfrm>
            <a:off x="3200400" y="4906963"/>
            <a:ext cx="473075" cy="4492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65554" name="Oval 16"/>
          <p:cNvSpPr>
            <a:spLocks noChangeArrowheads="1"/>
          </p:cNvSpPr>
          <p:nvPr/>
        </p:nvSpPr>
        <p:spPr bwMode="auto">
          <a:xfrm>
            <a:off x="3200400" y="2287588"/>
            <a:ext cx="473075" cy="4492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Oval 17"/>
          <p:cNvSpPr>
            <a:spLocks noChangeArrowheads="1"/>
          </p:cNvSpPr>
          <p:nvPr/>
        </p:nvSpPr>
        <p:spPr bwMode="auto">
          <a:xfrm>
            <a:off x="3922713" y="2287588"/>
            <a:ext cx="473075" cy="4492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Oval 18"/>
          <p:cNvSpPr>
            <a:spLocks noChangeArrowheads="1"/>
          </p:cNvSpPr>
          <p:nvPr/>
        </p:nvSpPr>
        <p:spPr bwMode="auto">
          <a:xfrm>
            <a:off x="3225800" y="3162300"/>
            <a:ext cx="473075" cy="4492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5557" name="Text Box 19"/>
          <p:cNvSpPr txBox="1">
            <a:spLocks noChangeArrowheads="1"/>
          </p:cNvSpPr>
          <p:nvPr/>
        </p:nvSpPr>
        <p:spPr bwMode="auto">
          <a:xfrm>
            <a:off x="1727200" y="2382838"/>
            <a:ext cx="26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65558" name="Text Box 20"/>
          <p:cNvSpPr txBox="1">
            <a:spLocks noChangeArrowheads="1"/>
          </p:cNvSpPr>
          <p:nvPr/>
        </p:nvSpPr>
        <p:spPr bwMode="auto">
          <a:xfrm>
            <a:off x="3281363" y="2290763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8        9</a:t>
            </a:r>
          </a:p>
        </p:txBody>
      </p:sp>
      <p:sp>
        <p:nvSpPr>
          <p:cNvPr id="65559" name="Text Box 21"/>
          <p:cNvSpPr txBox="1">
            <a:spLocks noChangeArrowheads="1"/>
          </p:cNvSpPr>
          <p:nvPr/>
        </p:nvSpPr>
        <p:spPr bwMode="auto">
          <a:xfrm>
            <a:off x="3179763" y="31638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 7</a:t>
            </a:r>
          </a:p>
        </p:txBody>
      </p:sp>
      <p:sp>
        <p:nvSpPr>
          <p:cNvPr id="65560" name="Text Box 22"/>
          <p:cNvSpPr txBox="1">
            <a:spLocks noChangeArrowheads="1"/>
          </p:cNvSpPr>
          <p:nvPr/>
        </p:nvSpPr>
        <p:spPr bwMode="auto">
          <a:xfrm>
            <a:off x="1333500" y="3654425"/>
            <a:ext cx="206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   2</a:t>
            </a:r>
          </a:p>
        </p:txBody>
      </p:sp>
      <p:sp>
        <p:nvSpPr>
          <p:cNvPr id="65561" name="Text Box 23"/>
          <p:cNvSpPr txBox="1">
            <a:spLocks noChangeArrowheads="1"/>
          </p:cNvSpPr>
          <p:nvPr/>
        </p:nvSpPr>
        <p:spPr bwMode="auto">
          <a:xfrm>
            <a:off x="1747838" y="49212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4</a:t>
            </a:r>
            <a:endParaRPr lang="en-US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5562" name="Line 24"/>
          <p:cNvSpPr>
            <a:spLocks noChangeShapeType="1"/>
          </p:cNvSpPr>
          <p:nvPr/>
        </p:nvSpPr>
        <p:spPr bwMode="auto">
          <a:xfrm>
            <a:off x="2057400" y="3738563"/>
            <a:ext cx="230188" cy="26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3" name="Line 25"/>
          <p:cNvSpPr>
            <a:spLocks noChangeShapeType="1"/>
          </p:cNvSpPr>
          <p:nvPr/>
        </p:nvSpPr>
        <p:spPr bwMode="auto">
          <a:xfrm flipV="1">
            <a:off x="3063875" y="3562350"/>
            <a:ext cx="280988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4" name="Line 26"/>
          <p:cNvSpPr>
            <a:spLocks noChangeShapeType="1"/>
          </p:cNvSpPr>
          <p:nvPr/>
        </p:nvSpPr>
        <p:spPr bwMode="auto">
          <a:xfrm flipH="1">
            <a:off x="1535113" y="3721100"/>
            <a:ext cx="282575" cy="334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5" name="Line 27"/>
          <p:cNvSpPr>
            <a:spLocks noChangeShapeType="1"/>
          </p:cNvSpPr>
          <p:nvPr/>
        </p:nvSpPr>
        <p:spPr bwMode="auto">
          <a:xfrm>
            <a:off x="1552575" y="4462463"/>
            <a:ext cx="2651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6" name="Line 53"/>
          <p:cNvSpPr>
            <a:spLocks noChangeShapeType="1"/>
          </p:cNvSpPr>
          <p:nvPr/>
        </p:nvSpPr>
        <p:spPr bwMode="auto">
          <a:xfrm>
            <a:off x="5480050" y="2012950"/>
            <a:ext cx="1588" cy="874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7" name="Oval 54"/>
          <p:cNvSpPr>
            <a:spLocks noChangeArrowheads="1"/>
          </p:cNvSpPr>
          <p:nvPr/>
        </p:nvSpPr>
        <p:spPr bwMode="auto">
          <a:xfrm>
            <a:off x="5232400" y="1763713"/>
            <a:ext cx="473075" cy="4492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8" name="Oval 55"/>
          <p:cNvSpPr>
            <a:spLocks noChangeArrowheads="1"/>
          </p:cNvSpPr>
          <p:nvPr/>
        </p:nvSpPr>
        <p:spPr bwMode="auto">
          <a:xfrm>
            <a:off x="5275263" y="2687638"/>
            <a:ext cx="454025" cy="4508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65569" name="Text Box 56"/>
          <p:cNvSpPr txBox="1">
            <a:spLocks noChangeArrowheads="1"/>
          </p:cNvSpPr>
          <p:nvPr/>
        </p:nvSpPr>
        <p:spPr bwMode="auto">
          <a:xfrm>
            <a:off x="5302250" y="1758950"/>
            <a:ext cx="26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65570" name="Line 57"/>
          <p:cNvSpPr>
            <a:spLocks noChangeShapeType="1"/>
          </p:cNvSpPr>
          <p:nvPr/>
        </p:nvSpPr>
        <p:spPr bwMode="auto">
          <a:xfrm flipV="1">
            <a:off x="5503863" y="4392613"/>
            <a:ext cx="422275" cy="974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1" name="Oval 58"/>
          <p:cNvSpPr>
            <a:spLocks noChangeArrowheads="1"/>
          </p:cNvSpPr>
          <p:nvPr/>
        </p:nvSpPr>
        <p:spPr bwMode="auto">
          <a:xfrm>
            <a:off x="5222875" y="3517900"/>
            <a:ext cx="454025" cy="4508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65572" name="Oval 59"/>
          <p:cNvSpPr>
            <a:spLocks noChangeArrowheads="1"/>
          </p:cNvSpPr>
          <p:nvPr/>
        </p:nvSpPr>
        <p:spPr bwMode="auto">
          <a:xfrm>
            <a:off x="4756150" y="4243388"/>
            <a:ext cx="473075" cy="4492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3" name="Oval 60"/>
          <p:cNvSpPr>
            <a:spLocks noChangeArrowheads="1"/>
          </p:cNvSpPr>
          <p:nvPr/>
        </p:nvSpPr>
        <p:spPr bwMode="auto">
          <a:xfrm>
            <a:off x="5229225" y="5111750"/>
            <a:ext cx="454025" cy="46831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  <a:p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5574" name="Oval 61"/>
          <p:cNvSpPr>
            <a:spLocks noChangeArrowheads="1"/>
          </p:cNvSpPr>
          <p:nvPr/>
        </p:nvSpPr>
        <p:spPr bwMode="auto">
          <a:xfrm>
            <a:off x="5627688" y="4192588"/>
            <a:ext cx="473075" cy="4492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3</a:t>
            </a:r>
            <a:endParaRPr lang="en-US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5575" name="Text Box 62"/>
          <p:cNvSpPr txBox="1">
            <a:spLocks noChangeArrowheads="1"/>
          </p:cNvSpPr>
          <p:nvPr/>
        </p:nvSpPr>
        <p:spPr bwMode="auto">
          <a:xfrm>
            <a:off x="4856163" y="3860800"/>
            <a:ext cx="206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   2</a:t>
            </a:r>
          </a:p>
        </p:txBody>
      </p:sp>
      <p:sp>
        <p:nvSpPr>
          <p:cNvPr id="65576" name="Text Box 63"/>
          <p:cNvSpPr txBox="1">
            <a:spLocks noChangeArrowheads="1"/>
          </p:cNvSpPr>
          <p:nvPr/>
        </p:nvSpPr>
        <p:spPr bwMode="auto">
          <a:xfrm>
            <a:off x="5270500" y="51276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4</a:t>
            </a:r>
            <a:endParaRPr lang="en-US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5577" name="Line 64"/>
          <p:cNvSpPr>
            <a:spLocks noChangeShapeType="1"/>
          </p:cNvSpPr>
          <p:nvPr/>
        </p:nvSpPr>
        <p:spPr bwMode="auto">
          <a:xfrm>
            <a:off x="5580063" y="3944938"/>
            <a:ext cx="230187" cy="26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8" name="Line 65"/>
          <p:cNvSpPr>
            <a:spLocks noChangeShapeType="1"/>
          </p:cNvSpPr>
          <p:nvPr/>
        </p:nvSpPr>
        <p:spPr bwMode="auto">
          <a:xfrm flipH="1">
            <a:off x="5057775" y="3927475"/>
            <a:ext cx="282575" cy="334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9" name="Line 66"/>
          <p:cNvSpPr>
            <a:spLocks noChangeShapeType="1"/>
          </p:cNvSpPr>
          <p:nvPr/>
        </p:nvSpPr>
        <p:spPr bwMode="auto">
          <a:xfrm>
            <a:off x="5075238" y="4668838"/>
            <a:ext cx="2651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0" name="Line 70"/>
          <p:cNvSpPr>
            <a:spLocks noChangeShapeType="1"/>
          </p:cNvSpPr>
          <p:nvPr/>
        </p:nvSpPr>
        <p:spPr bwMode="auto">
          <a:xfrm>
            <a:off x="6673850" y="4470400"/>
            <a:ext cx="547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1" name="Oval 71"/>
          <p:cNvSpPr>
            <a:spLocks noChangeArrowheads="1"/>
          </p:cNvSpPr>
          <p:nvPr/>
        </p:nvSpPr>
        <p:spPr bwMode="auto">
          <a:xfrm>
            <a:off x="6350000" y="4244975"/>
            <a:ext cx="473075" cy="4492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3</a:t>
            </a:r>
            <a:endParaRPr lang="en-US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5582" name="Oval 72"/>
          <p:cNvSpPr>
            <a:spLocks noChangeArrowheads="1"/>
          </p:cNvSpPr>
          <p:nvPr/>
        </p:nvSpPr>
        <p:spPr bwMode="auto">
          <a:xfrm>
            <a:off x="6972300" y="4219575"/>
            <a:ext cx="473075" cy="4508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65583" name="Oval 82"/>
          <p:cNvSpPr>
            <a:spLocks noChangeArrowheads="1"/>
          </p:cNvSpPr>
          <p:nvPr/>
        </p:nvSpPr>
        <p:spPr bwMode="auto">
          <a:xfrm>
            <a:off x="6316663" y="1752600"/>
            <a:ext cx="473075" cy="4492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8</a:t>
            </a:r>
          </a:p>
        </p:txBody>
      </p:sp>
      <p:sp>
        <p:nvSpPr>
          <p:cNvPr id="65584" name="Oval 83"/>
          <p:cNvSpPr>
            <a:spLocks noChangeArrowheads="1"/>
          </p:cNvSpPr>
          <p:nvPr/>
        </p:nvSpPr>
        <p:spPr bwMode="auto">
          <a:xfrm>
            <a:off x="6342063" y="2627313"/>
            <a:ext cx="473075" cy="4492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5585" name="Text Box 84"/>
          <p:cNvSpPr txBox="1">
            <a:spLocks noChangeArrowheads="1"/>
          </p:cNvSpPr>
          <p:nvPr/>
        </p:nvSpPr>
        <p:spPr bwMode="auto">
          <a:xfrm>
            <a:off x="6296025" y="26289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 7</a:t>
            </a:r>
          </a:p>
        </p:txBody>
      </p:sp>
      <p:sp>
        <p:nvSpPr>
          <p:cNvPr id="65586" name="Line 86"/>
          <p:cNvSpPr>
            <a:spLocks noChangeShapeType="1"/>
          </p:cNvSpPr>
          <p:nvPr/>
        </p:nvSpPr>
        <p:spPr bwMode="auto">
          <a:xfrm>
            <a:off x="6562725" y="2222500"/>
            <a:ext cx="0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7" name="Line 87"/>
          <p:cNvSpPr>
            <a:spLocks noChangeShapeType="1"/>
          </p:cNvSpPr>
          <p:nvPr/>
        </p:nvSpPr>
        <p:spPr bwMode="auto">
          <a:xfrm flipV="1">
            <a:off x="7783513" y="2033588"/>
            <a:ext cx="671512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8" name="Oval 89"/>
          <p:cNvSpPr>
            <a:spLocks noChangeArrowheads="1"/>
          </p:cNvSpPr>
          <p:nvPr/>
        </p:nvSpPr>
        <p:spPr bwMode="auto">
          <a:xfrm>
            <a:off x="8256588" y="1733550"/>
            <a:ext cx="473075" cy="4492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9" name="Oval 90"/>
          <p:cNvSpPr>
            <a:spLocks noChangeArrowheads="1"/>
          </p:cNvSpPr>
          <p:nvPr/>
        </p:nvSpPr>
        <p:spPr bwMode="auto">
          <a:xfrm>
            <a:off x="7559675" y="2608263"/>
            <a:ext cx="473075" cy="4492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5590" name="Text Box 91"/>
          <p:cNvSpPr txBox="1">
            <a:spLocks noChangeArrowheads="1"/>
          </p:cNvSpPr>
          <p:nvPr/>
        </p:nvSpPr>
        <p:spPr bwMode="auto">
          <a:xfrm>
            <a:off x="8351838" y="17541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9</a:t>
            </a:r>
          </a:p>
        </p:txBody>
      </p:sp>
      <p:sp>
        <p:nvSpPr>
          <p:cNvPr id="65591" name="Text Box 92"/>
          <p:cNvSpPr txBox="1">
            <a:spLocks noChangeArrowheads="1"/>
          </p:cNvSpPr>
          <p:nvPr/>
        </p:nvSpPr>
        <p:spPr bwMode="auto">
          <a:xfrm>
            <a:off x="7513638" y="26098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 7</a:t>
            </a:r>
          </a:p>
        </p:txBody>
      </p:sp>
      <p:sp>
        <p:nvSpPr>
          <p:cNvPr id="65592" name="Line 94"/>
          <p:cNvSpPr>
            <a:spLocks noChangeShapeType="1"/>
          </p:cNvSpPr>
          <p:nvPr/>
        </p:nvSpPr>
        <p:spPr bwMode="auto">
          <a:xfrm>
            <a:off x="7813675" y="4416425"/>
            <a:ext cx="523875" cy="874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3" name="Oval 95"/>
          <p:cNvSpPr>
            <a:spLocks noChangeArrowheads="1"/>
          </p:cNvSpPr>
          <p:nvPr/>
        </p:nvSpPr>
        <p:spPr bwMode="auto">
          <a:xfrm>
            <a:off x="7589838" y="4165600"/>
            <a:ext cx="473075" cy="4508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65594" name="Oval 96"/>
          <p:cNvSpPr>
            <a:spLocks noChangeArrowheads="1"/>
          </p:cNvSpPr>
          <p:nvPr/>
        </p:nvSpPr>
        <p:spPr bwMode="auto">
          <a:xfrm>
            <a:off x="8062913" y="5111750"/>
            <a:ext cx="473075" cy="4492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65595" name="Oval 97"/>
          <p:cNvSpPr>
            <a:spLocks noChangeArrowheads="1"/>
          </p:cNvSpPr>
          <p:nvPr/>
        </p:nvSpPr>
        <p:spPr bwMode="auto">
          <a:xfrm>
            <a:off x="8088313" y="3367088"/>
            <a:ext cx="473075" cy="4492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5596" name="Text Box 98"/>
          <p:cNvSpPr txBox="1">
            <a:spLocks noChangeArrowheads="1"/>
          </p:cNvSpPr>
          <p:nvPr/>
        </p:nvSpPr>
        <p:spPr bwMode="auto">
          <a:xfrm>
            <a:off x="8042275" y="33686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 7</a:t>
            </a:r>
          </a:p>
        </p:txBody>
      </p:sp>
      <p:sp>
        <p:nvSpPr>
          <p:cNvPr id="65597" name="Line 99"/>
          <p:cNvSpPr>
            <a:spLocks noChangeShapeType="1"/>
          </p:cNvSpPr>
          <p:nvPr/>
        </p:nvSpPr>
        <p:spPr bwMode="auto">
          <a:xfrm flipV="1">
            <a:off x="7926388" y="3767138"/>
            <a:ext cx="280987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8" name="Text Box 100"/>
          <p:cNvSpPr txBox="1">
            <a:spLocks noChangeArrowheads="1"/>
          </p:cNvSpPr>
          <p:nvPr/>
        </p:nvSpPr>
        <p:spPr bwMode="auto">
          <a:xfrm>
            <a:off x="5111750" y="580390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biconnected components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781050" y="84138"/>
            <a:ext cx="8218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 b="1">
                <a:solidFill>
                  <a:schemeClr val="tx1"/>
                </a:solidFill>
                <a:ea typeface="新細明體" charset="-120"/>
              </a:rPr>
              <a:t>Find biconnected component of a connected undirected graph</a:t>
            </a:r>
          </a:p>
          <a:p>
            <a:r>
              <a:rPr lang="en-US" altLang="zh-TW" sz="2400" b="1">
                <a:solidFill>
                  <a:schemeClr val="tx1"/>
                </a:solidFill>
                <a:ea typeface="新細明體" charset="-120"/>
              </a:rPr>
              <a:t>by </a:t>
            </a:r>
            <a:r>
              <a:rPr lang="en-US" altLang="zh-TW" sz="2400" b="1">
                <a:ea typeface="新細明體" charset="-120"/>
              </a:rPr>
              <a:t>depth first spanning tree</a:t>
            </a:r>
            <a:endParaRPr lang="en-US" altLang="zh-TW" sz="2400" u="sng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6565" name="Text Box 76"/>
          <p:cNvSpPr txBox="1">
            <a:spLocks noChangeArrowheads="1"/>
          </p:cNvSpPr>
          <p:nvPr/>
        </p:nvSpPr>
        <p:spPr bwMode="auto">
          <a:xfrm>
            <a:off x="7165975" y="405765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 8          9      </a:t>
            </a:r>
          </a:p>
        </p:txBody>
      </p:sp>
      <p:sp>
        <p:nvSpPr>
          <p:cNvPr id="66566" name="Line 82"/>
          <p:cNvSpPr>
            <a:spLocks noChangeShapeType="1"/>
          </p:cNvSpPr>
          <p:nvPr/>
        </p:nvSpPr>
        <p:spPr bwMode="auto">
          <a:xfrm flipH="1">
            <a:off x="7715250" y="3086100"/>
            <a:ext cx="685800" cy="8001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Line 81"/>
          <p:cNvSpPr>
            <a:spLocks noChangeShapeType="1"/>
          </p:cNvSpPr>
          <p:nvPr/>
        </p:nvSpPr>
        <p:spPr bwMode="auto">
          <a:xfrm>
            <a:off x="7753350" y="2381250"/>
            <a:ext cx="647700" cy="685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Line 56"/>
          <p:cNvSpPr>
            <a:spLocks noChangeShapeType="1"/>
          </p:cNvSpPr>
          <p:nvPr/>
        </p:nvSpPr>
        <p:spPr bwMode="auto">
          <a:xfrm>
            <a:off x="4914900" y="1543050"/>
            <a:ext cx="18478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Line 4"/>
          <p:cNvSpPr>
            <a:spLocks noChangeShapeType="1"/>
          </p:cNvSpPr>
          <p:nvPr/>
        </p:nvSpPr>
        <p:spPr bwMode="auto">
          <a:xfrm>
            <a:off x="1928813" y="1949450"/>
            <a:ext cx="0" cy="874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Line 5"/>
          <p:cNvSpPr>
            <a:spLocks noChangeShapeType="1"/>
          </p:cNvSpPr>
          <p:nvPr/>
        </p:nvSpPr>
        <p:spPr bwMode="auto">
          <a:xfrm flipH="1">
            <a:off x="1481138" y="2824163"/>
            <a:ext cx="447675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Line 6"/>
          <p:cNvSpPr>
            <a:spLocks noChangeShapeType="1"/>
          </p:cNvSpPr>
          <p:nvPr/>
        </p:nvSpPr>
        <p:spPr bwMode="auto">
          <a:xfrm>
            <a:off x="1481138" y="3573463"/>
            <a:ext cx="523875" cy="925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Line 7"/>
          <p:cNvSpPr>
            <a:spLocks noChangeShapeType="1"/>
          </p:cNvSpPr>
          <p:nvPr/>
        </p:nvSpPr>
        <p:spPr bwMode="auto">
          <a:xfrm flipV="1">
            <a:off x="2005013" y="3498850"/>
            <a:ext cx="422275" cy="974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Line 8"/>
          <p:cNvSpPr>
            <a:spLocks noChangeShapeType="1"/>
          </p:cNvSpPr>
          <p:nvPr/>
        </p:nvSpPr>
        <p:spPr bwMode="auto">
          <a:xfrm>
            <a:off x="2452688" y="3524250"/>
            <a:ext cx="547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Line 9"/>
          <p:cNvSpPr>
            <a:spLocks noChangeShapeType="1"/>
          </p:cNvSpPr>
          <p:nvPr/>
        </p:nvSpPr>
        <p:spPr bwMode="auto">
          <a:xfrm>
            <a:off x="2974975" y="3524250"/>
            <a:ext cx="523875" cy="874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Line 10"/>
          <p:cNvSpPr>
            <a:spLocks noChangeShapeType="1"/>
          </p:cNvSpPr>
          <p:nvPr/>
        </p:nvSpPr>
        <p:spPr bwMode="auto">
          <a:xfrm flipV="1">
            <a:off x="3473450" y="1774825"/>
            <a:ext cx="0" cy="2573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6" name="Line 11"/>
          <p:cNvSpPr>
            <a:spLocks noChangeShapeType="1"/>
          </p:cNvSpPr>
          <p:nvPr/>
        </p:nvSpPr>
        <p:spPr bwMode="auto">
          <a:xfrm flipV="1">
            <a:off x="3473450" y="1900238"/>
            <a:ext cx="671513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7" name="Oval 12"/>
          <p:cNvSpPr>
            <a:spLocks noChangeArrowheads="1"/>
          </p:cNvSpPr>
          <p:nvPr/>
        </p:nvSpPr>
        <p:spPr bwMode="auto">
          <a:xfrm>
            <a:off x="1681163" y="1700213"/>
            <a:ext cx="473075" cy="4492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8" name="Oval 13"/>
          <p:cNvSpPr>
            <a:spLocks noChangeArrowheads="1"/>
          </p:cNvSpPr>
          <p:nvPr/>
        </p:nvSpPr>
        <p:spPr bwMode="auto">
          <a:xfrm>
            <a:off x="1724025" y="2624138"/>
            <a:ext cx="454025" cy="4508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66579" name="Oval 14"/>
          <p:cNvSpPr>
            <a:spLocks noChangeArrowheads="1"/>
          </p:cNvSpPr>
          <p:nvPr/>
        </p:nvSpPr>
        <p:spPr bwMode="auto">
          <a:xfrm>
            <a:off x="1257300" y="3349625"/>
            <a:ext cx="473075" cy="4492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0" name="Oval 15"/>
          <p:cNvSpPr>
            <a:spLocks noChangeArrowheads="1"/>
          </p:cNvSpPr>
          <p:nvPr/>
        </p:nvSpPr>
        <p:spPr bwMode="auto">
          <a:xfrm>
            <a:off x="1730375" y="4217988"/>
            <a:ext cx="454025" cy="4683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  <a:p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6581" name="Oval 16"/>
          <p:cNvSpPr>
            <a:spLocks noChangeArrowheads="1"/>
          </p:cNvSpPr>
          <p:nvPr/>
        </p:nvSpPr>
        <p:spPr bwMode="auto">
          <a:xfrm>
            <a:off x="2128838" y="3298825"/>
            <a:ext cx="473075" cy="4492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2" name="Oval 17"/>
          <p:cNvSpPr>
            <a:spLocks noChangeArrowheads="1"/>
          </p:cNvSpPr>
          <p:nvPr/>
        </p:nvSpPr>
        <p:spPr bwMode="auto">
          <a:xfrm>
            <a:off x="2751138" y="3273425"/>
            <a:ext cx="473075" cy="4508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3" name="Oval 18"/>
          <p:cNvSpPr>
            <a:spLocks noChangeArrowheads="1"/>
          </p:cNvSpPr>
          <p:nvPr/>
        </p:nvSpPr>
        <p:spPr bwMode="auto">
          <a:xfrm>
            <a:off x="3224213" y="4219575"/>
            <a:ext cx="473075" cy="4492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4" name="Oval 19"/>
          <p:cNvSpPr>
            <a:spLocks noChangeArrowheads="1"/>
          </p:cNvSpPr>
          <p:nvPr/>
        </p:nvSpPr>
        <p:spPr bwMode="auto">
          <a:xfrm>
            <a:off x="3224213" y="1600200"/>
            <a:ext cx="473075" cy="4492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5" name="Oval 20"/>
          <p:cNvSpPr>
            <a:spLocks noChangeArrowheads="1"/>
          </p:cNvSpPr>
          <p:nvPr/>
        </p:nvSpPr>
        <p:spPr bwMode="auto">
          <a:xfrm>
            <a:off x="3946525" y="1600200"/>
            <a:ext cx="473075" cy="4492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6" name="Oval 21"/>
          <p:cNvSpPr>
            <a:spLocks noChangeArrowheads="1"/>
          </p:cNvSpPr>
          <p:nvPr/>
        </p:nvSpPr>
        <p:spPr bwMode="auto">
          <a:xfrm>
            <a:off x="3249613" y="2474913"/>
            <a:ext cx="473075" cy="4492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6587" name="Text Box 26"/>
          <p:cNvSpPr txBox="1">
            <a:spLocks noChangeArrowheads="1"/>
          </p:cNvSpPr>
          <p:nvPr/>
        </p:nvSpPr>
        <p:spPr bwMode="auto">
          <a:xfrm>
            <a:off x="1203325" y="1695450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4    0</a:t>
            </a:r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>
            <a:off x="1203325" y="26289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66589" name="Text Box 30"/>
          <p:cNvSpPr txBox="1">
            <a:spLocks noChangeArrowheads="1"/>
          </p:cNvSpPr>
          <p:nvPr/>
        </p:nvSpPr>
        <p:spPr bwMode="auto">
          <a:xfrm>
            <a:off x="2155825" y="2922588"/>
            <a:ext cx="102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0      5</a:t>
            </a:r>
          </a:p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3      5</a:t>
            </a:r>
          </a:p>
        </p:txBody>
      </p:sp>
      <p:sp>
        <p:nvSpPr>
          <p:cNvPr id="66590" name="Text Box 32"/>
          <p:cNvSpPr txBox="1">
            <a:spLocks noChangeArrowheads="1"/>
          </p:cNvSpPr>
          <p:nvPr/>
        </p:nvSpPr>
        <p:spPr bwMode="auto">
          <a:xfrm>
            <a:off x="1793875" y="4237038"/>
            <a:ext cx="1860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4                  6</a:t>
            </a:r>
          </a:p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1                  6</a:t>
            </a:r>
          </a:p>
        </p:txBody>
      </p:sp>
      <p:sp>
        <p:nvSpPr>
          <p:cNvPr id="66591" name="Text Box 33"/>
          <p:cNvSpPr txBox="1">
            <a:spLocks noChangeArrowheads="1"/>
          </p:cNvSpPr>
          <p:nvPr/>
        </p:nvSpPr>
        <p:spPr bwMode="auto">
          <a:xfrm>
            <a:off x="2898775" y="1619250"/>
            <a:ext cx="193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9   8        9   8 </a:t>
            </a:r>
          </a:p>
        </p:txBody>
      </p:sp>
      <p:sp>
        <p:nvSpPr>
          <p:cNvPr id="66592" name="Text Box 35"/>
          <p:cNvSpPr txBox="1">
            <a:spLocks noChangeArrowheads="1"/>
          </p:cNvSpPr>
          <p:nvPr/>
        </p:nvSpPr>
        <p:spPr bwMode="auto">
          <a:xfrm>
            <a:off x="3203575" y="24765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 7  7</a:t>
            </a:r>
          </a:p>
        </p:txBody>
      </p:sp>
      <p:sp>
        <p:nvSpPr>
          <p:cNvPr id="66593" name="Line 38"/>
          <p:cNvSpPr>
            <a:spLocks noChangeShapeType="1"/>
          </p:cNvSpPr>
          <p:nvPr/>
        </p:nvSpPr>
        <p:spPr bwMode="auto">
          <a:xfrm>
            <a:off x="5791200" y="2409825"/>
            <a:ext cx="0" cy="2409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4" name="Line 39"/>
          <p:cNvSpPr>
            <a:spLocks noChangeShapeType="1"/>
          </p:cNvSpPr>
          <p:nvPr/>
        </p:nvSpPr>
        <p:spPr bwMode="auto">
          <a:xfrm>
            <a:off x="7742238" y="2438400"/>
            <a:ext cx="0" cy="2325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5" name="Line 41"/>
          <p:cNvSpPr>
            <a:spLocks noChangeShapeType="1"/>
          </p:cNvSpPr>
          <p:nvPr/>
        </p:nvSpPr>
        <p:spPr bwMode="auto">
          <a:xfrm>
            <a:off x="7742238" y="3895725"/>
            <a:ext cx="887412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6" name="Line 43"/>
          <p:cNvSpPr>
            <a:spLocks noChangeShapeType="1"/>
          </p:cNvSpPr>
          <p:nvPr/>
        </p:nvSpPr>
        <p:spPr bwMode="auto">
          <a:xfrm>
            <a:off x="5791200" y="2400300"/>
            <a:ext cx="19431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7" name="Oval 44"/>
          <p:cNvSpPr>
            <a:spLocks noChangeArrowheads="1"/>
          </p:cNvSpPr>
          <p:nvPr/>
        </p:nvSpPr>
        <p:spPr bwMode="auto">
          <a:xfrm>
            <a:off x="6496050" y="135255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66598" name="Oval 45"/>
          <p:cNvSpPr>
            <a:spLocks noChangeArrowheads="1"/>
          </p:cNvSpPr>
          <p:nvPr/>
        </p:nvSpPr>
        <p:spPr bwMode="auto">
          <a:xfrm>
            <a:off x="5562600" y="217170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66599" name="Oval 46"/>
          <p:cNvSpPr>
            <a:spLocks noChangeArrowheads="1"/>
          </p:cNvSpPr>
          <p:nvPr/>
        </p:nvSpPr>
        <p:spPr bwMode="auto">
          <a:xfrm>
            <a:off x="7505700" y="219075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66600" name="Oval 47"/>
          <p:cNvSpPr>
            <a:spLocks noChangeArrowheads="1"/>
          </p:cNvSpPr>
          <p:nvPr/>
        </p:nvSpPr>
        <p:spPr bwMode="auto">
          <a:xfrm>
            <a:off x="7543800" y="361950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7</a:t>
            </a:r>
          </a:p>
        </p:txBody>
      </p:sp>
      <p:sp>
        <p:nvSpPr>
          <p:cNvPr id="66601" name="Oval 48"/>
          <p:cNvSpPr>
            <a:spLocks noChangeArrowheads="1"/>
          </p:cNvSpPr>
          <p:nvPr/>
        </p:nvSpPr>
        <p:spPr bwMode="auto">
          <a:xfrm>
            <a:off x="7543800" y="289560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66602" name="Oval 49"/>
          <p:cNvSpPr>
            <a:spLocks noChangeArrowheads="1"/>
          </p:cNvSpPr>
          <p:nvPr/>
        </p:nvSpPr>
        <p:spPr bwMode="auto">
          <a:xfrm>
            <a:off x="7505700" y="440055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9</a:t>
            </a:r>
          </a:p>
        </p:txBody>
      </p:sp>
      <p:sp>
        <p:nvSpPr>
          <p:cNvPr id="66603" name="Oval 50"/>
          <p:cNvSpPr>
            <a:spLocks noChangeArrowheads="1"/>
          </p:cNvSpPr>
          <p:nvPr/>
        </p:nvSpPr>
        <p:spPr bwMode="auto">
          <a:xfrm>
            <a:off x="8401050" y="440055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8</a:t>
            </a:r>
          </a:p>
        </p:txBody>
      </p:sp>
      <p:sp>
        <p:nvSpPr>
          <p:cNvPr id="66604" name="Oval 51"/>
          <p:cNvSpPr>
            <a:spLocks noChangeArrowheads="1"/>
          </p:cNvSpPr>
          <p:nvPr/>
        </p:nvSpPr>
        <p:spPr bwMode="auto">
          <a:xfrm>
            <a:off x="5524500" y="291465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66605" name="Oval 53"/>
          <p:cNvSpPr>
            <a:spLocks noChangeArrowheads="1"/>
          </p:cNvSpPr>
          <p:nvPr/>
        </p:nvSpPr>
        <p:spPr bwMode="auto">
          <a:xfrm>
            <a:off x="5581650" y="445770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66606" name="Line 54"/>
          <p:cNvSpPr>
            <a:spLocks noChangeShapeType="1"/>
          </p:cNvSpPr>
          <p:nvPr/>
        </p:nvSpPr>
        <p:spPr bwMode="auto">
          <a:xfrm>
            <a:off x="4914900" y="1543050"/>
            <a:ext cx="0" cy="2362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7" name="Line 55"/>
          <p:cNvSpPr>
            <a:spLocks noChangeShapeType="1"/>
          </p:cNvSpPr>
          <p:nvPr/>
        </p:nvSpPr>
        <p:spPr bwMode="auto">
          <a:xfrm>
            <a:off x="4914900" y="3905250"/>
            <a:ext cx="8763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8" name="Oval 62"/>
          <p:cNvSpPr>
            <a:spLocks noChangeArrowheads="1"/>
          </p:cNvSpPr>
          <p:nvPr/>
        </p:nvSpPr>
        <p:spPr bwMode="auto">
          <a:xfrm>
            <a:off x="5562600" y="365760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66609" name="Text Box 74"/>
          <p:cNvSpPr txBox="1">
            <a:spLocks noChangeArrowheads="1"/>
          </p:cNvSpPr>
          <p:nvPr/>
        </p:nvSpPr>
        <p:spPr bwMode="auto">
          <a:xfrm>
            <a:off x="6575425" y="91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66610" name="Text Box 75"/>
          <p:cNvSpPr txBox="1">
            <a:spLocks noChangeArrowheads="1"/>
          </p:cNvSpPr>
          <p:nvPr/>
        </p:nvSpPr>
        <p:spPr bwMode="auto">
          <a:xfrm>
            <a:off x="7127875" y="2882900"/>
            <a:ext cx="412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6</a:t>
            </a:r>
          </a:p>
          <a:p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7</a:t>
            </a:r>
          </a:p>
        </p:txBody>
      </p:sp>
      <p:sp>
        <p:nvSpPr>
          <p:cNvPr id="66611" name="Text Box 77"/>
          <p:cNvSpPr txBox="1">
            <a:spLocks noChangeArrowheads="1"/>
          </p:cNvSpPr>
          <p:nvPr/>
        </p:nvSpPr>
        <p:spPr bwMode="auto">
          <a:xfrm>
            <a:off x="5813425" y="1752600"/>
            <a:ext cx="205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1                    5</a:t>
            </a:r>
          </a:p>
        </p:txBody>
      </p:sp>
      <p:sp>
        <p:nvSpPr>
          <p:cNvPr id="66612" name="Text Box 78"/>
          <p:cNvSpPr txBox="1">
            <a:spLocks noChangeArrowheads="1"/>
          </p:cNvSpPr>
          <p:nvPr/>
        </p:nvSpPr>
        <p:spPr bwMode="auto">
          <a:xfrm>
            <a:off x="5203825" y="3013075"/>
            <a:ext cx="3746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2</a:t>
            </a:r>
          </a:p>
          <a:p>
            <a:pPr algn="l"/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  <a:p>
            <a:pPr algn="l"/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  <a:p>
            <a:pPr algn="l"/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66613" name="Text Box 79"/>
          <p:cNvSpPr txBox="1">
            <a:spLocks noChangeArrowheads="1"/>
          </p:cNvSpPr>
          <p:nvPr/>
        </p:nvSpPr>
        <p:spPr bwMode="auto">
          <a:xfrm>
            <a:off x="5851525" y="3295650"/>
            <a:ext cx="27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66614" name="Text Box 80"/>
          <p:cNvSpPr txBox="1">
            <a:spLocks noChangeArrowheads="1"/>
          </p:cNvSpPr>
          <p:nvPr/>
        </p:nvSpPr>
        <p:spPr bwMode="auto">
          <a:xfrm>
            <a:off x="1016000" y="5238750"/>
            <a:ext cx="611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(a) depth first spanning tree                             (b)</a:t>
            </a:r>
          </a:p>
        </p:txBody>
      </p:sp>
      <p:sp>
        <p:nvSpPr>
          <p:cNvPr id="66615" name="Text Box 29"/>
          <p:cNvSpPr txBox="1">
            <a:spLocks noChangeArrowheads="1"/>
          </p:cNvSpPr>
          <p:nvPr/>
        </p:nvSpPr>
        <p:spPr bwMode="auto">
          <a:xfrm>
            <a:off x="685800" y="333375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 2    2</a:t>
            </a:r>
          </a:p>
        </p:txBody>
      </p:sp>
      <p:sp>
        <p:nvSpPr>
          <p:cNvPr id="66616" name="Line 84"/>
          <p:cNvSpPr>
            <a:spLocks noChangeShapeType="1"/>
          </p:cNvSpPr>
          <p:nvPr/>
        </p:nvSpPr>
        <p:spPr bwMode="auto">
          <a:xfrm flipH="1">
            <a:off x="5945188" y="1833563"/>
            <a:ext cx="652462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17" name="Line 85"/>
          <p:cNvSpPr>
            <a:spLocks noChangeShapeType="1"/>
          </p:cNvSpPr>
          <p:nvPr/>
        </p:nvSpPr>
        <p:spPr bwMode="auto">
          <a:xfrm>
            <a:off x="6897688" y="1816100"/>
            <a:ext cx="687387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18" name="Oval 86"/>
          <p:cNvSpPr>
            <a:spLocks noChangeArrowheads="1"/>
          </p:cNvSpPr>
          <p:nvPr/>
        </p:nvSpPr>
        <p:spPr bwMode="auto">
          <a:xfrm>
            <a:off x="2133600" y="3298825"/>
            <a:ext cx="476250" cy="439738"/>
          </a:xfrm>
          <a:prstGeom prst="ellipse">
            <a:avLst/>
          </a:prstGeom>
          <a:solidFill>
            <a:srgbClr val="CC33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19" name="Text Box 87"/>
          <p:cNvSpPr txBox="1">
            <a:spLocks noChangeArrowheads="1"/>
          </p:cNvSpPr>
          <p:nvPr/>
        </p:nvSpPr>
        <p:spPr bwMode="auto">
          <a:xfrm>
            <a:off x="2090738" y="3790950"/>
            <a:ext cx="11144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dfn</a:t>
            </a:r>
          </a:p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depth</a:t>
            </a:r>
          </a:p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first</a:t>
            </a:r>
          </a:p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number</a:t>
            </a:r>
            <a:endParaRPr lang="en-US" altLang="zh-TW" sz="2400">
              <a:ea typeface="新細明體" charset="-120"/>
            </a:endParaRPr>
          </a:p>
        </p:txBody>
      </p:sp>
      <p:sp>
        <p:nvSpPr>
          <p:cNvPr id="66620" name="Text Box 88"/>
          <p:cNvSpPr txBox="1">
            <a:spLocks noChangeArrowheads="1"/>
          </p:cNvSpPr>
          <p:nvPr/>
        </p:nvSpPr>
        <p:spPr bwMode="auto">
          <a:xfrm>
            <a:off x="3729038" y="2141538"/>
            <a:ext cx="1612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nontree</a:t>
            </a:r>
          </a:p>
          <a:p>
            <a:r>
              <a:rPr lang="en-US" altLang="zh-TW" sz="2400">
                <a:ea typeface="新細明體" charset="-120"/>
              </a:rPr>
              <a:t>edge</a:t>
            </a:r>
          </a:p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(back edge)</a:t>
            </a:r>
            <a:endParaRPr lang="en-US" altLang="zh-TW" sz="2400">
              <a:ea typeface="新細明體" charset="-120"/>
            </a:endParaRPr>
          </a:p>
        </p:txBody>
      </p:sp>
      <p:sp>
        <p:nvSpPr>
          <p:cNvPr id="66621" name="Rectangle 89"/>
          <p:cNvSpPr>
            <a:spLocks noChangeArrowheads="1"/>
          </p:cNvSpPr>
          <p:nvPr/>
        </p:nvSpPr>
        <p:spPr bwMode="auto">
          <a:xfrm>
            <a:off x="7531100" y="682625"/>
            <a:ext cx="1612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nontree</a:t>
            </a:r>
          </a:p>
          <a:p>
            <a:r>
              <a:rPr lang="en-US" altLang="zh-TW" sz="2400">
                <a:ea typeface="新細明體" charset="-120"/>
              </a:rPr>
              <a:t>edge</a:t>
            </a:r>
          </a:p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(back edge)</a:t>
            </a:r>
          </a:p>
        </p:txBody>
      </p:sp>
      <p:sp>
        <p:nvSpPr>
          <p:cNvPr id="66622" name="Text Box 90"/>
          <p:cNvSpPr txBox="1">
            <a:spLocks noChangeArrowheads="1"/>
          </p:cNvSpPr>
          <p:nvPr/>
        </p:nvSpPr>
        <p:spPr bwMode="auto">
          <a:xfrm>
            <a:off x="4956175" y="4975225"/>
            <a:ext cx="394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Why is cross edge impossible?</a:t>
            </a:r>
          </a:p>
        </p:txBody>
      </p:sp>
      <p:sp>
        <p:nvSpPr>
          <p:cNvPr id="66623" name="Text Box 92"/>
          <p:cNvSpPr txBox="1">
            <a:spLocks noChangeArrowheads="1"/>
          </p:cNvSpPr>
          <p:nvPr/>
        </p:nvSpPr>
        <p:spPr bwMode="auto">
          <a:xfrm>
            <a:off x="2159000" y="5767388"/>
            <a:ext cx="550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If u is an ancestor of v then dfn(u) &lt; dfn(v).</a:t>
            </a:r>
            <a:endParaRPr lang="en-US" altLang="zh-TW" sz="2400">
              <a:ea typeface="新細明體" charset="-12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742950" y="261938"/>
            <a:ext cx="9144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200" b="1" u="sng">
                <a:solidFill>
                  <a:schemeClr val="tx1"/>
                </a:solidFill>
                <a:ea typeface="新細明體" charset="-120"/>
              </a:rPr>
              <a:t>*Figure 6.24</a:t>
            </a:r>
            <a:r>
              <a:rPr lang="en-US" altLang="zh-TW" sz="2200" u="sng">
                <a:solidFill>
                  <a:schemeClr val="tx1"/>
                </a:solidFill>
                <a:ea typeface="新細明體" charset="-120"/>
              </a:rPr>
              <a:t>: </a:t>
            </a:r>
            <a:r>
              <a:rPr lang="en-US" altLang="zh-TW" sz="2200" i="1" u="sng">
                <a:solidFill>
                  <a:schemeClr val="tx1"/>
                </a:solidFill>
                <a:ea typeface="新細明體" charset="-120"/>
              </a:rPr>
              <a:t>dfn</a:t>
            </a:r>
            <a:r>
              <a:rPr lang="en-US" altLang="zh-TW" sz="2200" u="sng">
                <a:solidFill>
                  <a:schemeClr val="tx1"/>
                </a:solidFill>
                <a:ea typeface="新細明體" charset="-120"/>
              </a:rPr>
              <a:t> and </a:t>
            </a:r>
            <a:r>
              <a:rPr lang="en-US" altLang="zh-TW" sz="2200" i="1" u="sng">
                <a:solidFill>
                  <a:schemeClr val="tx1"/>
                </a:solidFill>
                <a:ea typeface="新細明體" charset="-120"/>
              </a:rPr>
              <a:t>low</a:t>
            </a:r>
            <a:r>
              <a:rPr lang="en-US" altLang="zh-TW" sz="2200" u="sng">
                <a:solidFill>
                  <a:schemeClr val="tx1"/>
                </a:solidFill>
                <a:ea typeface="新細明體" charset="-120"/>
              </a:rPr>
              <a:t> values for </a:t>
            </a:r>
            <a:r>
              <a:rPr lang="en-US" altLang="zh-TW" sz="2200" i="1" u="sng">
                <a:solidFill>
                  <a:schemeClr val="tx1"/>
                </a:solidFill>
                <a:ea typeface="新細明體" charset="-120"/>
              </a:rPr>
              <a:t>dfs </a:t>
            </a:r>
            <a:r>
              <a:rPr lang="en-US" altLang="zh-TW" sz="2200" u="sng">
                <a:solidFill>
                  <a:schemeClr val="tx1"/>
                </a:solidFill>
                <a:ea typeface="新細明體" charset="-120"/>
              </a:rPr>
              <a:t>spanning tree with</a:t>
            </a:r>
            <a:r>
              <a:rPr lang="en-US" altLang="zh-TW" sz="2200" i="1" u="sng">
                <a:solidFill>
                  <a:schemeClr val="tx1"/>
                </a:solidFill>
                <a:ea typeface="新細明體" charset="-120"/>
              </a:rPr>
              <a:t> root</a:t>
            </a:r>
            <a:r>
              <a:rPr lang="en-US" altLang="zh-TW" sz="2200" u="sng">
                <a:solidFill>
                  <a:schemeClr val="tx1"/>
                </a:solidFill>
                <a:ea typeface="新細明體" charset="-120"/>
              </a:rPr>
              <a:t> =3(p.281)</a:t>
            </a:r>
            <a:endParaRPr lang="en-US" altLang="zh-TW" sz="2200" b="1" u="sng">
              <a:solidFill>
                <a:schemeClr val="tx1"/>
              </a:solidFill>
              <a:ea typeface="新細明體" charset="-120"/>
            </a:endParaRP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270000" y="1728788"/>
          <a:ext cx="6650038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文件" r:id="rId2" imgW="6653520" imgH="2754000" progId="Word.Document.8">
                  <p:embed/>
                </p:oleObj>
              </mc:Choice>
              <mc:Fallback>
                <p:oleObj name="文件" r:id="rId2" imgW="6653520" imgH="27540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728788"/>
                        <a:ext cx="6650038" cy="269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3197225" y="314325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ea typeface="新細明體" charset="-120"/>
              </a:rPr>
              <a:t>  8          9      </a:t>
            </a:r>
          </a:p>
        </p:txBody>
      </p:sp>
      <p:sp>
        <p:nvSpPr>
          <p:cNvPr id="67589" name="Line 3"/>
          <p:cNvSpPr>
            <a:spLocks noChangeShapeType="1"/>
          </p:cNvSpPr>
          <p:nvPr/>
        </p:nvSpPr>
        <p:spPr bwMode="auto">
          <a:xfrm flipH="1">
            <a:off x="3746500" y="2171700"/>
            <a:ext cx="685800" cy="8001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Line 4"/>
          <p:cNvSpPr>
            <a:spLocks noChangeShapeType="1"/>
          </p:cNvSpPr>
          <p:nvPr/>
        </p:nvSpPr>
        <p:spPr bwMode="auto">
          <a:xfrm>
            <a:off x="3784600" y="1466850"/>
            <a:ext cx="647700" cy="685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Line 5"/>
          <p:cNvSpPr>
            <a:spLocks noChangeShapeType="1"/>
          </p:cNvSpPr>
          <p:nvPr/>
        </p:nvSpPr>
        <p:spPr bwMode="auto">
          <a:xfrm>
            <a:off x="946150" y="628650"/>
            <a:ext cx="18478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Line 6"/>
          <p:cNvSpPr>
            <a:spLocks noChangeShapeType="1"/>
          </p:cNvSpPr>
          <p:nvPr/>
        </p:nvSpPr>
        <p:spPr bwMode="auto">
          <a:xfrm>
            <a:off x="1822450" y="1495425"/>
            <a:ext cx="0" cy="2409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Line 7"/>
          <p:cNvSpPr>
            <a:spLocks noChangeShapeType="1"/>
          </p:cNvSpPr>
          <p:nvPr/>
        </p:nvSpPr>
        <p:spPr bwMode="auto">
          <a:xfrm>
            <a:off x="3773488" y="1524000"/>
            <a:ext cx="0" cy="2325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Line 8"/>
          <p:cNvSpPr>
            <a:spLocks noChangeShapeType="1"/>
          </p:cNvSpPr>
          <p:nvPr/>
        </p:nvSpPr>
        <p:spPr bwMode="auto">
          <a:xfrm>
            <a:off x="3773488" y="2981325"/>
            <a:ext cx="887412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Line 9"/>
          <p:cNvSpPr>
            <a:spLocks noChangeShapeType="1"/>
          </p:cNvSpPr>
          <p:nvPr/>
        </p:nvSpPr>
        <p:spPr bwMode="auto">
          <a:xfrm>
            <a:off x="1822450" y="1485900"/>
            <a:ext cx="19431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Oval 10"/>
          <p:cNvSpPr>
            <a:spLocks noChangeArrowheads="1"/>
          </p:cNvSpPr>
          <p:nvPr/>
        </p:nvSpPr>
        <p:spPr bwMode="auto">
          <a:xfrm>
            <a:off x="2527300" y="43815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67597" name="Oval 11"/>
          <p:cNvSpPr>
            <a:spLocks noChangeArrowheads="1"/>
          </p:cNvSpPr>
          <p:nvPr/>
        </p:nvSpPr>
        <p:spPr bwMode="auto">
          <a:xfrm>
            <a:off x="1593850" y="125730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67598" name="Oval 12"/>
          <p:cNvSpPr>
            <a:spLocks noChangeArrowheads="1"/>
          </p:cNvSpPr>
          <p:nvPr/>
        </p:nvSpPr>
        <p:spPr bwMode="auto">
          <a:xfrm>
            <a:off x="3536950" y="127635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67599" name="Oval 13"/>
          <p:cNvSpPr>
            <a:spLocks noChangeArrowheads="1"/>
          </p:cNvSpPr>
          <p:nvPr/>
        </p:nvSpPr>
        <p:spPr bwMode="auto">
          <a:xfrm>
            <a:off x="3575050" y="270510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7</a:t>
            </a:r>
          </a:p>
        </p:txBody>
      </p:sp>
      <p:sp>
        <p:nvSpPr>
          <p:cNvPr id="67600" name="Oval 14"/>
          <p:cNvSpPr>
            <a:spLocks noChangeArrowheads="1"/>
          </p:cNvSpPr>
          <p:nvPr/>
        </p:nvSpPr>
        <p:spPr bwMode="auto">
          <a:xfrm>
            <a:off x="3575050" y="198120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67601" name="Oval 15"/>
          <p:cNvSpPr>
            <a:spLocks noChangeArrowheads="1"/>
          </p:cNvSpPr>
          <p:nvPr/>
        </p:nvSpPr>
        <p:spPr bwMode="auto">
          <a:xfrm>
            <a:off x="3536950" y="348615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9</a:t>
            </a:r>
          </a:p>
        </p:txBody>
      </p:sp>
      <p:sp>
        <p:nvSpPr>
          <p:cNvPr id="67602" name="Oval 16"/>
          <p:cNvSpPr>
            <a:spLocks noChangeArrowheads="1"/>
          </p:cNvSpPr>
          <p:nvPr/>
        </p:nvSpPr>
        <p:spPr bwMode="auto">
          <a:xfrm>
            <a:off x="4432300" y="348615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8</a:t>
            </a:r>
          </a:p>
        </p:txBody>
      </p:sp>
      <p:sp>
        <p:nvSpPr>
          <p:cNvPr id="67603" name="Oval 17"/>
          <p:cNvSpPr>
            <a:spLocks noChangeArrowheads="1"/>
          </p:cNvSpPr>
          <p:nvPr/>
        </p:nvSpPr>
        <p:spPr bwMode="auto">
          <a:xfrm>
            <a:off x="1555750" y="200025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67604" name="Oval 18"/>
          <p:cNvSpPr>
            <a:spLocks noChangeArrowheads="1"/>
          </p:cNvSpPr>
          <p:nvPr/>
        </p:nvSpPr>
        <p:spPr bwMode="auto">
          <a:xfrm>
            <a:off x="1612900" y="354330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67605" name="Line 19"/>
          <p:cNvSpPr>
            <a:spLocks noChangeShapeType="1"/>
          </p:cNvSpPr>
          <p:nvPr/>
        </p:nvSpPr>
        <p:spPr bwMode="auto">
          <a:xfrm>
            <a:off x="946150" y="628650"/>
            <a:ext cx="0" cy="2362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6" name="Line 20"/>
          <p:cNvSpPr>
            <a:spLocks noChangeShapeType="1"/>
          </p:cNvSpPr>
          <p:nvPr/>
        </p:nvSpPr>
        <p:spPr bwMode="auto">
          <a:xfrm>
            <a:off x="946150" y="2990850"/>
            <a:ext cx="8763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7" name="Oval 21"/>
          <p:cNvSpPr>
            <a:spLocks noChangeArrowheads="1"/>
          </p:cNvSpPr>
          <p:nvPr/>
        </p:nvSpPr>
        <p:spPr bwMode="auto">
          <a:xfrm>
            <a:off x="1593850" y="274320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67608" name="Text Box 22"/>
          <p:cNvSpPr txBox="1">
            <a:spLocks noChangeArrowheads="1"/>
          </p:cNvSpPr>
          <p:nvPr/>
        </p:nvSpPr>
        <p:spPr bwMode="auto">
          <a:xfrm>
            <a:off x="2606675" y="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0</a:t>
            </a:r>
          </a:p>
        </p:txBody>
      </p:sp>
      <p:sp>
        <p:nvSpPr>
          <p:cNvPr id="67609" name="Text Box 23"/>
          <p:cNvSpPr txBox="1">
            <a:spLocks noChangeArrowheads="1"/>
          </p:cNvSpPr>
          <p:nvPr/>
        </p:nvSpPr>
        <p:spPr bwMode="auto">
          <a:xfrm>
            <a:off x="3159125" y="1968500"/>
            <a:ext cx="412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6</a:t>
            </a:r>
          </a:p>
          <a:p>
            <a:endParaRPr lang="en-US" altLang="zh-TW" sz="2400">
              <a:ea typeface="新細明體" charset="-120"/>
            </a:endParaRPr>
          </a:p>
          <a:p>
            <a:r>
              <a:rPr lang="en-US" altLang="zh-TW" sz="2400">
                <a:ea typeface="新細明體" charset="-120"/>
              </a:rPr>
              <a:t>7</a:t>
            </a:r>
          </a:p>
        </p:txBody>
      </p:sp>
      <p:sp>
        <p:nvSpPr>
          <p:cNvPr id="67610" name="Text Box 24"/>
          <p:cNvSpPr txBox="1">
            <a:spLocks noChangeArrowheads="1"/>
          </p:cNvSpPr>
          <p:nvPr/>
        </p:nvSpPr>
        <p:spPr bwMode="auto">
          <a:xfrm>
            <a:off x="1844675" y="838200"/>
            <a:ext cx="205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400">
                <a:ea typeface="新細明體" charset="-120"/>
              </a:rPr>
              <a:t>1                    5</a:t>
            </a:r>
          </a:p>
        </p:txBody>
      </p:sp>
      <p:sp>
        <p:nvSpPr>
          <p:cNvPr id="67611" name="Text Box 25"/>
          <p:cNvSpPr txBox="1">
            <a:spLocks noChangeArrowheads="1"/>
          </p:cNvSpPr>
          <p:nvPr/>
        </p:nvSpPr>
        <p:spPr bwMode="auto">
          <a:xfrm>
            <a:off x="1235075" y="2098675"/>
            <a:ext cx="3746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400">
                <a:ea typeface="新細明體" charset="-120"/>
              </a:rPr>
              <a:t>2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4</a:t>
            </a:r>
          </a:p>
        </p:txBody>
      </p:sp>
      <p:sp>
        <p:nvSpPr>
          <p:cNvPr id="67612" name="Text Box 26"/>
          <p:cNvSpPr txBox="1">
            <a:spLocks noChangeArrowheads="1"/>
          </p:cNvSpPr>
          <p:nvPr/>
        </p:nvSpPr>
        <p:spPr bwMode="auto">
          <a:xfrm>
            <a:off x="1882775" y="2381250"/>
            <a:ext cx="27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67613" name="Line 27"/>
          <p:cNvSpPr>
            <a:spLocks noChangeShapeType="1"/>
          </p:cNvSpPr>
          <p:nvPr/>
        </p:nvSpPr>
        <p:spPr bwMode="auto">
          <a:xfrm flipH="1">
            <a:off x="1976438" y="919163"/>
            <a:ext cx="652462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4" name="Line 28"/>
          <p:cNvSpPr>
            <a:spLocks noChangeShapeType="1"/>
          </p:cNvSpPr>
          <p:nvPr/>
        </p:nvSpPr>
        <p:spPr bwMode="auto">
          <a:xfrm>
            <a:off x="2928938" y="901700"/>
            <a:ext cx="687387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5" name="Text Box 29"/>
          <p:cNvSpPr txBox="1">
            <a:spLocks noChangeArrowheads="1"/>
          </p:cNvSpPr>
          <p:nvPr/>
        </p:nvSpPr>
        <p:spPr bwMode="auto">
          <a:xfrm>
            <a:off x="877888" y="4097338"/>
            <a:ext cx="42846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low(u)=min{dfn(u),</a:t>
            </a:r>
          </a:p>
          <a:p>
            <a:pPr algn="l"/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min{low(w)|w is a child of u},</a:t>
            </a:r>
          </a:p>
          <a:p>
            <a:pPr algn="l"/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min{dfn(w)|(u,w) is a back edge}</a:t>
            </a:r>
          </a:p>
          <a:p>
            <a:pPr algn="l"/>
            <a:endParaRPr lang="en-US" altLang="zh-TW" sz="2400">
              <a:solidFill>
                <a:schemeClr val="tx2"/>
              </a:solidFill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u: articulation point</a:t>
            </a:r>
          </a:p>
          <a:p>
            <a:pPr algn="l"/>
            <a:r>
              <a:rPr lang="en-US" altLang="zh-TW" sz="2400">
                <a:ea typeface="新細明體" charset="-120"/>
              </a:rPr>
              <a:t>low(child) </a:t>
            </a:r>
            <a:r>
              <a:rPr lang="en-US" altLang="zh-TW" sz="2400">
                <a:ea typeface="新細明體" charset="-120"/>
                <a:sym typeface="Symbol" pitchFamily="18" charset="2"/>
              </a:rPr>
              <a:t> dfn(u)</a:t>
            </a:r>
            <a:endParaRPr lang="en-US" altLang="zh-TW" sz="2400">
              <a:solidFill>
                <a:schemeClr val="tx2"/>
              </a:solidFill>
              <a:ea typeface="新細明體" charset="-120"/>
            </a:endParaRPr>
          </a:p>
        </p:txBody>
      </p:sp>
      <p:sp>
        <p:nvSpPr>
          <p:cNvPr id="67616" name="Text Box 30"/>
          <p:cNvSpPr txBox="1">
            <a:spLocks noChangeArrowheads="1"/>
          </p:cNvSpPr>
          <p:nvPr/>
        </p:nvSpPr>
        <p:spPr bwMode="auto">
          <a:xfrm>
            <a:off x="4395788" y="452438"/>
            <a:ext cx="4413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*The root of a depth first spanning</a:t>
            </a:r>
          </a:p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tree is an articulation point iff</a:t>
            </a:r>
          </a:p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it has at least two children.</a:t>
            </a:r>
          </a:p>
        </p:txBody>
      </p:sp>
      <p:sp>
        <p:nvSpPr>
          <p:cNvPr id="67617" name="Rectangle 31"/>
          <p:cNvSpPr>
            <a:spLocks noChangeArrowheads="1"/>
          </p:cNvSpPr>
          <p:nvPr/>
        </p:nvSpPr>
        <p:spPr bwMode="auto">
          <a:xfrm>
            <a:off x="4360863" y="1998663"/>
            <a:ext cx="47831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*Any other vertex u is an articulation</a:t>
            </a:r>
          </a:p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point iff it has at least one child w</a:t>
            </a:r>
          </a:p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such that we cannot reach an ancestor</a:t>
            </a:r>
          </a:p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of u using a path that consists of</a:t>
            </a:r>
          </a:p>
          <a:p>
            <a:pPr algn="l"/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(1) only w (2) descendants of w (3)</a:t>
            </a:r>
          </a:p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single back edge.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2843213" y="59817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ea typeface="新細明體" charset="-120"/>
              </a:rPr>
              <a:t>  8          9      </a:t>
            </a:r>
          </a:p>
        </p:txBody>
      </p:sp>
      <p:sp>
        <p:nvSpPr>
          <p:cNvPr id="7174" name="Line 3"/>
          <p:cNvSpPr>
            <a:spLocks noChangeShapeType="1"/>
          </p:cNvSpPr>
          <p:nvPr/>
        </p:nvSpPr>
        <p:spPr bwMode="auto">
          <a:xfrm flipH="1">
            <a:off x="3392488" y="5010150"/>
            <a:ext cx="685800" cy="8001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4"/>
          <p:cNvSpPr>
            <a:spLocks noChangeShapeType="1"/>
          </p:cNvSpPr>
          <p:nvPr/>
        </p:nvSpPr>
        <p:spPr bwMode="auto">
          <a:xfrm>
            <a:off x="3430588" y="4305300"/>
            <a:ext cx="647700" cy="685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592138" y="3467100"/>
            <a:ext cx="1847850" cy="15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6"/>
          <p:cNvSpPr>
            <a:spLocks noChangeShapeType="1"/>
          </p:cNvSpPr>
          <p:nvPr/>
        </p:nvSpPr>
        <p:spPr bwMode="auto">
          <a:xfrm>
            <a:off x="1468438" y="4333875"/>
            <a:ext cx="1587" cy="2409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Line 7"/>
          <p:cNvSpPr>
            <a:spLocks noChangeShapeType="1"/>
          </p:cNvSpPr>
          <p:nvPr/>
        </p:nvSpPr>
        <p:spPr bwMode="auto">
          <a:xfrm>
            <a:off x="3419475" y="4362450"/>
            <a:ext cx="1588" cy="2325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8"/>
          <p:cNvSpPr>
            <a:spLocks noChangeShapeType="1"/>
          </p:cNvSpPr>
          <p:nvPr/>
        </p:nvSpPr>
        <p:spPr bwMode="auto">
          <a:xfrm>
            <a:off x="3419475" y="5819775"/>
            <a:ext cx="887413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9"/>
          <p:cNvSpPr>
            <a:spLocks noChangeShapeType="1"/>
          </p:cNvSpPr>
          <p:nvPr/>
        </p:nvSpPr>
        <p:spPr bwMode="auto">
          <a:xfrm>
            <a:off x="1468438" y="4324350"/>
            <a:ext cx="194310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Oval 10"/>
          <p:cNvSpPr>
            <a:spLocks noChangeArrowheads="1"/>
          </p:cNvSpPr>
          <p:nvPr/>
        </p:nvSpPr>
        <p:spPr bwMode="auto">
          <a:xfrm>
            <a:off x="2173288" y="327660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7182" name="Oval 11"/>
          <p:cNvSpPr>
            <a:spLocks noChangeArrowheads="1"/>
          </p:cNvSpPr>
          <p:nvPr/>
        </p:nvSpPr>
        <p:spPr bwMode="auto">
          <a:xfrm>
            <a:off x="1239838" y="409575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7183" name="Oval 12"/>
          <p:cNvSpPr>
            <a:spLocks noChangeArrowheads="1"/>
          </p:cNvSpPr>
          <p:nvPr/>
        </p:nvSpPr>
        <p:spPr bwMode="auto">
          <a:xfrm>
            <a:off x="3182938" y="411480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7184" name="Oval 13"/>
          <p:cNvSpPr>
            <a:spLocks noChangeArrowheads="1"/>
          </p:cNvSpPr>
          <p:nvPr/>
        </p:nvSpPr>
        <p:spPr bwMode="auto">
          <a:xfrm>
            <a:off x="3221038" y="554355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7</a:t>
            </a:r>
          </a:p>
        </p:txBody>
      </p:sp>
      <p:sp>
        <p:nvSpPr>
          <p:cNvPr id="7185" name="Oval 14"/>
          <p:cNvSpPr>
            <a:spLocks noChangeArrowheads="1"/>
          </p:cNvSpPr>
          <p:nvPr/>
        </p:nvSpPr>
        <p:spPr bwMode="auto">
          <a:xfrm>
            <a:off x="3221038" y="481965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7186" name="Oval 15"/>
          <p:cNvSpPr>
            <a:spLocks noChangeArrowheads="1"/>
          </p:cNvSpPr>
          <p:nvPr/>
        </p:nvSpPr>
        <p:spPr bwMode="auto">
          <a:xfrm>
            <a:off x="3182938" y="632460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9</a:t>
            </a:r>
          </a:p>
        </p:txBody>
      </p:sp>
      <p:sp>
        <p:nvSpPr>
          <p:cNvPr id="7187" name="Oval 16"/>
          <p:cNvSpPr>
            <a:spLocks noChangeArrowheads="1"/>
          </p:cNvSpPr>
          <p:nvPr/>
        </p:nvSpPr>
        <p:spPr bwMode="auto">
          <a:xfrm>
            <a:off x="4078288" y="632460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8</a:t>
            </a:r>
          </a:p>
        </p:txBody>
      </p:sp>
      <p:sp>
        <p:nvSpPr>
          <p:cNvPr id="7188" name="Oval 17"/>
          <p:cNvSpPr>
            <a:spLocks noChangeArrowheads="1"/>
          </p:cNvSpPr>
          <p:nvPr/>
        </p:nvSpPr>
        <p:spPr bwMode="auto">
          <a:xfrm>
            <a:off x="1201738" y="483870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7189" name="Oval 18"/>
          <p:cNvSpPr>
            <a:spLocks noChangeArrowheads="1"/>
          </p:cNvSpPr>
          <p:nvPr/>
        </p:nvSpPr>
        <p:spPr bwMode="auto">
          <a:xfrm>
            <a:off x="1258888" y="638175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7190" name="Line 19"/>
          <p:cNvSpPr>
            <a:spLocks noChangeShapeType="1"/>
          </p:cNvSpPr>
          <p:nvPr/>
        </p:nvSpPr>
        <p:spPr bwMode="auto">
          <a:xfrm>
            <a:off x="592138" y="3467100"/>
            <a:ext cx="1587" cy="2362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Line 20"/>
          <p:cNvSpPr>
            <a:spLocks noChangeShapeType="1"/>
          </p:cNvSpPr>
          <p:nvPr/>
        </p:nvSpPr>
        <p:spPr bwMode="auto">
          <a:xfrm>
            <a:off x="592138" y="5829300"/>
            <a:ext cx="876300" cy="15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Oval 21"/>
          <p:cNvSpPr>
            <a:spLocks noChangeArrowheads="1"/>
          </p:cNvSpPr>
          <p:nvPr/>
        </p:nvSpPr>
        <p:spPr bwMode="auto">
          <a:xfrm>
            <a:off x="1239838" y="5581650"/>
            <a:ext cx="495300" cy="476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7193" name="Text Box 22"/>
          <p:cNvSpPr txBox="1">
            <a:spLocks noChangeArrowheads="1"/>
          </p:cNvSpPr>
          <p:nvPr/>
        </p:nvSpPr>
        <p:spPr bwMode="auto">
          <a:xfrm>
            <a:off x="2805113" y="4806950"/>
            <a:ext cx="412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6</a:t>
            </a:r>
          </a:p>
          <a:p>
            <a:endParaRPr lang="en-US" altLang="zh-TW" sz="2400">
              <a:ea typeface="新細明體" charset="-120"/>
            </a:endParaRPr>
          </a:p>
          <a:p>
            <a:r>
              <a:rPr lang="en-US" altLang="zh-TW" sz="2400">
                <a:ea typeface="新細明體" charset="-120"/>
              </a:rPr>
              <a:t>7</a:t>
            </a:r>
          </a:p>
        </p:txBody>
      </p:sp>
      <p:sp>
        <p:nvSpPr>
          <p:cNvPr id="7194" name="Text Box 23"/>
          <p:cNvSpPr txBox="1">
            <a:spLocks noChangeArrowheads="1"/>
          </p:cNvSpPr>
          <p:nvPr/>
        </p:nvSpPr>
        <p:spPr bwMode="auto">
          <a:xfrm>
            <a:off x="1490663" y="3676650"/>
            <a:ext cx="205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400">
                <a:ea typeface="新細明體" charset="-120"/>
              </a:rPr>
              <a:t>1                    5</a:t>
            </a:r>
          </a:p>
        </p:txBody>
      </p:sp>
      <p:sp>
        <p:nvSpPr>
          <p:cNvPr id="7195" name="Text Box 24"/>
          <p:cNvSpPr txBox="1">
            <a:spLocks noChangeArrowheads="1"/>
          </p:cNvSpPr>
          <p:nvPr/>
        </p:nvSpPr>
        <p:spPr bwMode="auto">
          <a:xfrm>
            <a:off x="881063" y="4937125"/>
            <a:ext cx="3746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2400">
                <a:ea typeface="新細明體" charset="-120"/>
              </a:rPr>
              <a:t>2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4</a:t>
            </a:r>
          </a:p>
        </p:txBody>
      </p:sp>
      <p:sp>
        <p:nvSpPr>
          <p:cNvPr id="7196" name="Text Box 25"/>
          <p:cNvSpPr txBox="1">
            <a:spLocks noChangeArrowheads="1"/>
          </p:cNvSpPr>
          <p:nvPr/>
        </p:nvSpPr>
        <p:spPr bwMode="auto">
          <a:xfrm>
            <a:off x="1528763" y="5219700"/>
            <a:ext cx="27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7197" name="Line 26"/>
          <p:cNvSpPr>
            <a:spLocks noChangeShapeType="1"/>
          </p:cNvSpPr>
          <p:nvPr/>
        </p:nvSpPr>
        <p:spPr bwMode="auto">
          <a:xfrm flipH="1">
            <a:off x="1622425" y="3757613"/>
            <a:ext cx="652463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Line 27"/>
          <p:cNvSpPr>
            <a:spLocks noChangeShapeType="1"/>
          </p:cNvSpPr>
          <p:nvPr/>
        </p:nvSpPr>
        <p:spPr bwMode="auto">
          <a:xfrm>
            <a:off x="2574925" y="3740150"/>
            <a:ext cx="687388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0"/>
          <p:cNvGraphicFramePr>
            <a:graphicFrameLocks noChangeAspect="1"/>
          </p:cNvGraphicFramePr>
          <p:nvPr/>
        </p:nvGraphicFramePr>
        <p:xfrm>
          <a:off x="2963863" y="0"/>
          <a:ext cx="6173787" cy="398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文件" r:id="rId2" imgW="6188760" imgH="3990960" progId="Word.Document.8">
                  <p:embed/>
                </p:oleObj>
              </mc:Choice>
              <mc:Fallback>
                <p:oleObj name="文件" r:id="rId2" imgW="6188760" imgH="3990960" progId="Word.Documen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0"/>
                        <a:ext cx="6173787" cy="3986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557213"/>
            <a:ext cx="7810500" cy="795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b="1">
                <a:solidFill>
                  <a:schemeClr val="tx2">
                    <a:satMod val="130000"/>
                  </a:schemeClr>
                </a:solidFill>
              </a:rPr>
              <a:t>  </a:t>
            </a:r>
            <a:r>
              <a:rPr lang="en-US" altLang="zh-TW" sz="2400" b="1" u="sng">
                <a:solidFill>
                  <a:schemeClr val="tx2">
                    <a:satMod val="130000"/>
                  </a:schemeClr>
                </a:solidFill>
              </a:rPr>
              <a:t>*Program 6.5:</a:t>
            </a:r>
            <a: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  <a:t> Initializaiton of </a:t>
            </a:r>
            <a:r>
              <a:rPr lang="en-US" altLang="zh-TW" sz="2400" i="1" u="sng">
                <a:solidFill>
                  <a:schemeClr val="tx2">
                    <a:satMod val="130000"/>
                  </a:schemeClr>
                </a:solidFill>
              </a:rPr>
              <a:t>dfn </a:t>
            </a:r>
            <a: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  <a:t>and </a:t>
            </a:r>
            <a:r>
              <a:rPr lang="en-US" altLang="zh-TW" sz="2400" i="1" u="sng">
                <a:solidFill>
                  <a:schemeClr val="tx2">
                    <a:satMod val="130000"/>
                  </a:schemeClr>
                </a:solidFill>
              </a:rPr>
              <a:t>low </a:t>
            </a:r>
            <a: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  <a:t>(p.282)</a:t>
            </a:r>
            <a:endParaRPr lang="en-US" altLang="zh-TW" sz="2400" b="1" u="sng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985838" y="1557338"/>
            <a:ext cx="78724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void init(void)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{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int i;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for (i = 0; i &lt; n; i++) {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visited[i] = FALSE;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dfn[i] = low[i] = -1;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}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num = 0;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}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endParaRPr lang="en-US" altLang="zh-TW" sz="2400">
              <a:solidFill>
                <a:schemeClr val="tx2"/>
              </a:solidFill>
              <a:ea typeface="新細明體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1027"/>
          <p:cNvSpPr>
            <a:spLocks noChangeArrowheads="1"/>
          </p:cNvSpPr>
          <p:nvPr/>
        </p:nvSpPr>
        <p:spPr bwMode="auto">
          <a:xfrm>
            <a:off x="1152525" y="573088"/>
            <a:ext cx="7991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Adjacent and Incident</a:t>
            </a:r>
          </a:p>
        </p:txBody>
      </p:sp>
      <p:sp>
        <p:nvSpPr>
          <p:cNvPr id="29701" name="Rectangle 1028"/>
          <p:cNvSpPr>
            <a:spLocks noChangeArrowheads="1"/>
          </p:cNvSpPr>
          <p:nvPr/>
        </p:nvSpPr>
        <p:spPr bwMode="auto">
          <a:xfrm>
            <a:off x="1152525" y="1944688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If (v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0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,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1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) is an edge in an undirected graph,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v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0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and v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1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are </a:t>
            </a:r>
            <a:r>
              <a:rPr lang="en-US" altLang="zh-TW" sz="2800">
                <a:ea typeface="新細明體" charset="-120"/>
              </a:rPr>
              <a:t>adjacent</a:t>
            </a:r>
            <a:endParaRPr lang="en-US" altLang="zh-TW" sz="2800">
              <a:solidFill>
                <a:schemeClr val="tx1"/>
              </a:solidFill>
              <a:ea typeface="新細明體" charset="-12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The edge (v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0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, v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1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) is incident on vertices v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0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and v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1</a:t>
            </a:r>
            <a:endParaRPr lang="en-US" altLang="zh-TW" sz="2800">
              <a:solidFill>
                <a:schemeClr val="tx1"/>
              </a:solidFill>
              <a:ea typeface="新細明體" charset="-12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If &lt;v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0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,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1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&gt; is an edge in a directed graph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v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0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is </a:t>
            </a:r>
            <a:r>
              <a:rPr lang="en-US" altLang="zh-TW" sz="2800">
                <a:ea typeface="新細明體" charset="-120"/>
              </a:rPr>
              <a:t>adjacent to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v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1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, and v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1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is </a:t>
            </a:r>
            <a:r>
              <a:rPr lang="en-US" altLang="zh-TW" sz="2800">
                <a:ea typeface="新細明體" charset="-120"/>
              </a:rPr>
              <a:t>adjacent from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v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0</a:t>
            </a:r>
            <a:endParaRPr lang="en-US" altLang="zh-TW" sz="2800">
              <a:solidFill>
                <a:schemeClr val="tx1"/>
              </a:solidFill>
              <a:ea typeface="新細明體" charset="-12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The edge &lt;v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0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, v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1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&gt; is incident on v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0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and v</a:t>
            </a:r>
            <a:r>
              <a:rPr lang="en-US" altLang="zh-TW" sz="16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7905750" cy="528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b="1" u="sng">
                <a:solidFill>
                  <a:schemeClr val="tx2">
                    <a:satMod val="130000"/>
                  </a:schemeClr>
                </a:solidFill>
              </a:rPr>
              <a:t>*Program 6.4:</a:t>
            </a:r>
            <a: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  <a:t> Determining </a:t>
            </a:r>
            <a:r>
              <a:rPr lang="en-US" altLang="zh-TW" sz="2400" i="1" u="sng">
                <a:solidFill>
                  <a:schemeClr val="tx2">
                    <a:satMod val="130000"/>
                  </a:schemeClr>
                </a:solidFill>
              </a:rPr>
              <a:t>dfn</a:t>
            </a:r>
            <a: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  <a:t> and </a:t>
            </a:r>
            <a:r>
              <a:rPr lang="en-US" altLang="zh-TW" sz="2400" i="1" u="sng">
                <a:solidFill>
                  <a:schemeClr val="tx2">
                    <a:satMod val="130000"/>
                  </a:schemeClr>
                </a:solidFill>
              </a:rPr>
              <a:t>low </a:t>
            </a:r>
            <a: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  <a:t>(p.282)</a:t>
            </a:r>
            <a:endParaRPr lang="en-US" altLang="zh-TW" sz="2400" b="1" u="sng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4846638" y="654050"/>
            <a:ext cx="267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Initial call: dfn(x,-1)</a:t>
            </a:r>
          </a:p>
        </p:txBody>
      </p:sp>
      <p:sp>
        <p:nvSpPr>
          <p:cNvPr id="69638" name="Text Box 4"/>
          <p:cNvSpPr txBox="1">
            <a:spLocks noChangeArrowheads="1"/>
          </p:cNvSpPr>
          <p:nvPr/>
        </p:nvSpPr>
        <p:spPr bwMode="auto">
          <a:xfrm>
            <a:off x="4953000" y="2611438"/>
            <a:ext cx="315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low[u]=min{dfn(u), …}</a:t>
            </a:r>
          </a:p>
        </p:txBody>
      </p:sp>
      <p:sp>
        <p:nvSpPr>
          <p:cNvPr id="69639" name="Text Box 5"/>
          <p:cNvSpPr txBox="1">
            <a:spLocks noChangeArrowheads="1"/>
          </p:cNvSpPr>
          <p:nvPr/>
        </p:nvSpPr>
        <p:spPr bwMode="auto">
          <a:xfrm>
            <a:off x="2635250" y="4867275"/>
            <a:ext cx="650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ea typeface="新細明體" charset="-120"/>
              </a:rPr>
              <a:t>low[u]=min{…, min{low(w)|w is a child of u}, …}</a:t>
            </a:r>
          </a:p>
        </p:txBody>
      </p:sp>
      <p:sp>
        <p:nvSpPr>
          <p:cNvPr id="69640" name="Text Box 6"/>
          <p:cNvSpPr txBox="1">
            <a:spLocks noChangeArrowheads="1"/>
          </p:cNvSpPr>
          <p:nvPr/>
        </p:nvSpPr>
        <p:spPr bwMode="auto">
          <a:xfrm>
            <a:off x="1938338" y="6400800"/>
            <a:ext cx="665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ea typeface="新細明體" charset="-120"/>
              </a:rPr>
              <a:t>low[u]=min{…,…,min{dfn(w)|(u,w) is a back edge}</a:t>
            </a:r>
          </a:p>
        </p:txBody>
      </p:sp>
      <p:sp>
        <p:nvSpPr>
          <p:cNvPr id="69641" name="Text Box 7"/>
          <p:cNvSpPr txBox="1">
            <a:spLocks noChangeArrowheads="1"/>
          </p:cNvSpPr>
          <p:nvPr/>
        </p:nvSpPr>
        <p:spPr bwMode="auto">
          <a:xfrm>
            <a:off x="3560763" y="5186363"/>
            <a:ext cx="507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</a:rPr>
              <a:t>dfn[w]</a:t>
            </a:r>
            <a:r>
              <a:rPr lang="en-US" altLang="zh-TW" sz="2400">
                <a:solidFill>
                  <a:schemeClr val="tx1"/>
                </a:solidFill>
                <a:sym typeface="Symbol" pitchFamily="18" charset="2"/>
              </a:rPr>
              <a:t>0 </a:t>
            </a:r>
            <a:r>
              <a:rPr lang="zh-TW" altLang="zh-TW" sz="2400">
                <a:solidFill>
                  <a:schemeClr val="tx1"/>
                </a:solidFill>
                <a:sym typeface="Symbol" pitchFamily="18" charset="2"/>
              </a:rPr>
              <a:t>非第一次，表示藉</a:t>
            </a:r>
            <a:r>
              <a:rPr lang="en-US" altLang="zh-TW" sz="2400">
                <a:solidFill>
                  <a:schemeClr val="tx1"/>
                </a:solidFill>
                <a:sym typeface="Symbol" pitchFamily="18" charset="2"/>
              </a:rPr>
              <a:t>back edge</a:t>
            </a:r>
            <a:endParaRPr lang="en-US" altLang="zh-TW" sz="2400">
              <a:solidFill>
                <a:schemeClr val="tx1"/>
              </a:solidFill>
            </a:endParaRPr>
          </a:p>
        </p:txBody>
      </p:sp>
      <p:sp>
        <p:nvSpPr>
          <p:cNvPr id="69642" name="Text Box 8"/>
          <p:cNvSpPr txBox="1">
            <a:spLocks noChangeArrowheads="1"/>
          </p:cNvSpPr>
          <p:nvPr/>
        </p:nvSpPr>
        <p:spPr bwMode="auto">
          <a:xfrm>
            <a:off x="927100" y="3609975"/>
            <a:ext cx="4048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v</a:t>
            </a:r>
          </a:p>
          <a:p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u</a:t>
            </a:r>
          </a:p>
          <a:p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w</a:t>
            </a:r>
          </a:p>
        </p:txBody>
      </p:sp>
      <p:sp>
        <p:nvSpPr>
          <p:cNvPr id="69643" name="Line 9"/>
          <p:cNvSpPr>
            <a:spLocks noChangeShapeType="1"/>
          </p:cNvSpPr>
          <p:nvPr/>
        </p:nvSpPr>
        <p:spPr bwMode="auto">
          <a:xfrm>
            <a:off x="1111250" y="4038600"/>
            <a:ext cx="0" cy="334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Line 10"/>
          <p:cNvSpPr>
            <a:spLocks noChangeShapeType="1"/>
          </p:cNvSpPr>
          <p:nvPr/>
        </p:nvSpPr>
        <p:spPr bwMode="auto">
          <a:xfrm>
            <a:off x="1128713" y="4779963"/>
            <a:ext cx="0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Text Box 11"/>
          <p:cNvSpPr txBox="1">
            <a:spLocks noChangeArrowheads="1"/>
          </p:cNvSpPr>
          <p:nvPr/>
        </p:nvSpPr>
        <p:spPr bwMode="auto">
          <a:xfrm>
            <a:off x="1325563" y="3873500"/>
            <a:ext cx="336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v</a:t>
            </a:r>
          </a:p>
          <a:p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  <a:p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u</a:t>
            </a:r>
          </a:p>
          <a:p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69646" name="Line 12"/>
          <p:cNvSpPr>
            <a:spLocks noChangeShapeType="1"/>
          </p:cNvSpPr>
          <p:nvPr/>
        </p:nvSpPr>
        <p:spPr bwMode="auto">
          <a:xfrm>
            <a:off x="1476375" y="4243388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Line 14"/>
          <p:cNvSpPr>
            <a:spLocks noChangeShapeType="1"/>
          </p:cNvSpPr>
          <p:nvPr/>
        </p:nvSpPr>
        <p:spPr bwMode="auto">
          <a:xfrm flipV="1">
            <a:off x="1622425" y="4162425"/>
            <a:ext cx="0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8" name="Text Box 15"/>
          <p:cNvSpPr txBox="1">
            <a:spLocks noChangeArrowheads="1"/>
          </p:cNvSpPr>
          <p:nvPr/>
        </p:nvSpPr>
        <p:spPr bwMode="auto">
          <a:xfrm>
            <a:off x="1298575" y="55213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X</a:t>
            </a:r>
          </a:p>
        </p:txBody>
      </p:sp>
      <p:sp>
        <p:nvSpPr>
          <p:cNvPr id="69649" name="Text Box 16"/>
          <p:cNvSpPr txBox="1">
            <a:spLocks noChangeArrowheads="1"/>
          </p:cNvSpPr>
          <p:nvPr/>
        </p:nvSpPr>
        <p:spPr bwMode="auto">
          <a:xfrm>
            <a:off x="892175" y="566261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O</a:t>
            </a:r>
          </a:p>
        </p:txBody>
      </p:sp>
      <p:sp>
        <p:nvSpPr>
          <p:cNvPr id="69650" name="Text Box 17"/>
          <p:cNvSpPr txBox="1">
            <a:spLocks noChangeArrowheads="1"/>
          </p:cNvSpPr>
          <p:nvPr/>
        </p:nvSpPr>
        <p:spPr bwMode="auto">
          <a:xfrm>
            <a:off x="842963" y="558800"/>
            <a:ext cx="760095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void dfnlow(int u, int v)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{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/* compute dfn and low while performing a dfs search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beginning at vertex u, v is the parent of u (if any) */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node_pointer ptr;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int w;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dfn[u] = low[u] = num++;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for (ptr = graph[u]; ptr; ptr = ptr -&gt;link) {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   w = ptr -&gt;vertex;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   if (dfn[w] &lt; 0) { /*w is an unvisited vertex */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      dfnlow(w, u);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      low[u] = MIN2(low[u], low[w]);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   } 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else if (w != v)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     low[u] =MIN2(low[u], dfn[w] );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}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}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381000"/>
            <a:ext cx="7867650" cy="4476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b="1" u="sng">
                <a:solidFill>
                  <a:schemeClr val="tx2">
                    <a:satMod val="130000"/>
                  </a:schemeClr>
                </a:solidFill>
              </a:rPr>
              <a:t>*Program 6.6: </a:t>
            </a:r>
            <a: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  <a:t>Biconnected components of a graph (p.283)</a:t>
            </a:r>
            <a:endParaRPr lang="en-US" altLang="zh-TW" sz="2400" b="1" u="sng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0661" name="Rectangle 3"/>
          <p:cNvSpPr>
            <a:spLocks noChangeArrowheads="1"/>
          </p:cNvSpPr>
          <p:nvPr/>
        </p:nvSpPr>
        <p:spPr bwMode="auto">
          <a:xfrm>
            <a:off x="4811713" y="4065588"/>
            <a:ext cx="315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low[u]=min{dfn(u), …}</a:t>
            </a:r>
          </a:p>
        </p:txBody>
      </p:sp>
      <p:sp>
        <p:nvSpPr>
          <p:cNvPr id="70662" name="Text Box 4"/>
          <p:cNvSpPr txBox="1">
            <a:spLocks noChangeArrowheads="1"/>
          </p:cNvSpPr>
          <p:nvPr/>
        </p:nvSpPr>
        <p:spPr bwMode="auto">
          <a:xfrm>
            <a:off x="5432425" y="4859338"/>
            <a:ext cx="3711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/>
              <a:t>(1) dfn[w]=-1 </a:t>
            </a:r>
            <a:r>
              <a:rPr lang="zh-TW" altLang="zh-TW"/>
              <a:t>第一次</a:t>
            </a:r>
          </a:p>
          <a:p>
            <a:pPr algn="l"/>
            <a:r>
              <a:rPr lang="en-US" altLang="zh-TW"/>
              <a:t>(2) dfn[w]!=-1</a:t>
            </a:r>
            <a:r>
              <a:rPr lang="zh-TW" altLang="zh-TW"/>
              <a:t>非第一次，藉</a:t>
            </a:r>
            <a:r>
              <a:rPr lang="en-US" altLang="zh-TW"/>
              <a:t>back</a:t>
            </a:r>
          </a:p>
          <a:p>
            <a:pPr algn="l"/>
            <a:r>
              <a:rPr lang="en-US" altLang="zh-TW"/>
              <a:t>                                                edge</a:t>
            </a:r>
          </a:p>
        </p:txBody>
      </p:sp>
      <p:sp>
        <p:nvSpPr>
          <p:cNvPr id="70663" name="Text Box 5"/>
          <p:cNvSpPr txBox="1">
            <a:spLocks noChangeArrowheads="1"/>
          </p:cNvSpPr>
          <p:nvPr/>
        </p:nvSpPr>
        <p:spPr bwMode="auto">
          <a:xfrm>
            <a:off x="771525" y="728663"/>
            <a:ext cx="7758113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void bicon(int u, int v)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{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/* compute dfn and low, and output the edges of G by their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biconnected  components , v is the parent ( if any) of the u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(if any)  in the resulting spanning tree. It is assumed that all 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entries  of dfn[ ] have been initialized to -1, num has been 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initialized to 0,  and the stack has been set to empty */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node_pointer ptr;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int w, x, y;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dfn[u] = low[u] = num ++;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for (ptr = graph[u]; ptr; ptr = ptr-&gt;link) {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w = ptr -&gt;vertex;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if ( v != w &amp;&amp; dfn[w] &lt; dfn[u] )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 add(&amp;top, u, w);        /* add edge to stack */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0"/>
            <a:ext cx="8077200" cy="6248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  <a:t>      if(dfn[w] &lt; 0) {/* w has not been visited */</a:t>
            </a:r>
            <a:b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  <a:t>            bicon(w, u);</a:t>
            </a:r>
            <a:b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  <a:t>            low[u] = MIN2(low[u], low[w]);</a:t>
            </a:r>
            <a:b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  <a:t>            if (low[w] &gt;= dfn[u] ){ </a:t>
            </a:r>
            <a:r>
              <a:rPr lang="en-US" altLang="zh-TW" sz="2400">
                <a:solidFill>
                  <a:srgbClr val="CC3300"/>
                </a:solidFill>
              </a:rPr>
              <a:t>articulation point</a:t>
            </a:r>
            <a:br>
              <a:rPr lang="en-US" altLang="zh-TW" sz="2400">
                <a:solidFill>
                  <a:srgbClr val="CC3300"/>
                </a:solidFill>
              </a:rPr>
            </a:br>
            <a: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  <a:t>                printf(“New biconnected component: “);</a:t>
            </a:r>
            <a:b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  <a:t>                do { /* delete edge from stack */</a:t>
            </a:r>
            <a:b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  <a:t>                     delete(&amp;top, &amp;x, &amp;y);</a:t>
            </a:r>
            <a:b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  <a:t>                     printf(“ &lt;%d, %d&gt;” , x, y);</a:t>
            </a:r>
            <a:b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  <a:t>                 }  while (!(( x = = u) &amp;&amp; (y = = w)));</a:t>
            </a:r>
            <a:b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  <a:t>                 printf(“\n”);</a:t>
            </a:r>
            <a:b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  <a:t>              }</a:t>
            </a:r>
            <a:b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  <a:t>           }</a:t>
            </a:r>
            <a:b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  <a:t>          else if (w != v)  low[u] = MIN2(low[u], dfn[w]);</a:t>
            </a:r>
            <a:b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  <a:t>       }</a:t>
            </a:r>
            <a:b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  <a:t>    }</a:t>
            </a:r>
          </a:p>
        </p:txBody>
      </p:sp>
      <p:sp>
        <p:nvSpPr>
          <p:cNvPr id="71685" name="Rectangle 3"/>
          <p:cNvSpPr>
            <a:spLocks noChangeArrowheads="1"/>
          </p:cNvSpPr>
          <p:nvPr/>
        </p:nvSpPr>
        <p:spPr bwMode="auto">
          <a:xfrm>
            <a:off x="1890713" y="5103813"/>
            <a:ext cx="6948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low[u]=min{…, …, min{dfn(w)|(u,w) is a back edge}}</a:t>
            </a:r>
          </a:p>
        </p:txBody>
      </p:sp>
      <p:sp>
        <p:nvSpPr>
          <p:cNvPr id="71686" name="Rectangle 4"/>
          <p:cNvSpPr>
            <a:spLocks noChangeArrowheads="1"/>
          </p:cNvSpPr>
          <p:nvPr/>
        </p:nvSpPr>
        <p:spPr bwMode="auto">
          <a:xfrm>
            <a:off x="3046413" y="660400"/>
            <a:ext cx="650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low[u]=min{…, min{low(w)|w is a child of u}, …}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152400" y="6096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Minimum Cost Spanning Tree</a:t>
            </a:r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944563" y="1909763"/>
            <a:ext cx="81994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The cost of a spanning tree of a weighted undirected graph is the sum of the costs of the edges in the spanning tree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 minimum cost spanning tree is a spanning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tree of least cost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Three different algorithms can be used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Kruskal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Prim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Sollin</a:t>
            </a:r>
          </a:p>
        </p:txBody>
      </p:sp>
      <p:sp>
        <p:nvSpPr>
          <p:cNvPr id="72710" name="Text Box 5"/>
          <p:cNvSpPr txBox="1">
            <a:spLocks noChangeArrowheads="1"/>
          </p:cNvSpPr>
          <p:nvPr/>
        </p:nvSpPr>
        <p:spPr bwMode="auto">
          <a:xfrm>
            <a:off x="3489325" y="5143500"/>
            <a:ext cx="5021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ea typeface="新細明體" charset="-120"/>
              </a:rPr>
              <a:t>Select n-1 edges from a weighted graph</a:t>
            </a:r>
          </a:p>
          <a:p>
            <a:pPr algn="l"/>
            <a:r>
              <a:rPr lang="en-US" altLang="zh-TW" sz="2400">
                <a:ea typeface="新細明體" charset="-120"/>
              </a:rPr>
              <a:t>of n vertices with minimum cost.</a:t>
            </a:r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3387725" y="5114925"/>
            <a:ext cx="5203825" cy="93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1027"/>
          <p:cNvSpPr>
            <a:spLocks noChangeArrowheads="1"/>
          </p:cNvSpPr>
          <p:nvPr/>
        </p:nvSpPr>
        <p:spPr bwMode="auto">
          <a:xfrm>
            <a:off x="1011238" y="328613"/>
            <a:ext cx="8132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Greedy Strategy</a:t>
            </a:r>
          </a:p>
        </p:txBody>
      </p:sp>
      <p:sp>
        <p:nvSpPr>
          <p:cNvPr id="73733" name="Rectangle 1028"/>
          <p:cNvSpPr>
            <a:spLocks noChangeArrowheads="1"/>
          </p:cNvSpPr>
          <p:nvPr/>
        </p:nvSpPr>
        <p:spPr bwMode="auto">
          <a:xfrm>
            <a:off x="1011238" y="1609725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An optimal solution is constructed in stages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At each stage, the best decision is made at this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time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Since this decision cannot be changed later,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we make sure that the decision will result in a feasible solution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Typically, the selection of an item at each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stage is based on a least cost or a highest profit criterion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1044575" y="609600"/>
            <a:ext cx="8099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Kruskal’s Idea</a:t>
            </a: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1044575" y="1839913"/>
            <a:ext cx="80994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Build a minimum cost spanning tree T by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adding edges to T one at a time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Select the edges for inclusion in T in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nondecreasing order of the cost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An edge is added to T if it does not form a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cycle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Since G is connected and has n &gt; 0 vertices,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exactly n-1 edges will be selected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1035050" y="0"/>
            <a:ext cx="8108950" cy="825500"/>
          </a:xfrm>
        </p:spPr>
        <p:txBody>
          <a:bodyPr lIns="92075" tIns="46038" rIns="92075" bIns="46038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>
                <a:solidFill>
                  <a:schemeClr val="tx2">
                    <a:satMod val="130000"/>
                  </a:schemeClr>
                </a:solidFill>
              </a:rPr>
              <a:t>Examples for Kruskal’s Algorithm</a:t>
            </a:r>
          </a:p>
        </p:txBody>
      </p:sp>
      <p:sp>
        <p:nvSpPr>
          <p:cNvPr id="75781" name="Oval 4"/>
          <p:cNvSpPr>
            <a:spLocks noChangeArrowheads="1"/>
          </p:cNvSpPr>
          <p:nvPr/>
        </p:nvSpPr>
        <p:spPr bwMode="auto">
          <a:xfrm>
            <a:off x="2982913" y="225901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75782" name="Oval 5"/>
          <p:cNvSpPr>
            <a:spLocks noChangeArrowheads="1"/>
          </p:cNvSpPr>
          <p:nvPr/>
        </p:nvSpPr>
        <p:spPr bwMode="auto">
          <a:xfrm>
            <a:off x="3606800" y="28511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75783" name="Oval 6"/>
          <p:cNvSpPr>
            <a:spLocks noChangeArrowheads="1"/>
          </p:cNvSpPr>
          <p:nvPr/>
        </p:nvSpPr>
        <p:spPr bwMode="auto">
          <a:xfrm>
            <a:off x="3940175" y="36845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75784" name="Oval 7"/>
          <p:cNvSpPr>
            <a:spLocks noChangeArrowheads="1"/>
          </p:cNvSpPr>
          <p:nvPr/>
        </p:nvSpPr>
        <p:spPr bwMode="auto">
          <a:xfrm>
            <a:off x="3359150" y="503872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75785" name="Oval 8"/>
          <p:cNvSpPr>
            <a:spLocks noChangeArrowheads="1"/>
          </p:cNvSpPr>
          <p:nvPr/>
        </p:nvSpPr>
        <p:spPr bwMode="auto">
          <a:xfrm>
            <a:off x="2589213" y="455930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75786" name="Oval 9"/>
          <p:cNvSpPr>
            <a:spLocks noChangeArrowheads="1"/>
          </p:cNvSpPr>
          <p:nvPr/>
        </p:nvSpPr>
        <p:spPr bwMode="auto">
          <a:xfrm>
            <a:off x="2230438" y="369887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75787" name="Oval 10"/>
          <p:cNvSpPr>
            <a:spLocks noChangeArrowheads="1"/>
          </p:cNvSpPr>
          <p:nvPr/>
        </p:nvSpPr>
        <p:spPr bwMode="auto">
          <a:xfrm>
            <a:off x="3213100" y="367823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grpSp>
        <p:nvGrpSpPr>
          <p:cNvPr id="75788" name="Group 11"/>
          <p:cNvGrpSpPr>
            <a:grpSpLocks/>
          </p:cNvGrpSpPr>
          <p:nvPr/>
        </p:nvGrpSpPr>
        <p:grpSpPr bwMode="auto">
          <a:xfrm>
            <a:off x="4648200" y="2154238"/>
            <a:ext cx="2154238" cy="3224212"/>
            <a:chOff x="2273" y="1346"/>
            <a:chExt cx="1357" cy="2031"/>
          </a:xfrm>
        </p:grpSpPr>
        <p:sp>
          <p:nvSpPr>
            <p:cNvPr id="75840" name="Oval 12"/>
            <p:cNvSpPr>
              <a:spLocks noChangeArrowheads="1"/>
            </p:cNvSpPr>
            <p:nvPr/>
          </p:nvSpPr>
          <p:spPr bwMode="auto">
            <a:xfrm>
              <a:off x="2747" y="1346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75841" name="Oval 13"/>
            <p:cNvSpPr>
              <a:spLocks noChangeArrowheads="1"/>
            </p:cNvSpPr>
            <p:nvPr/>
          </p:nvSpPr>
          <p:spPr bwMode="auto">
            <a:xfrm>
              <a:off x="3140" y="1719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75842" name="Oval 14"/>
            <p:cNvSpPr>
              <a:spLocks noChangeArrowheads="1"/>
            </p:cNvSpPr>
            <p:nvPr/>
          </p:nvSpPr>
          <p:spPr bwMode="auto">
            <a:xfrm>
              <a:off x="3350" y="2244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75843" name="Oval 15"/>
            <p:cNvSpPr>
              <a:spLocks noChangeArrowheads="1"/>
            </p:cNvSpPr>
            <p:nvPr/>
          </p:nvSpPr>
          <p:spPr bwMode="auto">
            <a:xfrm>
              <a:off x="2984" y="3097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75844" name="Oval 16"/>
            <p:cNvSpPr>
              <a:spLocks noChangeArrowheads="1"/>
            </p:cNvSpPr>
            <p:nvPr/>
          </p:nvSpPr>
          <p:spPr bwMode="auto">
            <a:xfrm>
              <a:off x="2499" y="2795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75845" name="Oval 17"/>
            <p:cNvSpPr>
              <a:spLocks noChangeArrowheads="1"/>
            </p:cNvSpPr>
            <p:nvPr/>
          </p:nvSpPr>
          <p:spPr bwMode="auto">
            <a:xfrm>
              <a:off x="2273" y="2253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75846" name="Oval 18"/>
            <p:cNvSpPr>
              <a:spLocks noChangeArrowheads="1"/>
            </p:cNvSpPr>
            <p:nvPr/>
          </p:nvSpPr>
          <p:spPr bwMode="auto">
            <a:xfrm>
              <a:off x="2892" y="2240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</p:grpSp>
      <p:sp>
        <p:nvSpPr>
          <p:cNvPr id="75789" name="Line 19"/>
          <p:cNvSpPr>
            <a:spLocks noChangeShapeType="1"/>
          </p:cNvSpPr>
          <p:nvPr/>
        </p:nvSpPr>
        <p:spPr bwMode="auto">
          <a:xfrm flipH="1">
            <a:off x="2468563" y="2717800"/>
            <a:ext cx="630237" cy="968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Line 20"/>
          <p:cNvSpPr>
            <a:spLocks noChangeShapeType="1"/>
          </p:cNvSpPr>
          <p:nvPr/>
        </p:nvSpPr>
        <p:spPr bwMode="auto">
          <a:xfrm>
            <a:off x="3370263" y="2667000"/>
            <a:ext cx="27305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Line 21"/>
          <p:cNvSpPr>
            <a:spLocks noChangeShapeType="1"/>
          </p:cNvSpPr>
          <p:nvPr/>
        </p:nvSpPr>
        <p:spPr bwMode="auto">
          <a:xfrm>
            <a:off x="3932238" y="3278188"/>
            <a:ext cx="220662" cy="407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2" name="Line 22"/>
          <p:cNvSpPr>
            <a:spLocks noChangeShapeType="1"/>
          </p:cNvSpPr>
          <p:nvPr/>
        </p:nvSpPr>
        <p:spPr bwMode="auto">
          <a:xfrm flipH="1">
            <a:off x="3421063" y="3278188"/>
            <a:ext cx="306387" cy="407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Line 23"/>
          <p:cNvSpPr>
            <a:spLocks noChangeShapeType="1"/>
          </p:cNvSpPr>
          <p:nvPr/>
        </p:nvSpPr>
        <p:spPr bwMode="auto">
          <a:xfrm flipH="1">
            <a:off x="3709988" y="4111625"/>
            <a:ext cx="442912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4" name="Line 24"/>
          <p:cNvSpPr>
            <a:spLocks noChangeShapeType="1"/>
          </p:cNvSpPr>
          <p:nvPr/>
        </p:nvSpPr>
        <p:spPr bwMode="auto">
          <a:xfrm>
            <a:off x="3438525" y="4146550"/>
            <a:ext cx="101600" cy="900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5" name="Line 25"/>
          <p:cNvSpPr>
            <a:spLocks noChangeShapeType="1"/>
          </p:cNvSpPr>
          <p:nvPr/>
        </p:nvSpPr>
        <p:spPr bwMode="auto">
          <a:xfrm flipH="1">
            <a:off x="2927350" y="4111625"/>
            <a:ext cx="374650" cy="458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6" name="Line 26"/>
          <p:cNvSpPr>
            <a:spLocks noChangeShapeType="1"/>
          </p:cNvSpPr>
          <p:nvPr/>
        </p:nvSpPr>
        <p:spPr bwMode="auto">
          <a:xfrm>
            <a:off x="2451100" y="4146550"/>
            <a:ext cx="290513" cy="423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7" name="Line 27"/>
          <p:cNvSpPr>
            <a:spLocks noChangeShapeType="1"/>
          </p:cNvSpPr>
          <p:nvPr/>
        </p:nvSpPr>
        <p:spPr bwMode="auto">
          <a:xfrm>
            <a:off x="2978150" y="4945063"/>
            <a:ext cx="407988" cy="204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8" name="Rectangle 28"/>
          <p:cNvSpPr>
            <a:spLocks noChangeArrowheads="1"/>
          </p:cNvSpPr>
          <p:nvPr/>
        </p:nvSpPr>
        <p:spPr bwMode="auto">
          <a:xfrm>
            <a:off x="3465513" y="25098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28</a:t>
            </a:r>
          </a:p>
        </p:txBody>
      </p:sp>
      <p:sp>
        <p:nvSpPr>
          <p:cNvPr id="75799" name="Rectangle 29"/>
          <p:cNvSpPr>
            <a:spLocks noChangeArrowheads="1"/>
          </p:cNvSpPr>
          <p:nvPr/>
        </p:nvSpPr>
        <p:spPr bwMode="auto">
          <a:xfrm>
            <a:off x="4008438" y="32226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16</a:t>
            </a:r>
          </a:p>
        </p:txBody>
      </p:sp>
      <p:sp>
        <p:nvSpPr>
          <p:cNvPr id="75800" name="Rectangle 30"/>
          <p:cNvSpPr>
            <a:spLocks noChangeArrowheads="1"/>
          </p:cNvSpPr>
          <p:nvPr/>
        </p:nvSpPr>
        <p:spPr bwMode="auto">
          <a:xfrm>
            <a:off x="3889375" y="444817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12</a:t>
            </a:r>
          </a:p>
        </p:txBody>
      </p:sp>
      <p:sp>
        <p:nvSpPr>
          <p:cNvPr id="75801" name="Rectangle 31"/>
          <p:cNvSpPr>
            <a:spLocks noChangeArrowheads="1"/>
          </p:cNvSpPr>
          <p:nvPr/>
        </p:nvSpPr>
        <p:spPr bwMode="auto">
          <a:xfrm>
            <a:off x="3430588" y="439737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18</a:t>
            </a:r>
          </a:p>
        </p:txBody>
      </p:sp>
      <p:sp>
        <p:nvSpPr>
          <p:cNvPr id="75802" name="Rectangle 32"/>
          <p:cNvSpPr>
            <a:spLocks noChangeArrowheads="1"/>
          </p:cNvSpPr>
          <p:nvPr/>
        </p:nvSpPr>
        <p:spPr bwMode="auto">
          <a:xfrm>
            <a:off x="2767013" y="40735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24</a:t>
            </a:r>
          </a:p>
        </p:txBody>
      </p:sp>
      <p:sp>
        <p:nvSpPr>
          <p:cNvPr id="75803" name="Rectangle 33"/>
          <p:cNvSpPr>
            <a:spLocks noChangeArrowheads="1"/>
          </p:cNvSpPr>
          <p:nvPr/>
        </p:nvSpPr>
        <p:spPr bwMode="auto">
          <a:xfrm>
            <a:off x="2833688" y="50085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22</a:t>
            </a:r>
          </a:p>
        </p:txBody>
      </p:sp>
      <p:sp>
        <p:nvSpPr>
          <p:cNvPr id="75804" name="Rectangle 34"/>
          <p:cNvSpPr>
            <a:spLocks noChangeArrowheads="1"/>
          </p:cNvSpPr>
          <p:nvPr/>
        </p:nvSpPr>
        <p:spPr bwMode="auto">
          <a:xfrm>
            <a:off x="2206625" y="42259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25</a:t>
            </a:r>
          </a:p>
        </p:txBody>
      </p:sp>
      <p:sp>
        <p:nvSpPr>
          <p:cNvPr id="75805" name="Rectangle 35"/>
          <p:cNvSpPr>
            <a:spLocks noChangeArrowheads="1"/>
          </p:cNvSpPr>
          <p:nvPr/>
        </p:nvSpPr>
        <p:spPr bwMode="auto">
          <a:xfrm>
            <a:off x="2427288" y="29003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10</a:t>
            </a:r>
          </a:p>
        </p:txBody>
      </p:sp>
      <p:sp>
        <p:nvSpPr>
          <p:cNvPr id="75806" name="Rectangle 36"/>
          <p:cNvSpPr>
            <a:spLocks noChangeArrowheads="1"/>
          </p:cNvSpPr>
          <p:nvPr/>
        </p:nvSpPr>
        <p:spPr bwMode="auto">
          <a:xfrm>
            <a:off x="3209925" y="324167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14</a:t>
            </a:r>
          </a:p>
        </p:txBody>
      </p:sp>
      <p:grpSp>
        <p:nvGrpSpPr>
          <p:cNvPr id="75807" name="Group 37"/>
          <p:cNvGrpSpPr>
            <a:grpSpLocks/>
          </p:cNvGrpSpPr>
          <p:nvPr/>
        </p:nvGrpSpPr>
        <p:grpSpPr bwMode="auto">
          <a:xfrm>
            <a:off x="6989763" y="2135188"/>
            <a:ext cx="2154237" cy="3224212"/>
            <a:chOff x="4137" y="1345"/>
            <a:chExt cx="1357" cy="2031"/>
          </a:xfrm>
        </p:grpSpPr>
        <p:sp>
          <p:nvSpPr>
            <p:cNvPr id="75833" name="Oval 38"/>
            <p:cNvSpPr>
              <a:spLocks noChangeArrowheads="1"/>
            </p:cNvSpPr>
            <p:nvPr/>
          </p:nvSpPr>
          <p:spPr bwMode="auto">
            <a:xfrm>
              <a:off x="4611" y="1345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75834" name="Oval 39"/>
            <p:cNvSpPr>
              <a:spLocks noChangeArrowheads="1"/>
            </p:cNvSpPr>
            <p:nvPr/>
          </p:nvSpPr>
          <p:spPr bwMode="auto">
            <a:xfrm>
              <a:off x="5004" y="1718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75835" name="Oval 40"/>
            <p:cNvSpPr>
              <a:spLocks noChangeArrowheads="1"/>
            </p:cNvSpPr>
            <p:nvPr/>
          </p:nvSpPr>
          <p:spPr bwMode="auto">
            <a:xfrm>
              <a:off x="5214" y="2243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75836" name="Oval 41"/>
            <p:cNvSpPr>
              <a:spLocks noChangeArrowheads="1"/>
            </p:cNvSpPr>
            <p:nvPr/>
          </p:nvSpPr>
          <p:spPr bwMode="auto">
            <a:xfrm>
              <a:off x="4848" y="3096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75837" name="Oval 42"/>
            <p:cNvSpPr>
              <a:spLocks noChangeArrowheads="1"/>
            </p:cNvSpPr>
            <p:nvPr/>
          </p:nvSpPr>
          <p:spPr bwMode="auto">
            <a:xfrm>
              <a:off x="4363" y="2794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75838" name="Oval 43"/>
            <p:cNvSpPr>
              <a:spLocks noChangeArrowheads="1"/>
            </p:cNvSpPr>
            <p:nvPr/>
          </p:nvSpPr>
          <p:spPr bwMode="auto">
            <a:xfrm>
              <a:off x="4137" y="2252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75839" name="Oval 44"/>
            <p:cNvSpPr>
              <a:spLocks noChangeArrowheads="1"/>
            </p:cNvSpPr>
            <p:nvPr/>
          </p:nvSpPr>
          <p:spPr bwMode="auto">
            <a:xfrm>
              <a:off x="4756" y="2239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</p:grpSp>
      <p:sp>
        <p:nvSpPr>
          <p:cNvPr id="75808" name="Line 45"/>
          <p:cNvSpPr>
            <a:spLocks noChangeShapeType="1"/>
          </p:cNvSpPr>
          <p:nvPr/>
        </p:nvSpPr>
        <p:spPr bwMode="auto">
          <a:xfrm flipH="1">
            <a:off x="7212013" y="2578100"/>
            <a:ext cx="681037" cy="987425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9" name="Rectangle 46"/>
          <p:cNvSpPr>
            <a:spLocks noChangeArrowheads="1"/>
          </p:cNvSpPr>
          <p:nvPr/>
        </p:nvSpPr>
        <p:spPr bwMode="auto">
          <a:xfrm>
            <a:off x="7153275" y="28114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10</a:t>
            </a:r>
          </a:p>
        </p:txBody>
      </p:sp>
      <p:sp>
        <p:nvSpPr>
          <p:cNvPr id="75810" name="Text Box 47"/>
          <p:cNvSpPr txBox="1">
            <a:spLocks noChangeArrowheads="1"/>
          </p:cNvSpPr>
          <p:nvPr/>
        </p:nvSpPr>
        <p:spPr bwMode="auto">
          <a:xfrm>
            <a:off x="984250" y="677863"/>
            <a:ext cx="102235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ea typeface="新細明體" charset="-120"/>
              </a:rPr>
              <a:t>0       5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2       3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1       6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1       2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3       6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3       4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4       6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4       5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0       1</a:t>
            </a:r>
          </a:p>
        </p:txBody>
      </p:sp>
      <p:sp>
        <p:nvSpPr>
          <p:cNvPr id="75811" name="Line 48"/>
          <p:cNvSpPr>
            <a:spLocks noChangeShapeType="1"/>
          </p:cNvSpPr>
          <p:nvPr/>
        </p:nvSpPr>
        <p:spPr bwMode="auto">
          <a:xfrm>
            <a:off x="1270000" y="935038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2" name="Line 49"/>
          <p:cNvSpPr>
            <a:spLocks noChangeShapeType="1"/>
          </p:cNvSpPr>
          <p:nvPr/>
        </p:nvSpPr>
        <p:spPr bwMode="auto">
          <a:xfrm>
            <a:off x="1252538" y="1657350"/>
            <a:ext cx="493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3" name="Line 50"/>
          <p:cNvSpPr>
            <a:spLocks noChangeShapeType="1"/>
          </p:cNvSpPr>
          <p:nvPr/>
        </p:nvSpPr>
        <p:spPr bwMode="auto">
          <a:xfrm>
            <a:off x="1252538" y="2398713"/>
            <a:ext cx="565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4" name="Line 51"/>
          <p:cNvSpPr>
            <a:spLocks noChangeShapeType="1"/>
          </p:cNvSpPr>
          <p:nvPr/>
        </p:nvSpPr>
        <p:spPr bwMode="auto">
          <a:xfrm>
            <a:off x="1235075" y="3121025"/>
            <a:ext cx="563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5" name="Line 53"/>
          <p:cNvSpPr>
            <a:spLocks noChangeShapeType="1"/>
          </p:cNvSpPr>
          <p:nvPr/>
        </p:nvSpPr>
        <p:spPr bwMode="auto">
          <a:xfrm>
            <a:off x="1252538" y="3844925"/>
            <a:ext cx="493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6" name="Line 54"/>
          <p:cNvSpPr>
            <a:spLocks noChangeShapeType="1"/>
          </p:cNvSpPr>
          <p:nvPr/>
        </p:nvSpPr>
        <p:spPr bwMode="auto">
          <a:xfrm>
            <a:off x="1270000" y="4603750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7" name="Line 55"/>
          <p:cNvSpPr>
            <a:spLocks noChangeShapeType="1"/>
          </p:cNvSpPr>
          <p:nvPr/>
        </p:nvSpPr>
        <p:spPr bwMode="auto">
          <a:xfrm>
            <a:off x="1270000" y="5308600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8" name="Line 56"/>
          <p:cNvSpPr>
            <a:spLocks noChangeShapeType="1"/>
          </p:cNvSpPr>
          <p:nvPr/>
        </p:nvSpPr>
        <p:spPr bwMode="auto">
          <a:xfrm>
            <a:off x="1270000" y="6067425"/>
            <a:ext cx="51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9" name="Line 57"/>
          <p:cNvSpPr>
            <a:spLocks noChangeShapeType="1"/>
          </p:cNvSpPr>
          <p:nvPr/>
        </p:nvSpPr>
        <p:spPr bwMode="auto">
          <a:xfrm>
            <a:off x="1270000" y="6858000"/>
            <a:ext cx="45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20" name="Line 58"/>
          <p:cNvSpPr>
            <a:spLocks noChangeShapeType="1"/>
          </p:cNvSpPr>
          <p:nvPr/>
        </p:nvSpPr>
        <p:spPr bwMode="auto">
          <a:xfrm>
            <a:off x="1287463" y="6858000"/>
            <a:ext cx="388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21" name="Line 59"/>
          <p:cNvSpPr>
            <a:spLocks noChangeShapeType="1"/>
          </p:cNvSpPr>
          <p:nvPr/>
        </p:nvSpPr>
        <p:spPr bwMode="auto">
          <a:xfrm>
            <a:off x="1358900" y="6858000"/>
            <a:ext cx="369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22" name="Line 60"/>
          <p:cNvSpPr>
            <a:spLocks noChangeShapeType="1"/>
          </p:cNvSpPr>
          <p:nvPr/>
        </p:nvSpPr>
        <p:spPr bwMode="auto">
          <a:xfrm>
            <a:off x="1246188" y="6643688"/>
            <a:ext cx="51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23" name="Text Box 61"/>
          <p:cNvSpPr txBox="1">
            <a:spLocks noChangeArrowheads="1"/>
          </p:cNvSpPr>
          <p:nvPr/>
        </p:nvSpPr>
        <p:spPr bwMode="auto">
          <a:xfrm>
            <a:off x="1281113" y="6651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10</a:t>
            </a:r>
          </a:p>
        </p:txBody>
      </p:sp>
      <p:sp>
        <p:nvSpPr>
          <p:cNvPr id="75824" name="Text Box 62"/>
          <p:cNvSpPr txBox="1">
            <a:spLocks noChangeArrowheads="1"/>
          </p:cNvSpPr>
          <p:nvPr/>
        </p:nvSpPr>
        <p:spPr bwMode="auto">
          <a:xfrm>
            <a:off x="1316038" y="13716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12</a:t>
            </a:r>
          </a:p>
        </p:txBody>
      </p:sp>
      <p:sp>
        <p:nvSpPr>
          <p:cNvPr id="75825" name="Text Box 63"/>
          <p:cNvSpPr txBox="1">
            <a:spLocks noChangeArrowheads="1"/>
          </p:cNvSpPr>
          <p:nvPr/>
        </p:nvSpPr>
        <p:spPr bwMode="auto">
          <a:xfrm>
            <a:off x="1298575" y="21288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14</a:t>
            </a:r>
          </a:p>
        </p:txBody>
      </p:sp>
      <p:sp>
        <p:nvSpPr>
          <p:cNvPr id="75826" name="Text Box 64"/>
          <p:cNvSpPr txBox="1">
            <a:spLocks noChangeArrowheads="1"/>
          </p:cNvSpPr>
          <p:nvPr/>
        </p:nvSpPr>
        <p:spPr bwMode="auto">
          <a:xfrm>
            <a:off x="1262063" y="283527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16</a:t>
            </a:r>
          </a:p>
        </p:txBody>
      </p:sp>
      <p:sp>
        <p:nvSpPr>
          <p:cNvPr id="75827" name="Text Box 65"/>
          <p:cNvSpPr txBox="1">
            <a:spLocks noChangeArrowheads="1"/>
          </p:cNvSpPr>
          <p:nvPr/>
        </p:nvSpPr>
        <p:spPr bwMode="auto">
          <a:xfrm>
            <a:off x="1244600" y="357505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18</a:t>
            </a:r>
          </a:p>
        </p:txBody>
      </p:sp>
      <p:sp>
        <p:nvSpPr>
          <p:cNvPr id="75828" name="Text Box 67"/>
          <p:cNvSpPr txBox="1">
            <a:spLocks noChangeArrowheads="1"/>
          </p:cNvSpPr>
          <p:nvPr/>
        </p:nvSpPr>
        <p:spPr bwMode="auto">
          <a:xfrm>
            <a:off x="1298575" y="43354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22</a:t>
            </a:r>
          </a:p>
        </p:txBody>
      </p:sp>
      <p:sp>
        <p:nvSpPr>
          <p:cNvPr id="75829" name="Text Box 68"/>
          <p:cNvSpPr txBox="1">
            <a:spLocks noChangeArrowheads="1"/>
          </p:cNvSpPr>
          <p:nvPr/>
        </p:nvSpPr>
        <p:spPr bwMode="auto">
          <a:xfrm>
            <a:off x="1244600" y="50942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24</a:t>
            </a:r>
          </a:p>
        </p:txBody>
      </p:sp>
      <p:sp>
        <p:nvSpPr>
          <p:cNvPr id="75830" name="Text Box 69"/>
          <p:cNvSpPr txBox="1">
            <a:spLocks noChangeArrowheads="1"/>
          </p:cNvSpPr>
          <p:nvPr/>
        </p:nvSpPr>
        <p:spPr bwMode="auto">
          <a:xfrm>
            <a:off x="1298575" y="58689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25</a:t>
            </a:r>
          </a:p>
        </p:txBody>
      </p:sp>
      <p:sp>
        <p:nvSpPr>
          <p:cNvPr id="75831" name="Text Box 70"/>
          <p:cNvSpPr txBox="1">
            <a:spLocks noChangeArrowheads="1"/>
          </p:cNvSpPr>
          <p:nvPr/>
        </p:nvSpPr>
        <p:spPr bwMode="auto">
          <a:xfrm>
            <a:off x="1281113" y="64611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28</a:t>
            </a:r>
          </a:p>
        </p:txBody>
      </p:sp>
      <p:sp>
        <p:nvSpPr>
          <p:cNvPr id="75832" name="Text Box 71"/>
          <p:cNvSpPr txBox="1">
            <a:spLocks noChangeArrowheads="1"/>
          </p:cNvSpPr>
          <p:nvPr/>
        </p:nvSpPr>
        <p:spPr bwMode="auto">
          <a:xfrm>
            <a:off x="2416175" y="6196013"/>
            <a:ext cx="638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800" b="1">
                <a:solidFill>
                  <a:schemeClr val="tx1"/>
                </a:solidFill>
                <a:ea typeface="新細明體" charset="-120"/>
              </a:rPr>
              <a:t>6/9</a:t>
            </a:r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4" name="Group 3"/>
          <p:cNvGrpSpPr>
            <a:grpSpLocks/>
          </p:cNvGrpSpPr>
          <p:nvPr/>
        </p:nvGrpSpPr>
        <p:grpSpPr bwMode="auto">
          <a:xfrm>
            <a:off x="2141538" y="2170113"/>
            <a:ext cx="2154237" cy="3224212"/>
            <a:chOff x="504" y="1356"/>
            <a:chExt cx="1357" cy="2031"/>
          </a:xfrm>
        </p:grpSpPr>
        <p:sp>
          <p:nvSpPr>
            <p:cNvPr id="76863" name="Oval 4"/>
            <p:cNvSpPr>
              <a:spLocks noChangeArrowheads="1"/>
            </p:cNvSpPr>
            <p:nvPr/>
          </p:nvSpPr>
          <p:spPr bwMode="auto">
            <a:xfrm>
              <a:off x="978" y="1356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76864" name="Oval 5"/>
            <p:cNvSpPr>
              <a:spLocks noChangeArrowheads="1"/>
            </p:cNvSpPr>
            <p:nvPr/>
          </p:nvSpPr>
          <p:spPr bwMode="auto">
            <a:xfrm>
              <a:off x="1371" y="1729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76865" name="Oval 6"/>
            <p:cNvSpPr>
              <a:spLocks noChangeArrowheads="1"/>
            </p:cNvSpPr>
            <p:nvPr/>
          </p:nvSpPr>
          <p:spPr bwMode="auto">
            <a:xfrm>
              <a:off x="1581" y="2254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76866" name="Oval 7"/>
            <p:cNvSpPr>
              <a:spLocks noChangeArrowheads="1"/>
            </p:cNvSpPr>
            <p:nvPr/>
          </p:nvSpPr>
          <p:spPr bwMode="auto">
            <a:xfrm>
              <a:off x="1215" y="3107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76867" name="Oval 8"/>
            <p:cNvSpPr>
              <a:spLocks noChangeArrowheads="1"/>
            </p:cNvSpPr>
            <p:nvPr/>
          </p:nvSpPr>
          <p:spPr bwMode="auto">
            <a:xfrm>
              <a:off x="730" y="2805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76868" name="Oval 9"/>
            <p:cNvSpPr>
              <a:spLocks noChangeArrowheads="1"/>
            </p:cNvSpPr>
            <p:nvPr/>
          </p:nvSpPr>
          <p:spPr bwMode="auto">
            <a:xfrm>
              <a:off x="504" y="2263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76869" name="Oval 10"/>
            <p:cNvSpPr>
              <a:spLocks noChangeArrowheads="1"/>
            </p:cNvSpPr>
            <p:nvPr/>
          </p:nvSpPr>
          <p:spPr bwMode="auto">
            <a:xfrm>
              <a:off x="1123" y="2250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</p:grpSp>
      <p:sp>
        <p:nvSpPr>
          <p:cNvPr id="76805" name="Line 11"/>
          <p:cNvSpPr>
            <a:spLocks noChangeShapeType="1"/>
          </p:cNvSpPr>
          <p:nvPr/>
        </p:nvSpPr>
        <p:spPr bwMode="auto">
          <a:xfrm flipH="1">
            <a:off x="2365375" y="2614613"/>
            <a:ext cx="679450" cy="985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Rectangle 12"/>
          <p:cNvSpPr>
            <a:spLocks noChangeArrowheads="1"/>
          </p:cNvSpPr>
          <p:nvPr/>
        </p:nvSpPr>
        <p:spPr bwMode="auto">
          <a:xfrm>
            <a:off x="2305050" y="28463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10</a:t>
            </a:r>
          </a:p>
        </p:txBody>
      </p:sp>
      <p:sp>
        <p:nvSpPr>
          <p:cNvPr id="76807" name="Line 13"/>
          <p:cNvSpPr>
            <a:spLocks noChangeShapeType="1"/>
          </p:cNvSpPr>
          <p:nvPr/>
        </p:nvSpPr>
        <p:spPr bwMode="auto">
          <a:xfrm flipH="1">
            <a:off x="3489325" y="4043363"/>
            <a:ext cx="492125" cy="900112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Rectangle 14"/>
          <p:cNvSpPr>
            <a:spLocks noChangeArrowheads="1"/>
          </p:cNvSpPr>
          <p:nvPr/>
        </p:nvSpPr>
        <p:spPr bwMode="auto">
          <a:xfrm>
            <a:off x="3767138" y="432435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12</a:t>
            </a:r>
          </a:p>
        </p:txBody>
      </p:sp>
      <p:grpSp>
        <p:nvGrpSpPr>
          <p:cNvPr id="76809" name="Group 15"/>
          <p:cNvGrpSpPr>
            <a:grpSpLocks/>
          </p:cNvGrpSpPr>
          <p:nvPr/>
        </p:nvGrpSpPr>
        <p:grpSpPr bwMode="auto">
          <a:xfrm>
            <a:off x="4524375" y="2155825"/>
            <a:ext cx="2154238" cy="3224213"/>
            <a:chOff x="2283" y="1335"/>
            <a:chExt cx="1357" cy="2031"/>
          </a:xfrm>
        </p:grpSpPr>
        <p:sp>
          <p:nvSpPr>
            <p:cNvPr id="76856" name="Oval 16"/>
            <p:cNvSpPr>
              <a:spLocks noChangeArrowheads="1"/>
            </p:cNvSpPr>
            <p:nvPr/>
          </p:nvSpPr>
          <p:spPr bwMode="auto">
            <a:xfrm>
              <a:off x="2757" y="1335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76857" name="Oval 17"/>
            <p:cNvSpPr>
              <a:spLocks noChangeArrowheads="1"/>
            </p:cNvSpPr>
            <p:nvPr/>
          </p:nvSpPr>
          <p:spPr bwMode="auto">
            <a:xfrm>
              <a:off x="3150" y="1708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76858" name="Oval 18"/>
            <p:cNvSpPr>
              <a:spLocks noChangeArrowheads="1"/>
            </p:cNvSpPr>
            <p:nvPr/>
          </p:nvSpPr>
          <p:spPr bwMode="auto">
            <a:xfrm>
              <a:off x="3360" y="2233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76859" name="Oval 19"/>
            <p:cNvSpPr>
              <a:spLocks noChangeArrowheads="1"/>
            </p:cNvSpPr>
            <p:nvPr/>
          </p:nvSpPr>
          <p:spPr bwMode="auto">
            <a:xfrm>
              <a:off x="2994" y="3086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76860" name="Oval 20"/>
            <p:cNvSpPr>
              <a:spLocks noChangeArrowheads="1"/>
            </p:cNvSpPr>
            <p:nvPr/>
          </p:nvSpPr>
          <p:spPr bwMode="auto">
            <a:xfrm>
              <a:off x="2509" y="2784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76861" name="Oval 21"/>
            <p:cNvSpPr>
              <a:spLocks noChangeArrowheads="1"/>
            </p:cNvSpPr>
            <p:nvPr/>
          </p:nvSpPr>
          <p:spPr bwMode="auto">
            <a:xfrm>
              <a:off x="2283" y="2242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76862" name="Oval 22"/>
            <p:cNvSpPr>
              <a:spLocks noChangeArrowheads="1"/>
            </p:cNvSpPr>
            <p:nvPr/>
          </p:nvSpPr>
          <p:spPr bwMode="auto">
            <a:xfrm>
              <a:off x="2902" y="2229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</p:grpSp>
      <p:sp>
        <p:nvSpPr>
          <p:cNvPr id="76810" name="Line 23"/>
          <p:cNvSpPr>
            <a:spLocks noChangeShapeType="1"/>
          </p:cNvSpPr>
          <p:nvPr/>
        </p:nvSpPr>
        <p:spPr bwMode="auto">
          <a:xfrm flipH="1">
            <a:off x="4748213" y="2600325"/>
            <a:ext cx="679450" cy="985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Rectangle 24"/>
          <p:cNvSpPr>
            <a:spLocks noChangeArrowheads="1"/>
          </p:cNvSpPr>
          <p:nvPr/>
        </p:nvSpPr>
        <p:spPr bwMode="auto">
          <a:xfrm>
            <a:off x="4687888" y="28321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10</a:t>
            </a:r>
          </a:p>
        </p:txBody>
      </p:sp>
      <p:sp>
        <p:nvSpPr>
          <p:cNvPr id="76812" name="Line 25"/>
          <p:cNvSpPr>
            <a:spLocks noChangeShapeType="1"/>
          </p:cNvSpPr>
          <p:nvPr/>
        </p:nvSpPr>
        <p:spPr bwMode="auto">
          <a:xfrm flipH="1">
            <a:off x="5872163" y="4029075"/>
            <a:ext cx="492125" cy="900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Rectangle 26"/>
          <p:cNvSpPr>
            <a:spLocks noChangeArrowheads="1"/>
          </p:cNvSpPr>
          <p:nvPr/>
        </p:nvSpPr>
        <p:spPr bwMode="auto">
          <a:xfrm>
            <a:off x="6149975" y="43100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12</a:t>
            </a:r>
          </a:p>
        </p:txBody>
      </p:sp>
      <p:sp>
        <p:nvSpPr>
          <p:cNvPr id="76814" name="Line 27"/>
          <p:cNvSpPr>
            <a:spLocks noChangeShapeType="1"/>
          </p:cNvSpPr>
          <p:nvPr/>
        </p:nvSpPr>
        <p:spPr bwMode="auto">
          <a:xfrm flipH="1">
            <a:off x="5735638" y="3195638"/>
            <a:ext cx="304800" cy="371475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5" name="Rectangle 28"/>
          <p:cNvSpPr>
            <a:spLocks noChangeArrowheads="1"/>
          </p:cNvSpPr>
          <p:nvPr/>
        </p:nvSpPr>
        <p:spPr bwMode="auto">
          <a:xfrm>
            <a:off x="5486400" y="31702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14</a:t>
            </a:r>
          </a:p>
        </p:txBody>
      </p:sp>
      <p:grpSp>
        <p:nvGrpSpPr>
          <p:cNvPr id="76816" name="Group 29"/>
          <p:cNvGrpSpPr>
            <a:grpSpLocks/>
          </p:cNvGrpSpPr>
          <p:nvPr/>
        </p:nvGrpSpPr>
        <p:grpSpPr bwMode="auto">
          <a:xfrm>
            <a:off x="6926263" y="2119313"/>
            <a:ext cx="2154237" cy="3224212"/>
            <a:chOff x="4158" y="1313"/>
            <a:chExt cx="1357" cy="2031"/>
          </a:xfrm>
        </p:grpSpPr>
        <p:sp>
          <p:nvSpPr>
            <p:cNvPr id="76849" name="Oval 30"/>
            <p:cNvSpPr>
              <a:spLocks noChangeArrowheads="1"/>
            </p:cNvSpPr>
            <p:nvPr/>
          </p:nvSpPr>
          <p:spPr bwMode="auto">
            <a:xfrm>
              <a:off x="4632" y="1313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76850" name="Oval 31"/>
            <p:cNvSpPr>
              <a:spLocks noChangeArrowheads="1"/>
            </p:cNvSpPr>
            <p:nvPr/>
          </p:nvSpPr>
          <p:spPr bwMode="auto">
            <a:xfrm>
              <a:off x="5025" y="1686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76851" name="Oval 32"/>
            <p:cNvSpPr>
              <a:spLocks noChangeArrowheads="1"/>
            </p:cNvSpPr>
            <p:nvPr/>
          </p:nvSpPr>
          <p:spPr bwMode="auto">
            <a:xfrm>
              <a:off x="5235" y="2211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76852" name="Oval 33"/>
            <p:cNvSpPr>
              <a:spLocks noChangeArrowheads="1"/>
            </p:cNvSpPr>
            <p:nvPr/>
          </p:nvSpPr>
          <p:spPr bwMode="auto">
            <a:xfrm>
              <a:off x="4869" y="3064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76853" name="Oval 34"/>
            <p:cNvSpPr>
              <a:spLocks noChangeArrowheads="1"/>
            </p:cNvSpPr>
            <p:nvPr/>
          </p:nvSpPr>
          <p:spPr bwMode="auto">
            <a:xfrm>
              <a:off x="4384" y="2762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76854" name="Oval 35"/>
            <p:cNvSpPr>
              <a:spLocks noChangeArrowheads="1"/>
            </p:cNvSpPr>
            <p:nvPr/>
          </p:nvSpPr>
          <p:spPr bwMode="auto">
            <a:xfrm>
              <a:off x="4158" y="2220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76855" name="Oval 36"/>
            <p:cNvSpPr>
              <a:spLocks noChangeArrowheads="1"/>
            </p:cNvSpPr>
            <p:nvPr/>
          </p:nvSpPr>
          <p:spPr bwMode="auto">
            <a:xfrm>
              <a:off x="4777" y="2207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</p:grpSp>
      <p:sp>
        <p:nvSpPr>
          <p:cNvPr id="76817" name="Line 37"/>
          <p:cNvSpPr>
            <a:spLocks noChangeShapeType="1"/>
          </p:cNvSpPr>
          <p:nvPr/>
        </p:nvSpPr>
        <p:spPr bwMode="auto">
          <a:xfrm flipH="1">
            <a:off x="7150100" y="2563813"/>
            <a:ext cx="679450" cy="985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8" name="Rectangle 38"/>
          <p:cNvSpPr>
            <a:spLocks noChangeArrowheads="1"/>
          </p:cNvSpPr>
          <p:nvPr/>
        </p:nvSpPr>
        <p:spPr bwMode="auto">
          <a:xfrm>
            <a:off x="7089775" y="27955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10</a:t>
            </a:r>
          </a:p>
        </p:txBody>
      </p:sp>
      <p:sp>
        <p:nvSpPr>
          <p:cNvPr id="76819" name="Line 39"/>
          <p:cNvSpPr>
            <a:spLocks noChangeShapeType="1"/>
          </p:cNvSpPr>
          <p:nvPr/>
        </p:nvSpPr>
        <p:spPr bwMode="auto">
          <a:xfrm flipH="1">
            <a:off x="8274050" y="3992563"/>
            <a:ext cx="492125" cy="900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0" name="Rectangle 40"/>
          <p:cNvSpPr>
            <a:spLocks noChangeArrowheads="1"/>
          </p:cNvSpPr>
          <p:nvPr/>
        </p:nvSpPr>
        <p:spPr bwMode="auto">
          <a:xfrm>
            <a:off x="8551863" y="427355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12</a:t>
            </a:r>
          </a:p>
        </p:txBody>
      </p:sp>
      <p:sp>
        <p:nvSpPr>
          <p:cNvPr id="76821" name="Line 41"/>
          <p:cNvSpPr>
            <a:spLocks noChangeShapeType="1"/>
          </p:cNvSpPr>
          <p:nvPr/>
        </p:nvSpPr>
        <p:spPr bwMode="auto">
          <a:xfrm flipH="1">
            <a:off x="8137525" y="3159125"/>
            <a:ext cx="304800" cy="371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2" name="Rectangle 42"/>
          <p:cNvSpPr>
            <a:spLocks noChangeArrowheads="1"/>
          </p:cNvSpPr>
          <p:nvPr/>
        </p:nvSpPr>
        <p:spPr bwMode="auto">
          <a:xfrm>
            <a:off x="7888288" y="31337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14</a:t>
            </a:r>
          </a:p>
        </p:txBody>
      </p:sp>
      <p:sp>
        <p:nvSpPr>
          <p:cNvPr id="76823" name="Line 43"/>
          <p:cNvSpPr>
            <a:spLocks noChangeShapeType="1"/>
          </p:cNvSpPr>
          <p:nvPr/>
        </p:nvSpPr>
        <p:spPr bwMode="auto">
          <a:xfrm>
            <a:off x="8631238" y="3159125"/>
            <a:ext cx="219075" cy="373063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4" name="Rectangle 44"/>
          <p:cNvSpPr>
            <a:spLocks noChangeArrowheads="1"/>
          </p:cNvSpPr>
          <p:nvPr/>
        </p:nvSpPr>
        <p:spPr bwMode="auto">
          <a:xfrm>
            <a:off x="8705850" y="31337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16</a:t>
            </a:r>
          </a:p>
        </p:txBody>
      </p:sp>
      <p:sp>
        <p:nvSpPr>
          <p:cNvPr id="76825" name="Text Box 67"/>
          <p:cNvSpPr txBox="1">
            <a:spLocks noChangeArrowheads="1"/>
          </p:cNvSpPr>
          <p:nvPr/>
        </p:nvSpPr>
        <p:spPr bwMode="auto">
          <a:xfrm>
            <a:off x="984250" y="0"/>
            <a:ext cx="102235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ea typeface="新細明體" charset="-120"/>
              </a:rPr>
              <a:t>0       5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2       3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1       6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1       2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3       6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3       4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4       6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4       5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0       1</a:t>
            </a:r>
          </a:p>
        </p:txBody>
      </p:sp>
      <p:sp>
        <p:nvSpPr>
          <p:cNvPr id="76826" name="Line 68"/>
          <p:cNvSpPr>
            <a:spLocks noChangeShapeType="1"/>
          </p:cNvSpPr>
          <p:nvPr/>
        </p:nvSpPr>
        <p:spPr bwMode="auto">
          <a:xfrm>
            <a:off x="1270000" y="269875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7" name="Line 69"/>
          <p:cNvSpPr>
            <a:spLocks noChangeShapeType="1"/>
          </p:cNvSpPr>
          <p:nvPr/>
        </p:nvSpPr>
        <p:spPr bwMode="auto">
          <a:xfrm>
            <a:off x="1252538" y="992188"/>
            <a:ext cx="493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8" name="Line 70"/>
          <p:cNvSpPr>
            <a:spLocks noChangeShapeType="1"/>
          </p:cNvSpPr>
          <p:nvPr/>
        </p:nvSpPr>
        <p:spPr bwMode="auto">
          <a:xfrm>
            <a:off x="1252538" y="1733550"/>
            <a:ext cx="565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9" name="Line 71"/>
          <p:cNvSpPr>
            <a:spLocks noChangeShapeType="1"/>
          </p:cNvSpPr>
          <p:nvPr/>
        </p:nvSpPr>
        <p:spPr bwMode="auto">
          <a:xfrm>
            <a:off x="1235075" y="2455863"/>
            <a:ext cx="563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30" name="Line 72"/>
          <p:cNvSpPr>
            <a:spLocks noChangeShapeType="1"/>
          </p:cNvSpPr>
          <p:nvPr/>
        </p:nvSpPr>
        <p:spPr bwMode="auto">
          <a:xfrm>
            <a:off x="1252538" y="3179763"/>
            <a:ext cx="493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31" name="Line 73"/>
          <p:cNvSpPr>
            <a:spLocks noChangeShapeType="1"/>
          </p:cNvSpPr>
          <p:nvPr/>
        </p:nvSpPr>
        <p:spPr bwMode="auto">
          <a:xfrm>
            <a:off x="1270000" y="3938588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32" name="Line 74"/>
          <p:cNvSpPr>
            <a:spLocks noChangeShapeType="1"/>
          </p:cNvSpPr>
          <p:nvPr/>
        </p:nvSpPr>
        <p:spPr bwMode="auto">
          <a:xfrm>
            <a:off x="1270000" y="4643438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33" name="Line 75"/>
          <p:cNvSpPr>
            <a:spLocks noChangeShapeType="1"/>
          </p:cNvSpPr>
          <p:nvPr/>
        </p:nvSpPr>
        <p:spPr bwMode="auto">
          <a:xfrm>
            <a:off x="1270000" y="5402263"/>
            <a:ext cx="51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34" name="Line 79"/>
          <p:cNvSpPr>
            <a:spLocks noChangeShapeType="1"/>
          </p:cNvSpPr>
          <p:nvPr/>
        </p:nvSpPr>
        <p:spPr bwMode="auto">
          <a:xfrm>
            <a:off x="1246188" y="5978525"/>
            <a:ext cx="51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35" name="Text Box 80"/>
          <p:cNvSpPr txBox="1">
            <a:spLocks noChangeArrowheads="1"/>
          </p:cNvSpPr>
          <p:nvPr/>
        </p:nvSpPr>
        <p:spPr bwMode="auto">
          <a:xfrm>
            <a:off x="1281113" y="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10</a:t>
            </a:r>
          </a:p>
        </p:txBody>
      </p:sp>
      <p:sp>
        <p:nvSpPr>
          <p:cNvPr id="76836" name="Text Box 81"/>
          <p:cNvSpPr txBox="1">
            <a:spLocks noChangeArrowheads="1"/>
          </p:cNvSpPr>
          <p:nvPr/>
        </p:nvSpPr>
        <p:spPr bwMode="auto">
          <a:xfrm>
            <a:off x="1316038" y="7064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12</a:t>
            </a:r>
          </a:p>
        </p:txBody>
      </p:sp>
      <p:sp>
        <p:nvSpPr>
          <p:cNvPr id="76837" name="Text Box 82"/>
          <p:cNvSpPr txBox="1">
            <a:spLocks noChangeArrowheads="1"/>
          </p:cNvSpPr>
          <p:nvPr/>
        </p:nvSpPr>
        <p:spPr bwMode="auto">
          <a:xfrm>
            <a:off x="1298575" y="146367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14</a:t>
            </a:r>
          </a:p>
        </p:txBody>
      </p:sp>
      <p:sp>
        <p:nvSpPr>
          <p:cNvPr id="76838" name="Text Box 83"/>
          <p:cNvSpPr txBox="1">
            <a:spLocks noChangeArrowheads="1"/>
          </p:cNvSpPr>
          <p:nvPr/>
        </p:nvSpPr>
        <p:spPr bwMode="auto">
          <a:xfrm>
            <a:off x="1262063" y="21701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16</a:t>
            </a:r>
          </a:p>
        </p:txBody>
      </p:sp>
      <p:sp>
        <p:nvSpPr>
          <p:cNvPr id="76839" name="Text Box 84"/>
          <p:cNvSpPr txBox="1">
            <a:spLocks noChangeArrowheads="1"/>
          </p:cNvSpPr>
          <p:nvPr/>
        </p:nvSpPr>
        <p:spPr bwMode="auto">
          <a:xfrm>
            <a:off x="1244600" y="29098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18</a:t>
            </a:r>
          </a:p>
        </p:txBody>
      </p:sp>
      <p:sp>
        <p:nvSpPr>
          <p:cNvPr id="76840" name="Text Box 85"/>
          <p:cNvSpPr txBox="1">
            <a:spLocks noChangeArrowheads="1"/>
          </p:cNvSpPr>
          <p:nvPr/>
        </p:nvSpPr>
        <p:spPr bwMode="auto">
          <a:xfrm>
            <a:off x="1298575" y="36703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22</a:t>
            </a:r>
          </a:p>
        </p:txBody>
      </p:sp>
      <p:sp>
        <p:nvSpPr>
          <p:cNvPr id="76841" name="Text Box 86"/>
          <p:cNvSpPr txBox="1">
            <a:spLocks noChangeArrowheads="1"/>
          </p:cNvSpPr>
          <p:nvPr/>
        </p:nvSpPr>
        <p:spPr bwMode="auto">
          <a:xfrm>
            <a:off x="1244600" y="44291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24</a:t>
            </a:r>
          </a:p>
        </p:txBody>
      </p:sp>
      <p:sp>
        <p:nvSpPr>
          <p:cNvPr id="76842" name="Text Box 87"/>
          <p:cNvSpPr txBox="1">
            <a:spLocks noChangeArrowheads="1"/>
          </p:cNvSpPr>
          <p:nvPr/>
        </p:nvSpPr>
        <p:spPr bwMode="auto">
          <a:xfrm>
            <a:off x="1298575" y="52038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25</a:t>
            </a:r>
          </a:p>
        </p:txBody>
      </p:sp>
      <p:sp>
        <p:nvSpPr>
          <p:cNvPr id="76843" name="Text Box 88"/>
          <p:cNvSpPr txBox="1">
            <a:spLocks noChangeArrowheads="1"/>
          </p:cNvSpPr>
          <p:nvPr/>
        </p:nvSpPr>
        <p:spPr bwMode="auto">
          <a:xfrm>
            <a:off x="1281113" y="58134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28</a:t>
            </a:r>
          </a:p>
        </p:txBody>
      </p:sp>
      <p:sp>
        <p:nvSpPr>
          <p:cNvPr id="76844" name="Line 89"/>
          <p:cNvSpPr>
            <a:spLocks noChangeShapeType="1"/>
          </p:cNvSpPr>
          <p:nvPr/>
        </p:nvSpPr>
        <p:spPr bwMode="auto">
          <a:xfrm>
            <a:off x="7373938" y="5678488"/>
            <a:ext cx="0" cy="91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45" name="Text Box 90"/>
          <p:cNvSpPr txBox="1">
            <a:spLocks noChangeArrowheads="1"/>
          </p:cNvSpPr>
          <p:nvPr/>
        </p:nvSpPr>
        <p:spPr bwMode="auto">
          <a:xfrm>
            <a:off x="7423150" y="5938838"/>
            <a:ext cx="390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>
                <a:ea typeface="新細明體" charset="-120"/>
              </a:rPr>
              <a:t>+ </a:t>
            </a:r>
          </a:p>
        </p:txBody>
      </p:sp>
      <p:sp>
        <p:nvSpPr>
          <p:cNvPr id="76846" name="Text Box 93"/>
          <p:cNvSpPr txBox="1">
            <a:spLocks noChangeArrowheads="1"/>
          </p:cNvSpPr>
          <p:nvPr/>
        </p:nvSpPr>
        <p:spPr bwMode="auto">
          <a:xfrm>
            <a:off x="7727950" y="5905500"/>
            <a:ext cx="88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ea typeface="新細明體" charset="-120"/>
              </a:rPr>
              <a:t>3       6</a:t>
            </a:r>
          </a:p>
        </p:txBody>
      </p:sp>
      <p:sp>
        <p:nvSpPr>
          <p:cNvPr id="76847" name="Line 94"/>
          <p:cNvSpPr>
            <a:spLocks noChangeShapeType="1"/>
          </p:cNvSpPr>
          <p:nvPr/>
        </p:nvSpPr>
        <p:spPr bwMode="auto">
          <a:xfrm>
            <a:off x="7974013" y="6137275"/>
            <a:ext cx="38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48" name="Text Box 95"/>
          <p:cNvSpPr txBox="1">
            <a:spLocks noChangeArrowheads="1"/>
          </p:cNvSpPr>
          <p:nvPr/>
        </p:nvSpPr>
        <p:spPr bwMode="auto">
          <a:xfrm>
            <a:off x="7793038" y="6461125"/>
            <a:ext cx="71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cycle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3"/>
          <p:cNvSpPr txBox="1">
            <a:spLocks noChangeArrowheads="1"/>
          </p:cNvSpPr>
          <p:nvPr/>
        </p:nvSpPr>
        <p:spPr bwMode="auto">
          <a:xfrm>
            <a:off x="984250" y="0"/>
            <a:ext cx="102235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ea typeface="新細明體" charset="-120"/>
              </a:rPr>
              <a:t>0       5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2       3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1       6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1       2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3       6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3       4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4       6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4       5</a:t>
            </a:r>
          </a:p>
          <a:p>
            <a:pPr algn="l"/>
            <a:endParaRPr lang="en-US" altLang="zh-TW" sz="2400">
              <a:ea typeface="新細明體" charset="-120"/>
            </a:endParaRPr>
          </a:p>
          <a:p>
            <a:pPr algn="l"/>
            <a:r>
              <a:rPr lang="en-US" altLang="zh-TW" sz="2400">
                <a:ea typeface="新細明體" charset="-120"/>
              </a:rPr>
              <a:t>0       1</a:t>
            </a:r>
          </a:p>
        </p:txBody>
      </p:sp>
      <p:sp>
        <p:nvSpPr>
          <p:cNvPr id="77829" name="Line 4"/>
          <p:cNvSpPr>
            <a:spLocks noChangeShapeType="1"/>
          </p:cNvSpPr>
          <p:nvPr/>
        </p:nvSpPr>
        <p:spPr bwMode="auto">
          <a:xfrm>
            <a:off x="1270000" y="269875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Line 5"/>
          <p:cNvSpPr>
            <a:spLocks noChangeShapeType="1"/>
          </p:cNvSpPr>
          <p:nvPr/>
        </p:nvSpPr>
        <p:spPr bwMode="auto">
          <a:xfrm>
            <a:off x="1252538" y="992188"/>
            <a:ext cx="493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Line 6"/>
          <p:cNvSpPr>
            <a:spLocks noChangeShapeType="1"/>
          </p:cNvSpPr>
          <p:nvPr/>
        </p:nvSpPr>
        <p:spPr bwMode="auto">
          <a:xfrm>
            <a:off x="1252538" y="1733550"/>
            <a:ext cx="565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7"/>
          <p:cNvSpPr>
            <a:spLocks noChangeShapeType="1"/>
          </p:cNvSpPr>
          <p:nvPr/>
        </p:nvSpPr>
        <p:spPr bwMode="auto">
          <a:xfrm>
            <a:off x="1235075" y="2455863"/>
            <a:ext cx="563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Line 8"/>
          <p:cNvSpPr>
            <a:spLocks noChangeShapeType="1"/>
          </p:cNvSpPr>
          <p:nvPr/>
        </p:nvSpPr>
        <p:spPr bwMode="auto">
          <a:xfrm>
            <a:off x="1252538" y="3179763"/>
            <a:ext cx="493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Line 9"/>
          <p:cNvSpPr>
            <a:spLocks noChangeShapeType="1"/>
          </p:cNvSpPr>
          <p:nvPr/>
        </p:nvSpPr>
        <p:spPr bwMode="auto">
          <a:xfrm>
            <a:off x="1270000" y="3938588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Line 10"/>
          <p:cNvSpPr>
            <a:spLocks noChangeShapeType="1"/>
          </p:cNvSpPr>
          <p:nvPr/>
        </p:nvSpPr>
        <p:spPr bwMode="auto">
          <a:xfrm>
            <a:off x="1270000" y="4643438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Line 11"/>
          <p:cNvSpPr>
            <a:spLocks noChangeShapeType="1"/>
          </p:cNvSpPr>
          <p:nvPr/>
        </p:nvSpPr>
        <p:spPr bwMode="auto">
          <a:xfrm>
            <a:off x="1270000" y="5402263"/>
            <a:ext cx="51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Line 12"/>
          <p:cNvSpPr>
            <a:spLocks noChangeShapeType="1"/>
          </p:cNvSpPr>
          <p:nvPr/>
        </p:nvSpPr>
        <p:spPr bwMode="auto">
          <a:xfrm>
            <a:off x="1246188" y="5978525"/>
            <a:ext cx="51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Text Box 13"/>
          <p:cNvSpPr txBox="1">
            <a:spLocks noChangeArrowheads="1"/>
          </p:cNvSpPr>
          <p:nvPr/>
        </p:nvSpPr>
        <p:spPr bwMode="auto">
          <a:xfrm>
            <a:off x="1281113" y="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10</a:t>
            </a:r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1316038" y="7064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12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1298575" y="146367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14</a:t>
            </a:r>
          </a:p>
        </p:txBody>
      </p:sp>
      <p:sp>
        <p:nvSpPr>
          <p:cNvPr id="77841" name="Text Box 16"/>
          <p:cNvSpPr txBox="1">
            <a:spLocks noChangeArrowheads="1"/>
          </p:cNvSpPr>
          <p:nvPr/>
        </p:nvSpPr>
        <p:spPr bwMode="auto">
          <a:xfrm>
            <a:off x="1262063" y="21701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16</a:t>
            </a:r>
          </a:p>
        </p:txBody>
      </p:sp>
      <p:sp>
        <p:nvSpPr>
          <p:cNvPr id="77842" name="Text Box 17"/>
          <p:cNvSpPr txBox="1">
            <a:spLocks noChangeArrowheads="1"/>
          </p:cNvSpPr>
          <p:nvPr/>
        </p:nvSpPr>
        <p:spPr bwMode="auto">
          <a:xfrm>
            <a:off x="1244600" y="29098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18</a:t>
            </a:r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1298575" y="36703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22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1244600" y="44291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24</a:t>
            </a:r>
          </a:p>
        </p:txBody>
      </p:sp>
      <p:sp>
        <p:nvSpPr>
          <p:cNvPr id="77845" name="Text Box 20"/>
          <p:cNvSpPr txBox="1">
            <a:spLocks noChangeArrowheads="1"/>
          </p:cNvSpPr>
          <p:nvPr/>
        </p:nvSpPr>
        <p:spPr bwMode="auto">
          <a:xfrm>
            <a:off x="1298575" y="52038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25</a:t>
            </a:r>
          </a:p>
        </p:txBody>
      </p:sp>
      <p:sp>
        <p:nvSpPr>
          <p:cNvPr id="77846" name="Text Box 21"/>
          <p:cNvSpPr txBox="1">
            <a:spLocks noChangeArrowheads="1"/>
          </p:cNvSpPr>
          <p:nvPr/>
        </p:nvSpPr>
        <p:spPr bwMode="auto">
          <a:xfrm>
            <a:off x="1281113" y="58134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28</a:t>
            </a:r>
          </a:p>
        </p:txBody>
      </p:sp>
      <p:grpSp>
        <p:nvGrpSpPr>
          <p:cNvPr id="77847" name="Group 22"/>
          <p:cNvGrpSpPr>
            <a:grpSpLocks/>
          </p:cNvGrpSpPr>
          <p:nvPr/>
        </p:nvGrpSpPr>
        <p:grpSpPr bwMode="auto">
          <a:xfrm>
            <a:off x="2276475" y="1943100"/>
            <a:ext cx="2154238" cy="3224213"/>
            <a:chOff x="879" y="1324"/>
            <a:chExt cx="1357" cy="2031"/>
          </a:xfrm>
        </p:grpSpPr>
        <p:sp>
          <p:nvSpPr>
            <p:cNvPr id="77883" name="Oval 23"/>
            <p:cNvSpPr>
              <a:spLocks noChangeArrowheads="1"/>
            </p:cNvSpPr>
            <p:nvPr/>
          </p:nvSpPr>
          <p:spPr bwMode="auto">
            <a:xfrm>
              <a:off x="1353" y="1324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77884" name="Oval 24"/>
            <p:cNvSpPr>
              <a:spLocks noChangeArrowheads="1"/>
            </p:cNvSpPr>
            <p:nvPr/>
          </p:nvSpPr>
          <p:spPr bwMode="auto">
            <a:xfrm>
              <a:off x="1746" y="1697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77885" name="Oval 25"/>
            <p:cNvSpPr>
              <a:spLocks noChangeArrowheads="1"/>
            </p:cNvSpPr>
            <p:nvPr/>
          </p:nvSpPr>
          <p:spPr bwMode="auto">
            <a:xfrm>
              <a:off x="1956" y="2222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77886" name="Oval 26"/>
            <p:cNvSpPr>
              <a:spLocks noChangeArrowheads="1"/>
            </p:cNvSpPr>
            <p:nvPr/>
          </p:nvSpPr>
          <p:spPr bwMode="auto">
            <a:xfrm>
              <a:off x="1590" y="3075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77887" name="Oval 27"/>
            <p:cNvSpPr>
              <a:spLocks noChangeArrowheads="1"/>
            </p:cNvSpPr>
            <p:nvPr/>
          </p:nvSpPr>
          <p:spPr bwMode="auto">
            <a:xfrm>
              <a:off x="1105" y="2773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77888" name="Oval 28"/>
            <p:cNvSpPr>
              <a:spLocks noChangeArrowheads="1"/>
            </p:cNvSpPr>
            <p:nvPr/>
          </p:nvSpPr>
          <p:spPr bwMode="auto">
            <a:xfrm>
              <a:off x="879" y="2231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77889" name="Oval 29"/>
            <p:cNvSpPr>
              <a:spLocks noChangeArrowheads="1"/>
            </p:cNvSpPr>
            <p:nvPr/>
          </p:nvSpPr>
          <p:spPr bwMode="auto">
            <a:xfrm>
              <a:off x="1498" y="2218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</p:grpSp>
      <p:sp>
        <p:nvSpPr>
          <p:cNvPr id="77848" name="Line 30"/>
          <p:cNvSpPr>
            <a:spLocks noChangeShapeType="1"/>
          </p:cNvSpPr>
          <p:nvPr/>
        </p:nvSpPr>
        <p:spPr bwMode="auto">
          <a:xfrm flipH="1">
            <a:off x="2500313" y="2387600"/>
            <a:ext cx="679450" cy="985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9" name="Rectangle 31"/>
          <p:cNvSpPr>
            <a:spLocks noChangeArrowheads="1"/>
          </p:cNvSpPr>
          <p:nvPr/>
        </p:nvSpPr>
        <p:spPr bwMode="auto">
          <a:xfrm>
            <a:off x="2439988" y="261937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10</a:t>
            </a:r>
          </a:p>
        </p:txBody>
      </p:sp>
      <p:sp>
        <p:nvSpPr>
          <p:cNvPr id="77850" name="Line 32"/>
          <p:cNvSpPr>
            <a:spLocks noChangeShapeType="1"/>
          </p:cNvSpPr>
          <p:nvPr/>
        </p:nvSpPr>
        <p:spPr bwMode="auto">
          <a:xfrm flipH="1">
            <a:off x="3624263" y="3816350"/>
            <a:ext cx="492125" cy="900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1" name="Rectangle 33"/>
          <p:cNvSpPr>
            <a:spLocks noChangeArrowheads="1"/>
          </p:cNvSpPr>
          <p:nvPr/>
        </p:nvSpPr>
        <p:spPr bwMode="auto">
          <a:xfrm>
            <a:off x="3902075" y="40973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12</a:t>
            </a:r>
          </a:p>
        </p:txBody>
      </p:sp>
      <p:sp>
        <p:nvSpPr>
          <p:cNvPr id="77852" name="Line 34"/>
          <p:cNvSpPr>
            <a:spLocks noChangeShapeType="1"/>
          </p:cNvSpPr>
          <p:nvPr/>
        </p:nvSpPr>
        <p:spPr bwMode="auto">
          <a:xfrm flipH="1">
            <a:off x="3487738" y="2982913"/>
            <a:ext cx="304800" cy="371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3" name="Rectangle 35"/>
          <p:cNvSpPr>
            <a:spLocks noChangeArrowheads="1"/>
          </p:cNvSpPr>
          <p:nvPr/>
        </p:nvSpPr>
        <p:spPr bwMode="auto">
          <a:xfrm>
            <a:off x="3238500" y="29575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14</a:t>
            </a:r>
          </a:p>
        </p:txBody>
      </p:sp>
      <p:sp>
        <p:nvSpPr>
          <p:cNvPr id="77854" name="Line 36"/>
          <p:cNvSpPr>
            <a:spLocks noChangeShapeType="1"/>
          </p:cNvSpPr>
          <p:nvPr/>
        </p:nvSpPr>
        <p:spPr bwMode="auto">
          <a:xfrm>
            <a:off x="3981450" y="2982913"/>
            <a:ext cx="219075" cy="373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5" name="Rectangle 37"/>
          <p:cNvSpPr>
            <a:spLocks noChangeArrowheads="1"/>
          </p:cNvSpPr>
          <p:nvPr/>
        </p:nvSpPr>
        <p:spPr bwMode="auto">
          <a:xfrm>
            <a:off x="4056063" y="29575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16</a:t>
            </a:r>
          </a:p>
        </p:txBody>
      </p:sp>
      <p:sp>
        <p:nvSpPr>
          <p:cNvPr id="77856" name="Line 38"/>
          <p:cNvSpPr>
            <a:spLocks noChangeShapeType="1"/>
          </p:cNvSpPr>
          <p:nvPr/>
        </p:nvSpPr>
        <p:spPr bwMode="auto">
          <a:xfrm>
            <a:off x="3062288" y="4564063"/>
            <a:ext cx="373062" cy="269875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7" name="Rectangle 39"/>
          <p:cNvSpPr>
            <a:spLocks noChangeArrowheads="1"/>
          </p:cNvSpPr>
          <p:nvPr/>
        </p:nvSpPr>
        <p:spPr bwMode="auto">
          <a:xfrm>
            <a:off x="2898775" y="46243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22</a:t>
            </a:r>
          </a:p>
        </p:txBody>
      </p:sp>
      <p:grpSp>
        <p:nvGrpSpPr>
          <p:cNvPr id="77858" name="Group 40"/>
          <p:cNvGrpSpPr>
            <a:grpSpLocks/>
          </p:cNvGrpSpPr>
          <p:nvPr/>
        </p:nvGrpSpPr>
        <p:grpSpPr bwMode="auto">
          <a:xfrm>
            <a:off x="6324600" y="1892300"/>
            <a:ext cx="2154238" cy="3224213"/>
            <a:chOff x="3429" y="1292"/>
            <a:chExt cx="1357" cy="2031"/>
          </a:xfrm>
        </p:grpSpPr>
        <p:sp>
          <p:nvSpPr>
            <p:cNvPr id="77876" name="Oval 41"/>
            <p:cNvSpPr>
              <a:spLocks noChangeArrowheads="1"/>
            </p:cNvSpPr>
            <p:nvPr/>
          </p:nvSpPr>
          <p:spPr bwMode="auto">
            <a:xfrm>
              <a:off x="3903" y="1292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77877" name="Oval 42"/>
            <p:cNvSpPr>
              <a:spLocks noChangeArrowheads="1"/>
            </p:cNvSpPr>
            <p:nvPr/>
          </p:nvSpPr>
          <p:spPr bwMode="auto">
            <a:xfrm>
              <a:off x="4296" y="1665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77878" name="Oval 43"/>
            <p:cNvSpPr>
              <a:spLocks noChangeArrowheads="1"/>
            </p:cNvSpPr>
            <p:nvPr/>
          </p:nvSpPr>
          <p:spPr bwMode="auto">
            <a:xfrm>
              <a:off x="4506" y="2190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77879" name="Oval 44"/>
            <p:cNvSpPr>
              <a:spLocks noChangeArrowheads="1"/>
            </p:cNvSpPr>
            <p:nvPr/>
          </p:nvSpPr>
          <p:spPr bwMode="auto">
            <a:xfrm>
              <a:off x="4140" y="3043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77880" name="Oval 45"/>
            <p:cNvSpPr>
              <a:spLocks noChangeArrowheads="1"/>
            </p:cNvSpPr>
            <p:nvPr/>
          </p:nvSpPr>
          <p:spPr bwMode="auto">
            <a:xfrm>
              <a:off x="3655" y="2741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77881" name="Oval 46"/>
            <p:cNvSpPr>
              <a:spLocks noChangeArrowheads="1"/>
            </p:cNvSpPr>
            <p:nvPr/>
          </p:nvSpPr>
          <p:spPr bwMode="auto">
            <a:xfrm>
              <a:off x="3429" y="2199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77882" name="Oval 47"/>
            <p:cNvSpPr>
              <a:spLocks noChangeArrowheads="1"/>
            </p:cNvSpPr>
            <p:nvPr/>
          </p:nvSpPr>
          <p:spPr bwMode="auto">
            <a:xfrm>
              <a:off x="4048" y="2186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</p:grpSp>
      <p:sp>
        <p:nvSpPr>
          <p:cNvPr id="77859" name="Line 48"/>
          <p:cNvSpPr>
            <a:spLocks noChangeShapeType="1"/>
          </p:cNvSpPr>
          <p:nvPr/>
        </p:nvSpPr>
        <p:spPr bwMode="auto">
          <a:xfrm flipH="1">
            <a:off x="6548438" y="2336800"/>
            <a:ext cx="679450" cy="985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60" name="Rectangle 49"/>
          <p:cNvSpPr>
            <a:spLocks noChangeArrowheads="1"/>
          </p:cNvSpPr>
          <p:nvPr/>
        </p:nvSpPr>
        <p:spPr bwMode="auto">
          <a:xfrm>
            <a:off x="6488113" y="256857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10</a:t>
            </a:r>
          </a:p>
        </p:txBody>
      </p:sp>
      <p:sp>
        <p:nvSpPr>
          <p:cNvPr id="77861" name="Line 50"/>
          <p:cNvSpPr>
            <a:spLocks noChangeShapeType="1"/>
          </p:cNvSpPr>
          <p:nvPr/>
        </p:nvSpPr>
        <p:spPr bwMode="auto">
          <a:xfrm flipH="1">
            <a:off x="7672388" y="3765550"/>
            <a:ext cx="492125" cy="900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62" name="Rectangle 51"/>
          <p:cNvSpPr>
            <a:spLocks noChangeArrowheads="1"/>
          </p:cNvSpPr>
          <p:nvPr/>
        </p:nvSpPr>
        <p:spPr bwMode="auto">
          <a:xfrm>
            <a:off x="7950200" y="40465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12</a:t>
            </a:r>
          </a:p>
        </p:txBody>
      </p:sp>
      <p:sp>
        <p:nvSpPr>
          <p:cNvPr id="77863" name="Line 52"/>
          <p:cNvSpPr>
            <a:spLocks noChangeShapeType="1"/>
          </p:cNvSpPr>
          <p:nvPr/>
        </p:nvSpPr>
        <p:spPr bwMode="auto">
          <a:xfrm flipH="1">
            <a:off x="7535863" y="2932113"/>
            <a:ext cx="304800" cy="371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64" name="Rectangle 53"/>
          <p:cNvSpPr>
            <a:spLocks noChangeArrowheads="1"/>
          </p:cNvSpPr>
          <p:nvPr/>
        </p:nvSpPr>
        <p:spPr bwMode="auto">
          <a:xfrm>
            <a:off x="7286625" y="29067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14</a:t>
            </a:r>
          </a:p>
        </p:txBody>
      </p:sp>
      <p:sp>
        <p:nvSpPr>
          <p:cNvPr id="77865" name="Line 54"/>
          <p:cNvSpPr>
            <a:spLocks noChangeShapeType="1"/>
          </p:cNvSpPr>
          <p:nvPr/>
        </p:nvSpPr>
        <p:spPr bwMode="auto">
          <a:xfrm>
            <a:off x="8029575" y="2932113"/>
            <a:ext cx="219075" cy="373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66" name="Rectangle 55"/>
          <p:cNvSpPr>
            <a:spLocks noChangeArrowheads="1"/>
          </p:cNvSpPr>
          <p:nvPr/>
        </p:nvSpPr>
        <p:spPr bwMode="auto">
          <a:xfrm>
            <a:off x="8104188" y="29067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16</a:t>
            </a:r>
          </a:p>
        </p:txBody>
      </p:sp>
      <p:sp>
        <p:nvSpPr>
          <p:cNvPr id="77867" name="Line 56"/>
          <p:cNvSpPr>
            <a:spLocks noChangeShapeType="1"/>
          </p:cNvSpPr>
          <p:nvPr/>
        </p:nvSpPr>
        <p:spPr bwMode="auto">
          <a:xfrm>
            <a:off x="7110413" y="4513263"/>
            <a:ext cx="373062" cy="269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68" name="Rectangle 57"/>
          <p:cNvSpPr>
            <a:spLocks noChangeArrowheads="1"/>
          </p:cNvSpPr>
          <p:nvPr/>
        </p:nvSpPr>
        <p:spPr bwMode="auto">
          <a:xfrm>
            <a:off x="6946900" y="45735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22</a:t>
            </a:r>
          </a:p>
        </p:txBody>
      </p:sp>
      <p:sp>
        <p:nvSpPr>
          <p:cNvPr id="77869" name="Line 58"/>
          <p:cNvSpPr>
            <a:spLocks noChangeShapeType="1"/>
          </p:cNvSpPr>
          <p:nvPr/>
        </p:nvSpPr>
        <p:spPr bwMode="auto">
          <a:xfrm>
            <a:off x="6567488" y="3765550"/>
            <a:ext cx="201612" cy="4572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70" name="Rectangle 59"/>
          <p:cNvSpPr>
            <a:spLocks noChangeArrowheads="1"/>
          </p:cNvSpPr>
          <p:nvPr/>
        </p:nvSpPr>
        <p:spPr bwMode="auto">
          <a:xfrm>
            <a:off x="6251575" y="38782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25</a:t>
            </a:r>
          </a:p>
        </p:txBody>
      </p:sp>
      <p:sp>
        <p:nvSpPr>
          <p:cNvPr id="77871" name="Text Box 60"/>
          <p:cNvSpPr txBox="1">
            <a:spLocks noChangeArrowheads="1"/>
          </p:cNvSpPr>
          <p:nvPr/>
        </p:nvSpPr>
        <p:spPr bwMode="auto">
          <a:xfrm>
            <a:off x="4783138" y="4670425"/>
            <a:ext cx="88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ea typeface="新細明體" charset="-120"/>
              </a:rPr>
              <a:t>4       6</a:t>
            </a:r>
          </a:p>
        </p:txBody>
      </p:sp>
      <p:sp>
        <p:nvSpPr>
          <p:cNvPr id="77872" name="Line 61"/>
          <p:cNvSpPr>
            <a:spLocks noChangeShapeType="1"/>
          </p:cNvSpPr>
          <p:nvPr/>
        </p:nvSpPr>
        <p:spPr bwMode="auto">
          <a:xfrm>
            <a:off x="5029200" y="4902200"/>
            <a:ext cx="38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73" name="Text Box 62"/>
          <p:cNvSpPr txBox="1">
            <a:spLocks noChangeArrowheads="1"/>
          </p:cNvSpPr>
          <p:nvPr/>
        </p:nvSpPr>
        <p:spPr bwMode="auto">
          <a:xfrm>
            <a:off x="4848225" y="5226050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cycle</a:t>
            </a:r>
          </a:p>
        </p:txBody>
      </p:sp>
      <p:sp>
        <p:nvSpPr>
          <p:cNvPr id="77874" name="Text Box 63"/>
          <p:cNvSpPr txBox="1">
            <a:spLocks noChangeArrowheads="1"/>
          </p:cNvSpPr>
          <p:nvPr/>
        </p:nvSpPr>
        <p:spPr bwMode="auto">
          <a:xfrm>
            <a:off x="4352925" y="4687888"/>
            <a:ext cx="32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ea typeface="新細明體" charset="-120"/>
              </a:rPr>
              <a:t>+</a:t>
            </a:r>
          </a:p>
        </p:txBody>
      </p:sp>
      <p:sp>
        <p:nvSpPr>
          <p:cNvPr id="77875" name="Text Box 64"/>
          <p:cNvSpPr txBox="1">
            <a:spLocks noChangeArrowheads="1"/>
          </p:cNvSpPr>
          <p:nvPr/>
        </p:nvSpPr>
        <p:spPr bwMode="auto">
          <a:xfrm>
            <a:off x="5756275" y="5357813"/>
            <a:ext cx="316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ea typeface="新細明體" charset="-120"/>
              </a:rPr>
              <a:t>cost = 10 +25+22+12+16+14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974725" y="609600"/>
            <a:ext cx="8169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Kruskal’s Algorithm</a:t>
            </a:r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815975" y="198120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T= {};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while (T contains less than n-1 edges </a:t>
            </a:r>
            <a:b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</a:b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&amp;&amp; E is not empty) {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choose a least cost edge (v,w) from E;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delete (v,w) from E;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if ((v,w) does not create a cycle in T)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add (v,w) to T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else discard (v,w);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}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if (T contains fewer than n-1 edges)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printf(“No spanning tree\n”);</a:t>
            </a:r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2589213" y="1906588"/>
            <a:ext cx="311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zh-TW" altLang="zh-TW" sz="2400"/>
              <a:t>目標：取出</a:t>
            </a:r>
            <a:r>
              <a:rPr lang="en-US" altLang="zh-TW" sz="2400"/>
              <a:t>n-1</a:t>
            </a:r>
            <a:r>
              <a:rPr lang="zh-TW" altLang="zh-TW" sz="2400"/>
              <a:t>條</a:t>
            </a:r>
            <a:r>
              <a:rPr lang="en-US" altLang="zh-TW" sz="2400"/>
              <a:t>edges</a:t>
            </a:r>
          </a:p>
        </p:txBody>
      </p:sp>
      <p:sp>
        <p:nvSpPr>
          <p:cNvPr id="78855" name="Line 6"/>
          <p:cNvSpPr>
            <a:spLocks noChangeShapeType="1"/>
          </p:cNvSpPr>
          <p:nvPr/>
        </p:nvSpPr>
        <p:spPr bwMode="auto">
          <a:xfrm>
            <a:off x="5081588" y="3651250"/>
            <a:ext cx="617537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Line 7"/>
          <p:cNvSpPr>
            <a:spLocks noChangeShapeType="1"/>
          </p:cNvSpPr>
          <p:nvPr/>
        </p:nvSpPr>
        <p:spPr bwMode="auto">
          <a:xfrm>
            <a:off x="5168900" y="3349625"/>
            <a:ext cx="511175" cy="176213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5665788" y="3232150"/>
            <a:ext cx="34782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min heap </a:t>
            </a:r>
            <a:r>
              <a:rPr lang="en-US" altLang="zh-TW">
                <a:solidFill>
                  <a:srgbClr val="008000"/>
                </a:solidFill>
                <a:ea typeface="新細明體" charset="-120"/>
              </a:rPr>
              <a:t>construction time </a:t>
            </a:r>
            <a:r>
              <a:rPr lang="en-US" altLang="zh-TW">
                <a:ea typeface="新細明體" charset="-120"/>
              </a:rPr>
              <a:t>O(e)</a:t>
            </a:r>
          </a:p>
          <a:p>
            <a:pPr algn="l"/>
            <a:r>
              <a:rPr lang="en-US" altLang="zh-TW">
                <a:solidFill>
                  <a:srgbClr val="008000"/>
                </a:solidFill>
                <a:ea typeface="新細明體" charset="-120"/>
              </a:rPr>
              <a:t>choose and delete </a:t>
            </a:r>
            <a:r>
              <a:rPr lang="en-US" altLang="zh-TW">
                <a:ea typeface="新細明體" charset="-120"/>
              </a:rPr>
              <a:t>O(log e)</a:t>
            </a:r>
            <a:r>
              <a:rPr lang="en-US" altLang="zh-TW" sz="2400">
                <a:ea typeface="新細明體" charset="-120"/>
              </a:rPr>
              <a:t> </a:t>
            </a:r>
            <a:endParaRPr lang="en-US" altLang="zh-TW" sz="2400">
              <a:solidFill>
                <a:schemeClr val="tx2"/>
              </a:solidFill>
              <a:ea typeface="新細明體" charset="-120"/>
            </a:endParaRPr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>
            <a:off x="5238750" y="4127500"/>
            <a:ext cx="635000" cy="3524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5045075" y="4391025"/>
            <a:ext cx="741363" cy="177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 flipV="1">
            <a:off x="5186363" y="4691063"/>
            <a:ext cx="528637" cy="15875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5857875" y="4357688"/>
            <a:ext cx="2881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find </a:t>
            </a:r>
            <a:r>
              <a:rPr lang="en-US" altLang="zh-TW">
                <a:solidFill>
                  <a:srgbClr val="008000"/>
                </a:solidFill>
                <a:ea typeface="新細明體" charset="-120"/>
              </a:rPr>
              <a:t>find &amp; union </a:t>
            </a:r>
            <a:r>
              <a:rPr lang="en-US" altLang="zh-TW">
                <a:ea typeface="新細明體" charset="-120"/>
              </a:rPr>
              <a:t>O(log e)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1266825" y="4953000"/>
            <a:ext cx="722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>
                <a:ea typeface="新細明體" charset="-120"/>
              </a:rPr>
              <a:t>{0,5}, {1,2,3,6}, {4} + edge(3,6) </a:t>
            </a:r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X</a:t>
            </a:r>
            <a:r>
              <a:rPr lang="en-US" altLang="zh-TW">
                <a:ea typeface="新細明體" charset="-120"/>
              </a:rPr>
              <a:t> + edge(3,4) --&gt; {0,5},{1,2,3,4,6}</a:t>
            </a: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1957388" y="6400800"/>
            <a:ext cx="141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O(e log 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2070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>
                <a:solidFill>
                  <a:schemeClr val="bg1"/>
                </a:solidFill>
              </a:rPr>
              <a:t>Figure 6.3</a:t>
            </a:r>
          </a:p>
        </p:txBody>
      </p:sp>
      <p:sp>
        <p:nvSpPr>
          <p:cNvPr id="30725" name="Oval 3"/>
          <p:cNvSpPr>
            <a:spLocks noChangeArrowheads="1"/>
          </p:cNvSpPr>
          <p:nvPr/>
        </p:nvSpPr>
        <p:spPr bwMode="auto">
          <a:xfrm>
            <a:off x="1371600" y="2286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 b="1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30726" name="Oval 5"/>
          <p:cNvSpPr>
            <a:spLocks noChangeArrowheads="1"/>
          </p:cNvSpPr>
          <p:nvPr/>
        </p:nvSpPr>
        <p:spPr bwMode="auto">
          <a:xfrm>
            <a:off x="2590800" y="2286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 b="1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30727" name="Oval 6"/>
          <p:cNvSpPr>
            <a:spLocks noChangeArrowheads="1"/>
          </p:cNvSpPr>
          <p:nvPr/>
        </p:nvSpPr>
        <p:spPr bwMode="auto">
          <a:xfrm>
            <a:off x="1981200" y="35052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 b="1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 flipH="1" flipV="1">
            <a:off x="1676400" y="29718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 flipH="1">
            <a:off x="2590800" y="2971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Freeform 10"/>
          <p:cNvSpPr>
            <a:spLocks/>
          </p:cNvSpPr>
          <p:nvPr/>
        </p:nvSpPr>
        <p:spPr bwMode="auto">
          <a:xfrm>
            <a:off x="1238250" y="2000250"/>
            <a:ext cx="400050" cy="400050"/>
          </a:xfrm>
          <a:custGeom>
            <a:avLst/>
            <a:gdLst>
              <a:gd name="T0" fmla="*/ 132 w 252"/>
              <a:gd name="T1" fmla="*/ 252 h 252"/>
              <a:gd name="T2" fmla="*/ 72 w 252"/>
              <a:gd name="T3" fmla="*/ 240 h 252"/>
              <a:gd name="T4" fmla="*/ 0 w 252"/>
              <a:gd name="T5" fmla="*/ 144 h 252"/>
              <a:gd name="T6" fmla="*/ 12 w 252"/>
              <a:gd name="T7" fmla="*/ 48 h 252"/>
              <a:gd name="T8" fmla="*/ 120 w 252"/>
              <a:gd name="T9" fmla="*/ 0 h 252"/>
              <a:gd name="T10" fmla="*/ 252 w 252"/>
              <a:gd name="T11" fmla="*/ 132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2"/>
              <a:gd name="T19" fmla="*/ 0 h 252"/>
              <a:gd name="T20" fmla="*/ 252 w 252"/>
              <a:gd name="T21" fmla="*/ 252 h 2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2" h="252">
                <a:moveTo>
                  <a:pt x="132" y="252"/>
                </a:moveTo>
                <a:cubicBezTo>
                  <a:pt x="112" y="248"/>
                  <a:pt x="91" y="247"/>
                  <a:pt x="72" y="240"/>
                </a:cubicBezTo>
                <a:cubicBezTo>
                  <a:pt x="28" y="224"/>
                  <a:pt x="24" y="180"/>
                  <a:pt x="0" y="144"/>
                </a:cubicBezTo>
                <a:cubicBezTo>
                  <a:pt x="4" y="112"/>
                  <a:pt x="0" y="78"/>
                  <a:pt x="12" y="48"/>
                </a:cubicBezTo>
                <a:cubicBezTo>
                  <a:pt x="27" y="11"/>
                  <a:pt x="120" y="0"/>
                  <a:pt x="120" y="0"/>
                </a:cubicBezTo>
                <a:cubicBezTo>
                  <a:pt x="200" y="16"/>
                  <a:pt x="252" y="40"/>
                  <a:pt x="252" y="1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Freeform 12"/>
          <p:cNvSpPr>
            <a:spLocks/>
          </p:cNvSpPr>
          <p:nvPr/>
        </p:nvSpPr>
        <p:spPr bwMode="auto">
          <a:xfrm>
            <a:off x="1828800" y="2133600"/>
            <a:ext cx="914400" cy="228600"/>
          </a:xfrm>
          <a:custGeom>
            <a:avLst/>
            <a:gdLst>
              <a:gd name="T0" fmla="*/ 576 w 576"/>
              <a:gd name="T1" fmla="*/ 200 h 248"/>
              <a:gd name="T2" fmla="*/ 288 w 576"/>
              <a:gd name="T3" fmla="*/ 8 h 248"/>
              <a:gd name="T4" fmla="*/ 0 w 576"/>
              <a:gd name="T5" fmla="*/ 248 h 248"/>
              <a:gd name="T6" fmla="*/ 0 60000 65536"/>
              <a:gd name="T7" fmla="*/ 0 60000 65536"/>
              <a:gd name="T8" fmla="*/ 0 60000 65536"/>
              <a:gd name="T9" fmla="*/ 0 w 576"/>
              <a:gd name="T10" fmla="*/ 0 h 248"/>
              <a:gd name="T11" fmla="*/ 576 w 576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48">
                <a:moveTo>
                  <a:pt x="576" y="200"/>
                </a:moveTo>
                <a:cubicBezTo>
                  <a:pt x="480" y="100"/>
                  <a:pt x="384" y="0"/>
                  <a:pt x="288" y="8"/>
                </a:cubicBezTo>
                <a:cubicBezTo>
                  <a:pt x="192" y="16"/>
                  <a:pt x="96" y="132"/>
                  <a:pt x="0" y="2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Freeform 13"/>
          <p:cNvSpPr>
            <a:spLocks/>
          </p:cNvSpPr>
          <p:nvPr/>
        </p:nvSpPr>
        <p:spPr bwMode="auto">
          <a:xfrm flipH="1" flipV="1">
            <a:off x="1828800" y="2819400"/>
            <a:ext cx="914400" cy="304800"/>
          </a:xfrm>
          <a:custGeom>
            <a:avLst/>
            <a:gdLst>
              <a:gd name="T0" fmla="*/ 576 w 576"/>
              <a:gd name="T1" fmla="*/ 200 h 248"/>
              <a:gd name="T2" fmla="*/ 288 w 576"/>
              <a:gd name="T3" fmla="*/ 8 h 248"/>
              <a:gd name="T4" fmla="*/ 0 w 576"/>
              <a:gd name="T5" fmla="*/ 248 h 248"/>
              <a:gd name="T6" fmla="*/ 0 60000 65536"/>
              <a:gd name="T7" fmla="*/ 0 60000 65536"/>
              <a:gd name="T8" fmla="*/ 0 60000 65536"/>
              <a:gd name="T9" fmla="*/ 0 w 576"/>
              <a:gd name="T10" fmla="*/ 0 h 248"/>
              <a:gd name="T11" fmla="*/ 576 w 576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48">
                <a:moveTo>
                  <a:pt x="576" y="200"/>
                </a:moveTo>
                <a:cubicBezTo>
                  <a:pt x="480" y="100"/>
                  <a:pt x="384" y="0"/>
                  <a:pt x="288" y="8"/>
                </a:cubicBezTo>
                <a:cubicBezTo>
                  <a:pt x="192" y="16"/>
                  <a:pt x="96" y="132"/>
                  <a:pt x="0" y="2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2133600" y="44196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(a)</a:t>
            </a:r>
          </a:p>
        </p:txBody>
      </p:sp>
      <p:sp>
        <p:nvSpPr>
          <p:cNvPr id="30734" name="Oval 15"/>
          <p:cNvSpPr>
            <a:spLocks noChangeArrowheads="1"/>
          </p:cNvSpPr>
          <p:nvPr/>
        </p:nvSpPr>
        <p:spPr bwMode="auto">
          <a:xfrm>
            <a:off x="5257800" y="36576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 b="1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30735" name="Oval 16"/>
          <p:cNvSpPr>
            <a:spLocks noChangeArrowheads="1"/>
          </p:cNvSpPr>
          <p:nvPr/>
        </p:nvSpPr>
        <p:spPr bwMode="auto">
          <a:xfrm>
            <a:off x="5257800" y="23622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 b="1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30736" name="Oval 17"/>
          <p:cNvSpPr>
            <a:spLocks noChangeArrowheads="1"/>
          </p:cNvSpPr>
          <p:nvPr/>
        </p:nvSpPr>
        <p:spPr bwMode="auto">
          <a:xfrm>
            <a:off x="5257800" y="1143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 b="1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30737" name="Oval 18"/>
          <p:cNvSpPr>
            <a:spLocks noChangeArrowheads="1"/>
          </p:cNvSpPr>
          <p:nvPr/>
        </p:nvSpPr>
        <p:spPr bwMode="auto">
          <a:xfrm>
            <a:off x="6705600" y="23622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400" b="1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30738" name="Line 19"/>
          <p:cNvSpPr>
            <a:spLocks noChangeShapeType="1"/>
          </p:cNvSpPr>
          <p:nvPr/>
        </p:nvSpPr>
        <p:spPr bwMode="auto">
          <a:xfrm>
            <a:off x="55626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Line 20"/>
          <p:cNvSpPr>
            <a:spLocks noChangeShapeType="1"/>
          </p:cNvSpPr>
          <p:nvPr/>
        </p:nvSpPr>
        <p:spPr bwMode="auto">
          <a:xfrm>
            <a:off x="55626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Freeform 21"/>
          <p:cNvSpPr>
            <a:spLocks/>
          </p:cNvSpPr>
          <p:nvPr/>
        </p:nvSpPr>
        <p:spPr bwMode="auto">
          <a:xfrm>
            <a:off x="5867400" y="2362200"/>
            <a:ext cx="914400" cy="152400"/>
          </a:xfrm>
          <a:custGeom>
            <a:avLst/>
            <a:gdLst>
              <a:gd name="T0" fmla="*/ 0 w 576"/>
              <a:gd name="T1" fmla="*/ 96 h 96"/>
              <a:gd name="T2" fmla="*/ 288 w 576"/>
              <a:gd name="T3" fmla="*/ 0 h 96"/>
              <a:gd name="T4" fmla="*/ 576 w 576"/>
              <a:gd name="T5" fmla="*/ 96 h 96"/>
              <a:gd name="T6" fmla="*/ 0 60000 65536"/>
              <a:gd name="T7" fmla="*/ 0 60000 65536"/>
              <a:gd name="T8" fmla="*/ 0 60000 65536"/>
              <a:gd name="T9" fmla="*/ 0 w 576"/>
              <a:gd name="T10" fmla="*/ 0 h 96"/>
              <a:gd name="T11" fmla="*/ 576 w 57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96">
                <a:moveTo>
                  <a:pt x="0" y="96"/>
                </a:moveTo>
                <a:cubicBezTo>
                  <a:pt x="96" y="48"/>
                  <a:pt x="192" y="0"/>
                  <a:pt x="288" y="0"/>
                </a:cubicBezTo>
                <a:cubicBezTo>
                  <a:pt x="384" y="0"/>
                  <a:pt x="528" y="80"/>
                  <a:pt x="576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Freeform 22"/>
          <p:cNvSpPr>
            <a:spLocks/>
          </p:cNvSpPr>
          <p:nvPr/>
        </p:nvSpPr>
        <p:spPr bwMode="auto">
          <a:xfrm flipH="1" flipV="1">
            <a:off x="5791200" y="2819400"/>
            <a:ext cx="914400" cy="152400"/>
          </a:xfrm>
          <a:custGeom>
            <a:avLst/>
            <a:gdLst>
              <a:gd name="T0" fmla="*/ 0 w 576"/>
              <a:gd name="T1" fmla="*/ 96 h 96"/>
              <a:gd name="T2" fmla="*/ 288 w 576"/>
              <a:gd name="T3" fmla="*/ 0 h 96"/>
              <a:gd name="T4" fmla="*/ 576 w 576"/>
              <a:gd name="T5" fmla="*/ 96 h 96"/>
              <a:gd name="T6" fmla="*/ 0 60000 65536"/>
              <a:gd name="T7" fmla="*/ 0 60000 65536"/>
              <a:gd name="T8" fmla="*/ 0 60000 65536"/>
              <a:gd name="T9" fmla="*/ 0 w 576"/>
              <a:gd name="T10" fmla="*/ 0 h 96"/>
              <a:gd name="T11" fmla="*/ 576 w 57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96">
                <a:moveTo>
                  <a:pt x="0" y="96"/>
                </a:moveTo>
                <a:cubicBezTo>
                  <a:pt x="96" y="48"/>
                  <a:pt x="192" y="0"/>
                  <a:pt x="288" y="0"/>
                </a:cubicBezTo>
                <a:cubicBezTo>
                  <a:pt x="384" y="0"/>
                  <a:pt x="528" y="80"/>
                  <a:pt x="576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Freeform 24"/>
          <p:cNvSpPr>
            <a:spLocks/>
          </p:cNvSpPr>
          <p:nvPr/>
        </p:nvSpPr>
        <p:spPr bwMode="auto">
          <a:xfrm>
            <a:off x="5867400" y="2971800"/>
            <a:ext cx="1066800" cy="927100"/>
          </a:xfrm>
          <a:custGeom>
            <a:avLst/>
            <a:gdLst>
              <a:gd name="T0" fmla="*/ 672 w 672"/>
              <a:gd name="T1" fmla="*/ 0 h 584"/>
              <a:gd name="T2" fmla="*/ 624 w 672"/>
              <a:gd name="T3" fmla="*/ 288 h 584"/>
              <a:gd name="T4" fmla="*/ 528 w 672"/>
              <a:gd name="T5" fmla="*/ 432 h 584"/>
              <a:gd name="T6" fmla="*/ 336 w 672"/>
              <a:gd name="T7" fmla="*/ 528 h 584"/>
              <a:gd name="T8" fmla="*/ 144 w 672"/>
              <a:gd name="T9" fmla="*/ 576 h 584"/>
              <a:gd name="T10" fmla="*/ 0 w 672"/>
              <a:gd name="T11" fmla="*/ 576 h 5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584"/>
              <a:gd name="T20" fmla="*/ 672 w 672"/>
              <a:gd name="T21" fmla="*/ 584 h 5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584">
                <a:moveTo>
                  <a:pt x="672" y="0"/>
                </a:moveTo>
                <a:cubicBezTo>
                  <a:pt x="660" y="108"/>
                  <a:pt x="648" y="216"/>
                  <a:pt x="624" y="288"/>
                </a:cubicBezTo>
                <a:cubicBezTo>
                  <a:pt x="600" y="360"/>
                  <a:pt x="576" y="392"/>
                  <a:pt x="528" y="432"/>
                </a:cubicBezTo>
                <a:cubicBezTo>
                  <a:pt x="480" y="472"/>
                  <a:pt x="400" y="504"/>
                  <a:pt x="336" y="528"/>
                </a:cubicBezTo>
                <a:cubicBezTo>
                  <a:pt x="272" y="552"/>
                  <a:pt x="200" y="568"/>
                  <a:pt x="144" y="576"/>
                </a:cubicBezTo>
                <a:cubicBezTo>
                  <a:pt x="88" y="584"/>
                  <a:pt x="24" y="576"/>
                  <a:pt x="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Freeform 25"/>
          <p:cNvSpPr>
            <a:spLocks/>
          </p:cNvSpPr>
          <p:nvPr/>
        </p:nvSpPr>
        <p:spPr bwMode="auto">
          <a:xfrm>
            <a:off x="5867400" y="2971800"/>
            <a:ext cx="1143000" cy="990600"/>
          </a:xfrm>
          <a:custGeom>
            <a:avLst/>
            <a:gdLst>
              <a:gd name="T0" fmla="*/ 672 w 672"/>
              <a:gd name="T1" fmla="*/ 0 h 584"/>
              <a:gd name="T2" fmla="*/ 624 w 672"/>
              <a:gd name="T3" fmla="*/ 288 h 584"/>
              <a:gd name="T4" fmla="*/ 528 w 672"/>
              <a:gd name="T5" fmla="*/ 432 h 584"/>
              <a:gd name="T6" fmla="*/ 336 w 672"/>
              <a:gd name="T7" fmla="*/ 528 h 584"/>
              <a:gd name="T8" fmla="*/ 144 w 672"/>
              <a:gd name="T9" fmla="*/ 576 h 584"/>
              <a:gd name="T10" fmla="*/ 0 w 672"/>
              <a:gd name="T11" fmla="*/ 576 h 5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584"/>
              <a:gd name="T20" fmla="*/ 672 w 672"/>
              <a:gd name="T21" fmla="*/ 584 h 5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584">
                <a:moveTo>
                  <a:pt x="672" y="0"/>
                </a:moveTo>
                <a:cubicBezTo>
                  <a:pt x="660" y="108"/>
                  <a:pt x="648" y="216"/>
                  <a:pt x="624" y="288"/>
                </a:cubicBezTo>
                <a:cubicBezTo>
                  <a:pt x="600" y="360"/>
                  <a:pt x="576" y="392"/>
                  <a:pt x="528" y="432"/>
                </a:cubicBezTo>
                <a:cubicBezTo>
                  <a:pt x="480" y="472"/>
                  <a:pt x="400" y="504"/>
                  <a:pt x="336" y="528"/>
                </a:cubicBezTo>
                <a:cubicBezTo>
                  <a:pt x="272" y="552"/>
                  <a:pt x="200" y="568"/>
                  <a:pt x="144" y="576"/>
                </a:cubicBezTo>
                <a:cubicBezTo>
                  <a:pt x="88" y="584"/>
                  <a:pt x="24" y="576"/>
                  <a:pt x="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Freeform 26"/>
          <p:cNvSpPr>
            <a:spLocks/>
          </p:cNvSpPr>
          <p:nvPr/>
        </p:nvSpPr>
        <p:spPr bwMode="auto">
          <a:xfrm>
            <a:off x="5867400" y="2971800"/>
            <a:ext cx="1219200" cy="1066800"/>
          </a:xfrm>
          <a:custGeom>
            <a:avLst/>
            <a:gdLst>
              <a:gd name="T0" fmla="*/ 672 w 672"/>
              <a:gd name="T1" fmla="*/ 0 h 584"/>
              <a:gd name="T2" fmla="*/ 624 w 672"/>
              <a:gd name="T3" fmla="*/ 288 h 584"/>
              <a:gd name="T4" fmla="*/ 528 w 672"/>
              <a:gd name="T5" fmla="*/ 432 h 584"/>
              <a:gd name="T6" fmla="*/ 336 w 672"/>
              <a:gd name="T7" fmla="*/ 528 h 584"/>
              <a:gd name="T8" fmla="*/ 144 w 672"/>
              <a:gd name="T9" fmla="*/ 576 h 584"/>
              <a:gd name="T10" fmla="*/ 0 w 672"/>
              <a:gd name="T11" fmla="*/ 576 h 5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584"/>
              <a:gd name="T20" fmla="*/ 672 w 672"/>
              <a:gd name="T21" fmla="*/ 584 h 5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584">
                <a:moveTo>
                  <a:pt x="672" y="0"/>
                </a:moveTo>
                <a:cubicBezTo>
                  <a:pt x="660" y="108"/>
                  <a:pt x="648" y="216"/>
                  <a:pt x="624" y="288"/>
                </a:cubicBezTo>
                <a:cubicBezTo>
                  <a:pt x="600" y="360"/>
                  <a:pt x="576" y="392"/>
                  <a:pt x="528" y="432"/>
                </a:cubicBezTo>
                <a:cubicBezTo>
                  <a:pt x="480" y="472"/>
                  <a:pt x="400" y="504"/>
                  <a:pt x="336" y="528"/>
                </a:cubicBezTo>
                <a:cubicBezTo>
                  <a:pt x="272" y="552"/>
                  <a:pt x="200" y="568"/>
                  <a:pt x="144" y="576"/>
                </a:cubicBezTo>
                <a:cubicBezTo>
                  <a:pt x="88" y="584"/>
                  <a:pt x="24" y="576"/>
                  <a:pt x="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Text Box 27"/>
          <p:cNvSpPr txBox="1">
            <a:spLocks noChangeArrowheads="1"/>
          </p:cNvSpPr>
          <p:nvPr/>
        </p:nvSpPr>
        <p:spPr bwMode="auto">
          <a:xfrm>
            <a:off x="5241925" y="4384675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(b)</a:t>
            </a:r>
          </a:p>
        </p:txBody>
      </p:sp>
      <p:sp>
        <p:nvSpPr>
          <p:cNvPr id="30746" name="Text Box 28"/>
          <p:cNvSpPr txBox="1">
            <a:spLocks noChangeArrowheads="1"/>
          </p:cNvSpPr>
          <p:nvPr/>
        </p:nvSpPr>
        <p:spPr bwMode="auto">
          <a:xfrm>
            <a:off x="1081088" y="414338"/>
            <a:ext cx="6811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 sz="2200" b="1" u="sng">
                <a:solidFill>
                  <a:schemeClr val="tx1"/>
                </a:solidFill>
                <a:ea typeface="新細明體" charset="-120"/>
              </a:rPr>
              <a:t>*Figure 6.3:</a:t>
            </a:r>
            <a:r>
              <a:rPr lang="en-US" altLang="zh-TW" sz="2200" u="sng">
                <a:solidFill>
                  <a:schemeClr val="tx1"/>
                </a:solidFill>
                <a:ea typeface="新細明體" charset="-120"/>
              </a:rPr>
              <a:t>Example of a graph with feedback loops and a</a:t>
            </a:r>
          </a:p>
          <a:p>
            <a:pPr algn="l"/>
            <a:r>
              <a:rPr lang="en-US" altLang="zh-TW" sz="2200" u="sng">
                <a:solidFill>
                  <a:schemeClr val="tx1"/>
                </a:solidFill>
                <a:ea typeface="新細明體" charset="-120"/>
              </a:rPr>
              <a:t> multigraph (p.260)</a:t>
            </a:r>
            <a:endParaRPr lang="en-US" altLang="zh-TW" sz="2400" b="1" u="sng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30747" name="Freeform 29"/>
          <p:cNvSpPr>
            <a:spLocks/>
          </p:cNvSpPr>
          <p:nvPr/>
        </p:nvSpPr>
        <p:spPr bwMode="auto">
          <a:xfrm flipH="1" flipV="1">
            <a:off x="2089150" y="4014788"/>
            <a:ext cx="438150" cy="357187"/>
          </a:xfrm>
          <a:custGeom>
            <a:avLst/>
            <a:gdLst>
              <a:gd name="T0" fmla="*/ 576 w 576"/>
              <a:gd name="T1" fmla="*/ 200 h 248"/>
              <a:gd name="T2" fmla="*/ 288 w 576"/>
              <a:gd name="T3" fmla="*/ 8 h 248"/>
              <a:gd name="T4" fmla="*/ 0 w 576"/>
              <a:gd name="T5" fmla="*/ 248 h 248"/>
              <a:gd name="T6" fmla="*/ 0 60000 65536"/>
              <a:gd name="T7" fmla="*/ 0 60000 65536"/>
              <a:gd name="T8" fmla="*/ 0 60000 65536"/>
              <a:gd name="T9" fmla="*/ 0 w 576"/>
              <a:gd name="T10" fmla="*/ 0 h 248"/>
              <a:gd name="T11" fmla="*/ 576 w 576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48">
                <a:moveTo>
                  <a:pt x="576" y="200"/>
                </a:moveTo>
                <a:cubicBezTo>
                  <a:pt x="480" y="100"/>
                  <a:pt x="384" y="0"/>
                  <a:pt x="288" y="8"/>
                </a:cubicBezTo>
                <a:cubicBezTo>
                  <a:pt x="192" y="16"/>
                  <a:pt x="96" y="132"/>
                  <a:pt x="0" y="2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Text Box 30"/>
          <p:cNvSpPr txBox="1">
            <a:spLocks noChangeArrowheads="1"/>
          </p:cNvSpPr>
          <p:nvPr/>
        </p:nvSpPr>
        <p:spPr bwMode="auto">
          <a:xfrm>
            <a:off x="2624138" y="4110038"/>
            <a:ext cx="1274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ea typeface="新細明體" charset="-120"/>
              </a:rPr>
              <a:t>self edge</a:t>
            </a:r>
          </a:p>
        </p:txBody>
      </p:sp>
      <p:sp>
        <p:nvSpPr>
          <p:cNvPr id="30749" name="Text Box 31"/>
          <p:cNvSpPr txBox="1">
            <a:spLocks noChangeArrowheads="1"/>
          </p:cNvSpPr>
          <p:nvPr/>
        </p:nvSpPr>
        <p:spPr bwMode="auto">
          <a:xfrm>
            <a:off x="6167438" y="4046538"/>
            <a:ext cx="2727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ea typeface="新細明體" charset="-120"/>
              </a:rPr>
              <a:t>multigraph:</a:t>
            </a:r>
          </a:p>
          <a:p>
            <a:pPr algn="l"/>
            <a:r>
              <a:rPr lang="en-US" altLang="zh-TW" sz="2400">
                <a:solidFill>
                  <a:schemeClr val="accent2"/>
                </a:solidFill>
                <a:ea typeface="新細明體" charset="-120"/>
              </a:rPr>
              <a:t>multiple occurrences</a:t>
            </a:r>
          </a:p>
          <a:p>
            <a:pPr algn="l"/>
            <a:r>
              <a:rPr lang="en-US" altLang="zh-TW" sz="2400">
                <a:solidFill>
                  <a:schemeClr val="accent2"/>
                </a:solidFill>
                <a:ea typeface="新細明體" charset="-120"/>
              </a:rPr>
              <a:t>of the same edge</a:t>
            </a:r>
            <a:endParaRPr lang="en-US" altLang="zh-TW" sz="2400">
              <a:ea typeface="新細明體" charset="-12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763588" y="0"/>
            <a:ext cx="8380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Prim’s Algorithm</a:t>
            </a:r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781050" y="1487488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T={};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TV={0};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while (T contains fewer than n-1 edges)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{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let (u,v) be a least cost edge such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that       and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if (there is no such edge ) break;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add v to TV;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add (u,v) to T;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}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if (T contains fewer than n-1 edges)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printf(“No spanning tree\n”);</a:t>
            </a:r>
          </a:p>
        </p:txBody>
      </p:sp>
      <p:graphicFrame>
        <p:nvGraphicFramePr>
          <p:cNvPr id="8194" name="Object 0"/>
          <p:cNvGraphicFramePr>
            <a:graphicFrameLocks/>
          </p:cNvGraphicFramePr>
          <p:nvPr/>
        </p:nvGraphicFramePr>
        <p:xfrm>
          <a:off x="2667000" y="3421063"/>
          <a:ext cx="13192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方程式" r:id="rId2" imgW="1319040" imgH="393480" progId="Equation.2">
                  <p:embed/>
                </p:oleObj>
              </mc:Choice>
              <mc:Fallback>
                <p:oleObj name="方程式" r:id="rId2" imgW="1319040" imgH="393480" progId="Equation.2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421063"/>
                        <a:ext cx="13192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"/>
          <p:cNvGraphicFramePr>
            <a:graphicFrameLocks/>
          </p:cNvGraphicFramePr>
          <p:nvPr/>
        </p:nvGraphicFramePr>
        <p:xfrm>
          <a:off x="4792663" y="3422650"/>
          <a:ext cx="13096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方程式" r:id="rId4" imgW="1309680" imgH="415800" progId="Equation.2">
                  <p:embed/>
                </p:oleObj>
              </mc:Choice>
              <mc:Fallback>
                <p:oleObj name="方程式" r:id="rId4" imgW="1309680" imgH="415800" progId="Equation.2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3422650"/>
                        <a:ext cx="130968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2947988" y="935038"/>
            <a:ext cx="347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ea typeface="新細明體" charset="-120"/>
              </a:rPr>
              <a:t>(tree all the time vs. forest)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1027"/>
          <p:cNvSpPr>
            <a:spLocks noChangeArrowheads="1"/>
          </p:cNvSpPr>
          <p:nvPr/>
        </p:nvSpPr>
        <p:spPr bwMode="auto">
          <a:xfrm>
            <a:off x="858838" y="0"/>
            <a:ext cx="828516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000">
                <a:solidFill>
                  <a:schemeClr val="tx2"/>
                </a:solidFill>
                <a:ea typeface="新細明體" charset="-120"/>
              </a:rPr>
              <a:t>Examples for Prim’s Algorithm</a:t>
            </a:r>
            <a:endParaRPr lang="en-US" altLang="zh-TW" sz="4400">
              <a:solidFill>
                <a:schemeClr val="tx2"/>
              </a:solidFill>
              <a:ea typeface="新細明體" charset="-120"/>
            </a:endParaRPr>
          </a:p>
        </p:txBody>
      </p:sp>
      <p:sp>
        <p:nvSpPr>
          <p:cNvPr id="79877" name="Oval 1028"/>
          <p:cNvSpPr>
            <a:spLocks noChangeArrowheads="1"/>
          </p:cNvSpPr>
          <p:nvPr/>
        </p:nvSpPr>
        <p:spPr bwMode="auto">
          <a:xfrm>
            <a:off x="1993900" y="29479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79878" name="Oval 1029"/>
          <p:cNvSpPr>
            <a:spLocks noChangeArrowheads="1"/>
          </p:cNvSpPr>
          <p:nvPr/>
        </p:nvSpPr>
        <p:spPr bwMode="auto">
          <a:xfrm>
            <a:off x="2617788" y="354012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79879" name="Oval 1030"/>
          <p:cNvSpPr>
            <a:spLocks noChangeArrowheads="1"/>
          </p:cNvSpPr>
          <p:nvPr/>
        </p:nvSpPr>
        <p:spPr bwMode="auto">
          <a:xfrm>
            <a:off x="2951163" y="437356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79880" name="Oval 1031"/>
          <p:cNvSpPr>
            <a:spLocks noChangeArrowheads="1"/>
          </p:cNvSpPr>
          <p:nvPr/>
        </p:nvSpPr>
        <p:spPr bwMode="auto">
          <a:xfrm>
            <a:off x="2370138" y="572770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79881" name="Oval 1032"/>
          <p:cNvSpPr>
            <a:spLocks noChangeArrowheads="1"/>
          </p:cNvSpPr>
          <p:nvPr/>
        </p:nvSpPr>
        <p:spPr bwMode="auto">
          <a:xfrm>
            <a:off x="1600200" y="524827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79882" name="Oval 1033"/>
          <p:cNvSpPr>
            <a:spLocks noChangeArrowheads="1"/>
          </p:cNvSpPr>
          <p:nvPr/>
        </p:nvSpPr>
        <p:spPr bwMode="auto">
          <a:xfrm>
            <a:off x="1241425" y="43878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79883" name="Oval 1034"/>
          <p:cNvSpPr>
            <a:spLocks noChangeArrowheads="1"/>
          </p:cNvSpPr>
          <p:nvPr/>
        </p:nvSpPr>
        <p:spPr bwMode="auto">
          <a:xfrm>
            <a:off x="2224088" y="436721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grpSp>
        <p:nvGrpSpPr>
          <p:cNvPr id="79884" name="Group 1035"/>
          <p:cNvGrpSpPr>
            <a:grpSpLocks/>
          </p:cNvGrpSpPr>
          <p:nvPr/>
        </p:nvGrpSpPr>
        <p:grpSpPr bwMode="auto">
          <a:xfrm>
            <a:off x="4030663" y="2930525"/>
            <a:ext cx="2154237" cy="3224213"/>
            <a:chOff x="2273" y="1346"/>
            <a:chExt cx="1357" cy="2031"/>
          </a:xfrm>
        </p:grpSpPr>
        <p:sp>
          <p:nvSpPr>
            <p:cNvPr id="79930" name="Oval 1036"/>
            <p:cNvSpPr>
              <a:spLocks noChangeArrowheads="1"/>
            </p:cNvSpPr>
            <p:nvPr/>
          </p:nvSpPr>
          <p:spPr bwMode="auto">
            <a:xfrm>
              <a:off x="2747" y="1346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79931" name="Oval 1037"/>
            <p:cNvSpPr>
              <a:spLocks noChangeArrowheads="1"/>
            </p:cNvSpPr>
            <p:nvPr/>
          </p:nvSpPr>
          <p:spPr bwMode="auto">
            <a:xfrm>
              <a:off x="3140" y="1719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79932" name="Oval 1038"/>
            <p:cNvSpPr>
              <a:spLocks noChangeArrowheads="1"/>
            </p:cNvSpPr>
            <p:nvPr/>
          </p:nvSpPr>
          <p:spPr bwMode="auto">
            <a:xfrm>
              <a:off x="3350" y="2244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79933" name="Oval 1039"/>
            <p:cNvSpPr>
              <a:spLocks noChangeArrowheads="1"/>
            </p:cNvSpPr>
            <p:nvPr/>
          </p:nvSpPr>
          <p:spPr bwMode="auto">
            <a:xfrm>
              <a:off x="2984" y="3097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79934" name="Oval 1040"/>
            <p:cNvSpPr>
              <a:spLocks noChangeArrowheads="1"/>
            </p:cNvSpPr>
            <p:nvPr/>
          </p:nvSpPr>
          <p:spPr bwMode="auto">
            <a:xfrm>
              <a:off x="2499" y="2795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79935" name="Oval 1041"/>
            <p:cNvSpPr>
              <a:spLocks noChangeArrowheads="1"/>
            </p:cNvSpPr>
            <p:nvPr/>
          </p:nvSpPr>
          <p:spPr bwMode="auto">
            <a:xfrm>
              <a:off x="2273" y="2253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79936" name="Oval 1042"/>
            <p:cNvSpPr>
              <a:spLocks noChangeArrowheads="1"/>
            </p:cNvSpPr>
            <p:nvPr/>
          </p:nvSpPr>
          <p:spPr bwMode="auto">
            <a:xfrm>
              <a:off x="2892" y="2240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</p:grpSp>
      <p:sp>
        <p:nvSpPr>
          <p:cNvPr id="79885" name="Line 1043"/>
          <p:cNvSpPr>
            <a:spLocks noChangeShapeType="1"/>
          </p:cNvSpPr>
          <p:nvPr/>
        </p:nvSpPr>
        <p:spPr bwMode="auto">
          <a:xfrm flipH="1">
            <a:off x="1481138" y="3408363"/>
            <a:ext cx="628650" cy="966787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Rectangle 1044"/>
          <p:cNvSpPr>
            <a:spLocks noChangeArrowheads="1"/>
          </p:cNvSpPr>
          <p:nvPr/>
        </p:nvSpPr>
        <p:spPr bwMode="auto">
          <a:xfrm>
            <a:off x="1438275" y="35893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10</a:t>
            </a:r>
          </a:p>
        </p:txBody>
      </p:sp>
      <p:grpSp>
        <p:nvGrpSpPr>
          <p:cNvPr id="79887" name="Group 1045"/>
          <p:cNvGrpSpPr>
            <a:grpSpLocks/>
          </p:cNvGrpSpPr>
          <p:nvPr/>
        </p:nvGrpSpPr>
        <p:grpSpPr bwMode="auto">
          <a:xfrm>
            <a:off x="6989763" y="2928938"/>
            <a:ext cx="2154237" cy="3224212"/>
            <a:chOff x="4137" y="1345"/>
            <a:chExt cx="1357" cy="2031"/>
          </a:xfrm>
        </p:grpSpPr>
        <p:sp>
          <p:nvSpPr>
            <p:cNvPr id="79923" name="Oval 1046"/>
            <p:cNvSpPr>
              <a:spLocks noChangeArrowheads="1"/>
            </p:cNvSpPr>
            <p:nvPr/>
          </p:nvSpPr>
          <p:spPr bwMode="auto">
            <a:xfrm>
              <a:off x="4611" y="1345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79924" name="Oval 1047"/>
            <p:cNvSpPr>
              <a:spLocks noChangeArrowheads="1"/>
            </p:cNvSpPr>
            <p:nvPr/>
          </p:nvSpPr>
          <p:spPr bwMode="auto">
            <a:xfrm>
              <a:off x="5004" y="1718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79925" name="Oval 1048"/>
            <p:cNvSpPr>
              <a:spLocks noChangeArrowheads="1"/>
            </p:cNvSpPr>
            <p:nvPr/>
          </p:nvSpPr>
          <p:spPr bwMode="auto">
            <a:xfrm>
              <a:off x="5214" y="2243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79926" name="Oval 1049"/>
            <p:cNvSpPr>
              <a:spLocks noChangeArrowheads="1"/>
            </p:cNvSpPr>
            <p:nvPr/>
          </p:nvSpPr>
          <p:spPr bwMode="auto">
            <a:xfrm>
              <a:off x="4848" y="3096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79927" name="Oval 1050"/>
            <p:cNvSpPr>
              <a:spLocks noChangeArrowheads="1"/>
            </p:cNvSpPr>
            <p:nvPr/>
          </p:nvSpPr>
          <p:spPr bwMode="auto">
            <a:xfrm>
              <a:off x="4363" y="2794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79928" name="Oval 1051"/>
            <p:cNvSpPr>
              <a:spLocks noChangeArrowheads="1"/>
            </p:cNvSpPr>
            <p:nvPr/>
          </p:nvSpPr>
          <p:spPr bwMode="auto">
            <a:xfrm>
              <a:off x="4137" y="2252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79929" name="Oval 1052"/>
            <p:cNvSpPr>
              <a:spLocks noChangeArrowheads="1"/>
            </p:cNvSpPr>
            <p:nvPr/>
          </p:nvSpPr>
          <p:spPr bwMode="auto">
            <a:xfrm>
              <a:off x="4756" y="2239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</p:grpSp>
      <p:sp>
        <p:nvSpPr>
          <p:cNvPr id="79888" name="Line 1053"/>
          <p:cNvSpPr>
            <a:spLocks noChangeShapeType="1"/>
          </p:cNvSpPr>
          <p:nvPr/>
        </p:nvSpPr>
        <p:spPr bwMode="auto">
          <a:xfrm flipH="1">
            <a:off x="7213600" y="3373438"/>
            <a:ext cx="679450" cy="985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Rectangle 1054"/>
          <p:cNvSpPr>
            <a:spLocks noChangeArrowheads="1"/>
          </p:cNvSpPr>
          <p:nvPr/>
        </p:nvSpPr>
        <p:spPr bwMode="auto">
          <a:xfrm>
            <a:off x="7153275" y="36052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10</a:t>
            </a:r>
          </a:p>
        </p:txBody>
      </p:sp>
      <p:sp>
        <p:nvSpPr>
          <p:cNvPr id="79890" name="Line 1055"/>
          <p:cNvSpPr>
            <a:spLocks noChangeShapeType="1"/>
          </p:cNvSpPr>
          <p:nvPr/>
        </p:nvSpPr>
        <p:spPr bwMode="auto">
          <a:xfrm flipH="1">
            <a:off x="4305300" y="3373438"/>
            <a:ext cx="611188" cy="985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Line 1056"/>
          <p:cNvSpPr>
            <a:spLocks noChangeShapeType="1"/>
          </p:cNvSpPr>
          <p:nvPr/>
        </p:nvSpPr>
        <p:spPr bwMode="auto">
          <a:xfrm>
            <a:off x="4287838" y="4837113"/>
            <a:ext cx="203200" cy="422275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Rectangle 1057"/>
          <p:cNvSpPr>
            <a:spLocks noChangeArrowheads="1"/>
          </p:cNvSpPr>
          <p:nvPr/>
        </p:nvSpPr>
        <p:spPr bwMode="auto">
          <a:xfrm>
            <a:off x="4194175" y="36560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10</a:t>
            </a:r>
          </a:p>
        </p:txBody>
      </p:sp>
      <p:sp>
        <p:nvSpPr>
          <p:cNvPr id="79893" name="Rectangle 1058"/>
          <p:cNvSpPr>
            <a:spLocks noChangeArrowheads="1"/>
          </p:cNvSpPr>
          <p:nvPr/>
        </p:nvSpPr>
        <p:spPr bwMode="auto">
          <a:xfrm>
            <a:off x="3956050" y="50339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25</a:t>
            </a:r>
          </a:p>
        </p:txBody>
      </p:sp>
      <p:sp>
        <p:nvSpPr>
          <p:cNvPr id="79894" name="Line 1059"/>
          <p:cNvSpPr>
            <a:spLocks noChangeShapeType="1"/>
          </p:cNvSpPr>
          <p:nvPr/>
        </p:nvSpPr>
        <p:spPr bwMode="auto">
          <a:xfrm>
            <a:off x="7231063" y="4819650"/>
            <a:ext cx="219075" cy="474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Rectangle 1060"/>
          <p:cNvSpPr>
            <a:spLocks noChangeArrowheads="1"/>
          </p:cNvSpPr>
          <p:nvPr/>
        </p:nvSpPr>
        <p:spPr bwMode="auto">
          <a:xfrm>
            <a:off x="6880225" y="498157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25</a:t>
            </a:r>
          </a:p>
        </p:txBody>
      </p:sp>
      <p:sp>
        <p:nvSpPr>
          <p:cNvPr id="79896" name="Line 1061"/>
          <p:cNvSpPr>
            <a:spLocks noChangeShapeType="1"/>
          </p:cNvSpPr>
          <p:nvPr/>
        </p:nvSpPr>
        <p:spPr bwMode="auto">
          <a:xfrm>
            <a:off x="7775575" y="5618163"/>
            <a:ext cx="338138" cy="2032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7" name="Rectangle 1062"/>
          <p:cNvSpPr>
            <a:spLocks noChangeArrowheads="1"/>
          </p:cNvSpPr>
          <p:nvPr/>
        </p:nvSpPr>
        <p:spPr bwMode="auto">
          <a:xfrm>
            <a:off x="7646988" y="56610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22</a:t>
            </a:r>
          </a:p>
        </p:txBody>
      </p:sp>
      <p:sp>
        <p:nvSpPr>
          <p:cNvPr id="79898" name="Oval 1063"/>
          <p:cNvSpPr>
            <a:spLocks noChangeArrowheads="1"/>
          </p:cNvSpPr>
          <p:nvPr/>
        </p:nvSpPr>
        <p:spPr bwMode="auto">
          <a:xfrm>
            <a:off x="3441700" y="7429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79899" name="Oval 1064"/>
          <p:cNvSpPr>
            <a:spLocks noChangeArrowheads="1"/>
          </p:cNvSpPr>
          <p:nvPr/>
        </p:nvSpPr>
        <p:spPr bwMode="auto">
          <a:xfrm>
            <a:off x="4065588" y="13350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79900" name="Oval 1065"/>
          <p:cNvSpPr>
            <a:spLocks noChangeArrowheads="1"/>
          </p:cNvSpPr>
          <p:nvPr/>
        </p:nvSpPr>
        <p:spPr bwMode="auto">
          <a:xfrm>
            <a:off x="4398963" y="216852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79901" name="Oval 1066"/>
          <p:cNvSpPr>
            <a:spLocks noChangeArrowheads="1"/>
          </p:cNvSpPr>
          <p:nvPr/>
        </p:nvSpPr>
        <p:spPr bwMode="auto">
          <a:xfrm>
            <a:off x="3817938" y="352266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79902" name="Oval 1067"/>
          <p:cNvSpPr>
            <a:spLocks noChangeArrowheads="1"/>
          </p:cNvSpPr>
          <p:nvPr/>
        </p:nvSpPr>
        <p:spPr bwMode="auto">
          <a:xfrm>
            <a:off x="3048000" y="304323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79903" name="Oval 1068"/>
          <p:cNvSpPr>
            <a:spLocks noChangeArrowheads="1"/>
          </p:cNvSpPr>
          <p:nvPr/>
        </p:nvSpPr>
        <p:spPr bwMode="auto">
          <a:xfrm>
            <a:off x="2689225" y="218281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79904" name="Oval 1069"/>
          <p:cNvSpPr>
            <a:spLocks noChangeArrowheads="1"/>
          </p:cNvSpPr>
          <p:nvPr/>
        </p:nvSpPr>
        <p:spPr bwMode="auto">
          <a:xfrm>
            <a:off x="3671888" y="216217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79905" name="Line 1070"/>
          <p:cNvSpPr>
            <a:spLocks noChangeShapeType="1"/>
          </p:cNvSpPr>
          <p:nvPr/>
        </p:nvSpPr>
        <p:spPr bwMode="auto">
          <a:xfrm flipH="1">
            <a:off x="2927350" y="1201738"/>
            <a:ext cx="630238" cy="968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6" name="Line 1071"/>
          <p:cNvSpPr>
            <a:spLocks noChangeShapeType="1"/>
          </p:cNvSpPr>
          <p:nvPr/>
        </p:nvSpPr>
        <p:spPr bwMode="auto">
          <a:xfrm>
            <a:off x="3829050" y="1150938"/>
            <a:ext cx="27305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7" name="Line 1072"/>
          <p:cNvSpPr>
            <a:spLocks noChangeShapeType="1"/>
          </p:cNvSpPr>
          <p:nvPr/>
        </p:nvSpPr>
        <p:spPr bwMode="auto">
          <a:xfrm>
            <a:off x="4391025" y="1762125"/>
            <a:ext cx="220663" cy="407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8" name="Line 1073"/>
          <p:cNvSpPr>
            <a:spLocks noChangeShapeType="1"/>
          </p:cNvSpPr>
          <p:nvPr/>
        </p:nvSpPr>
        <p:spPr bwMode="auto">
          <a:xfrm flipH="1">
            <a:off x="3879850" y="1762125"/>
            <a:ext cx="306388" cy="407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9" name="Line 1074"/>
          <p:cNvSpPr>
            <a:spLocks noChangeShapeType="1"/>
          </p:cNvSpPr>
          <p:nvPr/>
        </p:nvSpPr>
        <p:spPr bwMode="auto">
          <a:xfrm flipH="1">
            <a:off x="4168775" y="2595563"/>
            <a:ext cx="442913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0" name="Line 1075"/>
          <p:cNvSpPr>
            <a:spLocks noChangeShapeType="1"/>
          </p:cNvSpPr>
          <p:nvPr/>
        </p:nvSpPr>
        <p:spPr bwMode="auto">
          <a:xfrm>
            <a:off x="3897313" y="2630488"/>
            <a:ext cx="101600" cy="900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1" name="Line 1076"/>
          <p:cNvSpPr>
            <a:spLocks noChangeShapeType="1"/>
          </p:cNvSpPr>
          <p:nvPr/>
        </p:nvSpPr>
        <p:spPr bwMode="auto">
          <a:xfrm flipH="1">
            <a:off x="3386138" y="2595563"/>
            <a:ext cx="374650" cy="458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2" name="Line 1077"/>
          <p:cNvSpPr>
            <a:spLocks noChangeShapeType="1"/>
          </p:cNvSpPr>
          <p:nvPr/>
        </p:nvSpPr>
        <p:spPr bwMode="auto">
          <a:xfrm>
            <a:off x="2909888" y="2630488"/>
            <a:ext cx="290512" cy="423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3" name="Line 1078"/>
          <p:cNvSpPr>
            <a:spLocks noChangeShapeType="1"/>
          </p:cNvSpPr>
          <p:nvPr/>
        </p:nvSpPr>
        <p:spPr bwMode="auto">
          <a:xfrm>
            <a:off x="3436938" y="3429000"/>
            <a:ext cx="407987" cy="204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4" name="Rectangle 1079"/>
          <p:cNvSpPr>
            <a:spLocks noChangeArrowheads="1"/>
          </p:cNvSpPr>
          <p:nvPr/>
        </p:nvSpPr>
        <p:spPr bwMode="auto">
          <a:xfrm>
            <a:off x="3924300" y="99377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28</a:t>
            </a:r>
          </a:p>
        </p:txBody>
      </p:sp>
      <p:sp>
        <p:nvSpPr>
          <p:cNvPr id="79915" name="Rectangle 1080"/>
          <p:cNvSpPr>
            <a:spLocks noChangeArrowheads="1"/>
          </p:cNvSpPr>
          <p:nvPr/>
        </p:nvSpPr>
        <p:spPr bwMode="auto">
          <a:xfrm>
            <a:off x="4467225" y="17065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16</a:t>
            </a:r>
          </a:p>
        </p:txBody>
      </p:sp>
      <p:sp>
        <p:nvSpPr>
          <p:cNvPr id="79916" name="Rectangle 1081"/>
          <p:cNvSpPr>
            <a:spLocks noChangeArrowheads="1"/>
          </p:cNvSpPr>
          <p:nvPr/>
        </p:nvSpPr>
        <p:spPr bwMode="auto">
          <a:xfrm>
            <a:off x="4348163" y="29321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12</a:t>
            </a:r>
          </a:p>
        </p:txBody>
      </p:sp>
      <p:sp>
        <p:nvSpPr>
          <p:cNvPr id="79917" name="Rectangle 1082"/>
          <p:cNvSpPr>
            <a:spLocks noChangeArrowheads="1"/>
          </p:cNvSpPr>
          <p:nvPr/>
        </p:nvSpPr>
        <p:spPr bwMode="auto">
          <a:xfrm>
            <a:off x="3889375" y="28813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18</a:t>
            </a:r>
          </a:p>
        </p:txBody>
      </p:sp>
      <p:sp>
        <p:nvSpPr>
          <p:cNvPr id="79918" name="Rectangle 1083"/>
          <p:cNvSpPr>
            <a:spLocks noChangeArrowheads="1"/>
          </p:cNvSpPr>
          <p:nvPr/>
        </p:nvSpPr>
        <p:spPr bwMode="auto">
          <a:xfrm>
            <a:off x="3225800" y="25574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24</a:t>
            </a:r>
          </a:p>
        </p:txBody>
      </p:sp>
      <p:sp>
        <p:nvSpPr>
          <p:cNvPr id="79919" name="Rectangle 1084"/>
          <p:cNvSpPr>
            <a:spLocks noChangeArrowheads="1"/>
          </p:cNvSpPr>
          <p:nvPr/>
        </p:nvSpPr>
        <p:spPr bwMode="auto">
          <a:xfrm>
            <a:off x="3292475" y="34925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22</a:t>
            </a:r>
          </a:p>
        </p:txBody>
      </p:sp>
      <p:sp>
        <p:nvSpPr>
          <p:cNvPr id="79920" name="Rectangle 1085"/>
          <p:cNvSpPr>
            <a:spLocks noChangeArrowheads="1"/>
          </p:cNvSpPr>
          <p:nvPr/>
        </p:nvSpPr>
        <p:spPr bwMode="auto">
          <a:xfrm>
            <a:off x="2665413" y="27098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25</a:t>
            </a:r>
          </a:p>
        </p:txBody>
      </p:sp>
      <p:sp>
        <p:nvSpPr>
          <p:cNvPr id="79921" name="Rectangle 1086"/>
          <p:cNvSpPr>
            <a:spLocks noChangeArrowheads="1"/>
          </p:cNvSpPr>
          <p:nvPr/>
        </p:nvSpPr>
        <p:spPr bwMode="auto">
          <a:xfrm>
            <a:off x="2886075" y="13843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10</a:t>
            </a:r>
          </a:p>
        </p:txBody>
      </p:sp>
      <p:sp>
        <p:nvSpPr>
          <p:cNvPr id="79922" name="Rectangle 1087"/>
          <p:cNvSpPr>
            <a:spLocks noChangeArrowheads="1"/>
          </p:cNvSpPr>
          <p:nvPr/>
        </p:nvSpPr>
        <p:spPr bwMode="auto">
          <a:xfrm>
            <a:off x="3668713" y="17256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14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00" name="Group 3"/>
          <p:cNvGrpSpPr>
            <a:grpSpLocks/>
          </p:cNvGrpSpPr>
          <p:nvPr/>
        </p:nvGrpSpPr>
        <p:grpSpPr bwMode="auto">
          <a:xfrm>
            <a:off x="852488" y="2892425"/>
            <a:ext cx="2154237" cy="3224213"/>
            <a:chOff x="526" y="1345"/>
            <a:chExt cx="1357" cy="2031"/>
          </a:xfrm>
        </p:grpSpPr>
        <p:sp>
          <p:nvSpPr>
            <p:cNvPr id="80972" name="Oval 4"/>
            <p:cNvSpPr>
              <a:spLocks noChangeArrowheads="1"/>
            </p:cNvSpPr>
            <p:nvPr/>
          </p:nvSpPr>
          <p:spPr bwMode="auto">
            <a:xfrm>
              <a:off x="1000" y="1345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80973" name="Oval 5"/>
            <p:cNvSpPr>
              <a:spLocks noChangeArrowheads="1"/>
            </p:cNvSpPr>
            <p:nvPr/>
          </p:nvSpPr>
          <p:spPr bwMode="auto">
            <a:xfrm>
              <a:off x="1393" y="1718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80974" name="Oval 6"/>
            <p:cNvSpPr>
              <a:spLocks noChangeArrowheads="1"/>
            </p:cNvSpPr>
            <p:nvPr/>
          </p:nvSpPr>
          <p:spPr bwMode="auto">
            <a:xfrm>
              <a:off x="1603" y="2243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80975" name="Oval 7"/>
            <p:cNvSpPr>
              <a:spLocks noChangeArrowheads="1"/>
            </p:cNvSpPr>
            <p:nvPr/>
          </p:nvSpPr>
          <p:spPr bwMode="auto">
            <a:xfrm>
              <a:off x="1237" y="3096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80976" name="Oval 8"/>
            <p:cNvSpPr>
              <a:spLocks noChangeArrowheads="1"/>
            </p:cNvSpPr>
            <p:nvPr/>
          </p:nvSpPr>
          <p:spPr bwMode="auto">
            <a:xfrm>
              <a:off x="752" y="2794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80977" name="Oval 9"/>
            <p:cNvSpPr>
              <a:spLocks noChangeArrowheads="1"/>
            </p:cNvSpPr>
            <p:nvPr/>
          </p:nvSpPr>
          <p:spPr bwMode="auto">
            <a:xfrm>
              <a:off x="526" y="2252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80978" name="Oval 10"/>
            <p:cNvSpPr>
              <a:spLocks noChangeArrowheads="1"/>
            </p:cNvSpPr>
            <p:nvPr/>
          </p:nvSpPr>
          <p:spPr bwMode="auto">
            <a:xfrm>
              <a:off x="1145" y="2239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</p:grpSp>
      <p:sp>
        <p:nvSpPr>
          <p:cNvPr id="80901" name="Line 11"/>
          <p:cNvSpPr>
            <a:spLocks noChangeShapeType="1"/>
          </p:cNvSpPr>
          <p:nvPr/>
        </p:nvSpPr>
        <p:spPr bwMode="auto">
          <a:xfrm flipH="1">
            <a:off x="1076325" y="3336925"/>
            <a:ext cx="679450" cy="985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Rectangle 12"/>
          <p:cNvSpPr>
            <a:spLocks noChangeArrowheads="1"/>
          </p:cNvSpPr>
          <p:nvPr/>
        </p:nvSpPr>
        <p:spPr bwMode="auto">
          <a:xfrm>
            <a:off x="1016000" y="35687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10</a:t>
            </a:r>
          </a:p>
        </p:txBody>
      </p:sp>
      <p:sp>
        <p:nvSpPr>
          <p:cNvPr id="80903" name="Line 13"/>
          <p:cNvSpPr>
            <a:spLocks noChangeShapeType="1"/>
          </p:cNvSpPr>
          <p:nvPr/>
        </p:nvSpPr>
        <p:spPr bwMode="auto">
          <a:xfrm>
            <a:off x="1093788" y="4783138"/>
            <a:ext cx="219075" cy="47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Rectangle 14"/>
          <p:cNvSpPr>
            <a:spLocks noChangeArrowheads="1"/>
          </p:cNvSpPr>
          <p:nvPr/>
        </p:nvSpPr>
        <p:spPr bwMode="auto">
          <a:xfrm>
            <a:off x="742950" y="49450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25</a:t>
            </a:r>
          </a:p>
        </p:txBody>
      </p:sp>
      <p:sp>
        <p:nvSpPr>
          <p:cNvPr id="80905" name="Line 15"/>
          <p:cNvSpPr>
            <a:spLocks noChangeShapeType="1"/>
          </p:cNvSpPr>
          <p:nvPr/>
        </p:nvSpPr>
        <p:spPr bwMode="auto">
          <a:xfrm>
            <a:off x="1638300" y="5581650"/>
            <a:ext cx="338138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Rectangle 16"/>
          <p:cNvSpPr>
            <a:spLocks noChangeArrowheads="1"/>
          </p:cNvSpPr>
          <p:nvPr/>
        </p:nvSpPr>
        <p:spPr bwMode="auto">
          <a:xfrm>
            <a:off x="1509713" y="56245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22</a:t>
            </a:r>
          </a:p>
        </p:txBody>
      </p:sp>
      <p:sp>
        <p:nvSpPr>
          <p:cNvPr id="80907" name="Line 17"/>
          <p:cNvSpPr>
            <a:spLocks noChangeShapeType="1"/>
          </p:cNvSpPr>
          <p:nvPr/>
        </p:nvSpPr>
        <p:spPr bwMode="auto">
          <a:xfrm flipH="1">
            <a:off x="2317750" y="4783138"/>
            <a:ext cx="423863" cy="900112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Rectangle 18"/>
          <p:cNvSpPr>
            <a:spLocks noChangeArrowheads="1"/>
          </p:cNvSpPr>
          <p:nvPr/>
        </p:nvSpPr>
        <p:spPr bwMode="auto">
          <a:xfrm>
            <a:off x="2528888" y="51149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12</a:t>
            </a:r>
          </a:p>
        </p:txBody>
      </p:sp>
      <p:grpSp>
        <p:nvGrpSpPr>
          <p:cNvPr id="80909" name="Group 19"/>
          <p:cNvGrpSpPr>
            <a:grpSpLocks/>
          </p:cNvGrpSpPr>
          <p:nvPr/>
        </p:nvGrpSpPr>
        <p:grpSpPr bwMode="auto">
          <a:xfrm>
            <a:off x="3624263" y="2874963"/>
            <a:ext cx="2154237" cy="3224212"/>
            <a:chOff x="2272" y="1334"/>
            <a:chExt cx="1357" cy="2031"/>
          </a:xfrm>
        </p:grpSpPr>
        <p:sp>
          <p:nvSpPr>
            <p:cNvPr id="80965" name="Oval 20"/>
            <p:cNvSpPr>
              <a:spLocks noChangeArrowheads="1"/>
            </p:cNvSpPr>
            <p:nvPr/>
          </p:nvSpPr>
          <p:spPr bwMode="auto">
            <a:xfrm>
              <a:off x="2746" y="1334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80966" name="Oval 21"/>
            <p:cNvSpPr>
              <a:spLocks noChangeArrowheads="1"/>
            </p:cNvSpPr>
            <p:nvPr/>
          </p:nvSpPr>
          <p:spPr bwMode="auto">
            <a:xfrm>
              <a:off x="3139" y="1707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80967" name="Oval 22"/>
            <p:cNvSpPr>
              <a:spLocks noChangeArrowheads="1"/>
            </p:cNvSpPr>
            <p:nvPr/>
          </p:nvSpPr>
          <p:spPr bwMode="auto">
            <a:xfrm>
              <a:off x="3349" y="2232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80968" name="Oval 23"/>
            <p:cNvSpPr>
              <a:spLocks noChangeArrowheads="1"/>
            </p:cNvSpPr>
            <p:nvPr/>
          </p:nvSpPr>
          <p:spPr bwMode="auto">
            <a:xfrm>
              <a:off x="2983" y="3085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80969" name="Oval 24"/>
            <p:cNvSpPr>
              <a:spLocks noChangeArrowheads="1"/>
            </p:cNvSpPr>
            <p:nvPr/>
          </p:nvSpPr>
          <p:spPr bwMode="auto">
            <a:xfrm>
              <a:off x="2498" y="2783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80970" name="Oval 25"/>
            <p:cNvSpPr>
              <a:spLocks noChangeArrowheads="1"/>
            </p:cNvSpPr>
            <p:nvPr/>
          </p:nvSpPr>
          <p:spPr bwMode="auto">
            <a:xfrm>
              <a:off x="2272" y="2241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80971" name="Oval 26"/>
            <p:cNvSpPr>
              <a:spLocks noChangeArrowheads="1"/>
            </p:cNvSpPr>
            <p:nvPr/>
          </p:nvSpPr>
          <p:spPr bwMode="auto">
            <a:xfrm>
              <a:off x="2891" y="2228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</p:grpSp>
      <p:sp>
        <p:nvSpPr>
          <p:cNvPr id="80910" name="Line 27"/>
          <p:cNvSpPr>
            <a:spLocks noChangeShapeType="1"/>
          </p:cNvSpPr>
          <p:nvPr/>
        </p:nvSpPr>
        <p:spPr bwMode="auto">
          <a:xfrm flipH="1">
            <a:off x="3848100" y="3319463"/>
            <a:ext cx="679450" cy="985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Rectangle 28"/>
          <p:cNvSpPr>
            <a:spLocks noChangeArrowheads="1"/>
          </p:cNvSpPr>
          <p:nvPr/>
        </p:nvSpPr>
        <p:spPr bwMode="auto">
          <a:xfrm>
            <a:off x="3787775" y="35512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10</a:t>
            </a:r>
          </a:p>
        </p:txBody>
      </p:sp>
      <p:sp>
        <p:nvSpPr>
          <p:cNvPr id="80912" name="Line 29"/>
          <p:cNvSpPr>
            <a:spLocks noChangeShapeType="1"/>
          </p:cNvSpPr>
          <p:nvPr/>
        </p:nvSpPr>
        <p:spPr bwMode="auto">
          <a:xfrm>
            <a:off x="3865563" y="4765675"/>
            <a:ext cx="219075" cy="474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Rectangle 30"/>
          <p:cNvSpPr>
            <a:spLocks noChangeArrowheads="1"/>
          </p:cNvSpPr>
          <p:nvPr/>
        </p:nvSpPr>
        <p:spPr bwMode="auto">
          <a:xfrm>
            <a:off x="3514725" y="49276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25</a:t>
            </a:r>
          </a:p>
        </p:txBody>
      </p:sp>
      <p:sp>
        <p:nvSpPr>
          <p:cNvPr id="80914" name="Line 31"/>
          <p:cNvSpPr>
            <a:spLocks noChangeShapeType="1"/>
          </p:cNvSpPr>
          <p:nvPr/>
        </p:nvSpPr>
        <p:spPr bwMode="auto">
          <a:xfrm>
            <a:off x="4410075" y="5564188"/>
            <a:ext cx="338138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Rectangle 32"/>
          <p:cNvSpPr>
            <a:spLocks noChangeArrowheads="1"/>
          </p:cNvSpPr>
          <p:nvPr/>
        </p:nvSpPr>
        <p:spPr bwMode="auto">
          <a:xfrm>
            <a:off x="4281488" y="560705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22</a:t>
            </a:r>
          </a:p>
        </p:txBody>
      </p:sp>
      <p:sp>
        <p:nvSpPr>
          <p:cNvPr id="80916" name="Line 33"/>
          <p:cNvSpPr>
            <a:spLocks noChangeShapeType="1"/>
          </p:cNvSpPr>
          <p:nvPr/>
        </p:nvSpPr>
        <p:spPr bwMode="auto">
          <a:xfrm flipH="1">
            <a:off x="5089525" y="4765675"/>
            <a:ext cx="423863" cy="900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Rectangle 34"/>
          <p:cNvSpPr>
            <a:spLocks noChangeArrowheads="1"/>
          </p:cNvSpPr>
          <p:nvPr/>
        </p:nvSpPr>
        <p:spPr bwMode="auto">
          <a:xfrm>
            <a:off x="5300663" y="50974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12</a:t>
            </a:r>
          </a:p>
        </p:txBody>
      </p:sp>
      <p:sp>
        <p:nvSpPr>
          <p:cNvPr id="80918" name="Line 35"/>
          <p:cNvSpPr>
            <a:spLocks noChangeShapeType="1"/>
          </p:cNvSpPr>
          <p:nvPr/>
        </p:nvSpPr>
        <p:spPr bwMode="auto">
          <a:xfrm flipH="1" flipV="1">
            <a:off x="5329238" y="3879850"/>
            <a:ext cx="236537" cy="4064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9" name="Rectangle 36"/>
          <p:cNvSpPr>
            <a:spLocks noChangeArrowheads="1"/>
          </p:cNvSpPr>
          <p:nvPr/>
        </p:nvSpPr>
        <p:spPr bwMode="auto">
          <a:xfrm>
            <a:off x="5470525" y="38211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16</a:t>
            </a:r>
          </a:p>
        </p:txBody>
      </p:sp>
      <p:grpSp>
        <p:nvGrpSpPr>
          <p:cNvPr id="80920" name="Group 37"/>
          <p:cNvGrpSpPr>
            <a:grpSpLocks/>
          </p:cNvGrpSpPr>
          <p:nvPr/>
        </p:nvGrpSpPr>
        <p:grpSpPr bwMode="auto">
          <a:xfrm>
            <a:off x="6600825" y="2874963"/>
            <a:ext cx="2154238" cy="3224212"/>
            <a:chOff x="4147" y="1334"/>
            <a:chExt cx="1357" cy="2031"/>
          </a:xfrm>
        </p:grpSpPr>
        <p:sp>
          <p:nvSpPr>
            <p:cNvPr id="80958" name="Oval 38"/>
            <p:cNvSpPr>
              <a:spLocks noChangeArrowheads="1"/>
            </p:cNvSpPr>
            <p:nvPr/>
          </p:nvSpPr>
          <p:spPr bwMode="auto">
            <a:xfrm>
              <a:off x="4621" y="1334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80959" name="Oval 39"/>
            <p:cNvSpPr>
              <a:spLocks noChangeArrowheads="1"/>
            </p:cNvSpPr>
            <p:nvPr/>
          </p:nvSpPr>
          <p:spPr bwMode="auto">
            <a:xfrm>
              <a:off x="5014" y="1707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80960" name="Oval 40"/>
            <p:cNvSpPr>
              <a:spLocks noChangeArrowheads="1"/>
            </p:cNvSpPr>
            <p:nvPr/>
          </p:nvSpPr>
          <p:spPr bwMode="auto">
            <a:xfrm>
              <a:off x="5224" y="2232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80961" name="Oval 41"/>
            <p:cNvSpPr>
              <a:spLocks noChangeArrowheads="1"/>
            </p:cNvSpPr>
            <p:nvPr/>
          </p:nvSpPr>
          <p:spPr bwMode="auto">
            <a:xfrm>
              <a:off x="4858" y="3085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80962" name="Oval 42"/>
            <p:cNvSpPr>
              <a:spLocks noChangeArrowheads="1"/>
            </p:cNvSpPr>
            <p:nvPr/>
          </p:nvSpPr>
          <p:spPr bwMode="auto">
            <a:xfrm>
              <a:off x="4373" y="2783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80963" name="Oval 43"/>
            <p:cNvSpPr>
              <a:spLocks noChangeArrowheads="1"/>
            </p:cNvSpPr>
            <p:nvPr/>
          </p:nvSpPr>
          <p:spPr bwMode="auto">
            <a:xfrm>
              <a:off x="4147" y="2241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80964" name="Oval 44"/>
            <p:cNvSpPr>
              <a:spLocks noChangeArrowheads="1"/>
            </p:cNvSpPr>
            <p:nvPr/>
          </p:nvSpPr>
          <p:spPr bwMode="auto">
            <a:xfrm>
              <a:off x="4766" y="2228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</p:grpSp>
      <p:sp>
        <p:nvSpPr>
          <p:cNvPr id="80921" name="Line 45"/>
          <p:cNvSpPr>
            <a:spLocks noChangeShapeType="1"/>
          </p:cNvSpPr>
          <p:nvPr/>
        </p:nvSpPr>
        <p:spPr bwMode="auto">
          <a:xfrm flipH="1">
            <a:off x="6824663" y="3319463"/>
            <a:ext cx="679450" cy="985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22" name="Rectangle 46"/>
          <p:cNvSpPr>
            <a:spLocks noChangeArrowheads="1"/>
          </p:cNvSpPr>
          <p:nvPr/>
        </p:nvSpPr>
        <p:spPr bwMode="auto">
          <a:xfrm>
            <a:off x="6764338" y="35512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10</a:t>
            </a:r>
          </a:p>
        </p:txBody>
      </p:sp>
      <p:sp>
        <p:nvSpPr>
          <p:cNvPr id="80923" name="Line 47"/>
          <p:cNvSpPr>
            <a:spLocks noChangeShapeType="1"/>
          </p:cNvSpPr>
          <p:nvPr/>
        </p:nvSpPr>
        <p:spPr bwMode="auto">
          <a:xfrm>
            <a:off x="6842125" y="4765675"/>
            <a:ext cx="219075" cy="474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24" name="Rectangle 48"/>
          <p:cNvSpPr>
            <a:spLocks noChangeArrowheads="1"/>
          </p:cNvSpPr>
          <p:nvPr/>
        </p:nvSpPr>
        <p:spPr bwMode="auto">
          <a:xfrm>
            <a:off x="6491288" y="49276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25</a:t>
            </a:r>
          </a:p>
        </p:txBody>
      </p:sp>
      <p:sp>
        <p:nvSpPr>
          <p:cNvPr id="80925" name="Line 49"/>
          <p:cNvSpPr>
            <a:spLocks noChangeShapeType="1"/>
          </p:cNvSpPr>
          <p:nvPr/>
        </p:nvSpPr>
        <p:spPr bwMode="auto">
          <a:xfrm>
            <a:off x="7386638" y="5564188"/>
            <a:ext cx="338137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26" name="Rectangle 50"/>
          <p:cNvSpPr>
            <a:spLocks noChangeArrowheads="1"/>
          </p:cNvSpPr>
          <p:nvPr/>
        </p:nvSpPr>
        <p:spPr bwMode="auto">
          <a:xfrm>
            <a:off x="7258050" y="560705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22</a:t>
            </a:r>
          </a:p>
        </p:txBody>
      </p:sp>
      <p:sp>
        <p:nvSpPr>
          <p:cNvPr id="80927" name="Line 51"/>
          <p:cNvSpPr>
            <a:spLocks noChangeShapeType="1"/>
          </p:cNvSpPr>
          <p:nvPr/>
        </p:nvSpPr>
        <p:spPr bwMode="auto">
          <a:xfrm flipH="1">
            <a:off x="8066088" y="4765675"/>
            <a:ext cx="423862" cy="900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28" name="Rectangle 52"/>
          <p:cNvSpPr>
            <a:spLocks noChangeArrowheads="1"/>
          </p:cNvSpPr>
          <p:nvPr/>
        </p:nvSpPr>
        <p:spPr bwMode="auto">
          <a:xfrm>
            <a:off x="8277225" y="50974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12</a:t>
            </a:r>
          </a:p>
        </p:txBody>
      </p:sp>
      <p:sp>
        <p:nvSpPr>
          <p:cNvPr id="80929" name="Line 53"/>
          <p:cNvSpPr>
            <a:spLocks noChangeShapeType="1"/>
          </p:cNvSpPr>
          <p:nvPr/>
        </p:nvSpPr>
        <p:spPr bwMode="auto">
          <a:xfrm flipH="1" flipV="1">
            <a:off x="8305800" y="3879850"/>
            <a:ext cx="236538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30" name="Rectangle 54"/>
          <p:cNvSpPr>
            <a:spLocks noChangeArrowheads="1"/>
          </p:cNvSpPr>
          <p:nvPr/>
        </p:nvSpPr>
        <p:spPr bwMode="auto">
          <a:xfrm>
            <a:off x="8447088" y="38211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16</a:t>
            </a:r>
          </a:p>
        </p:txBody>
      </p:sp>
      <p:sp>
        <p:nvSpPr>
          <p:cNvPr id="80931" name="Line 55"/>
          <p:cNvSpPr>
            <a:spLocks noChangeShapeType="1"/>
          </p:cNvSpPr>
          <p:nvPr/>
        </p:nvSpPr>
        <p:spPr bwMode="auto">
          <a:xfrm flipH="1">
            <a:off x="7796213" y="3898900"/>
            <a:ext cx="269875" cy="4064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32" name="Rectangle 56"/>
          <p:cNvSpPr>
            <a:spLocks noChangeArrowheads="1"/>
          </p:cNvSpPr>
          <p:nvPr/>
        </p:nvSpPr>
        <p:spPr bwMode="auto">
          <a:xfrm>
            <a:off x="7527925" y="38369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14</a:t>
            </a:r>
          </a:p>
        </p:txBody>
      </p:sp>
      <p:sp>
        <p:nvSpPr>
          <p:cNvPr id="80933" name="Oval 57"/>
          <p:cNvSpPr>
            <a:spLocks noChangeArrowheads="1"/>
          </p:cNvSpPr>
          <p:nvPr/>
        </p:nvSpPr>
        <p:spPr bwMode="auto">
          <a:xfrm>
            <a:off x="3106738" y="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80934" name="Oval 58"/>
          <p:cNvSpPr>
            <a:spLocks noChangeArrowheads="1"/>
          </p:cNvSpPr>
          <p:nvPr/>
        </p:nvSpPr>
        <p:spPr bwMode="auto">
          <a:xfrm>
            <a:off x="3730625" y="59213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80935" name="Oval 59"/>
          <p:cNvSpPr>
            <a:spLocks noChangeArrowheads="1"/>
          </p:cNvSpPr>
          <p:nvPr/>
        </p:nvSpPr>
        <p:spPr bwMode="auto">
          <a:xfrm>
            <a:off x="4064000" y="142557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80936" name="Oval 60"/>
          <p:cNvSpPr>
            <a:spLocks noChangeArrowheads="1"/>
          </p:cNvSpPr>
          <p:nvPr/>
        </p:nvSpPr>
        <p:spPr bwMode="auto">
          <a:xfrm>
            <a:off x="3482975" y="277971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80937" name="Oval 61"/>
          <p:cNvSpPr>
            <a:spLocks noChangeArrowheads="1"/>
          </p:cNvSpPr>
          <p:nvPr/>
        </p:nvSpPr>
        <p:spPr bwMode="auto">
          <a:xfrm>
            <a:off x="2713038" y="23002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80938" name="Oval 62"/>
          <p:cNvSpPr>
            <a:spLocks noChangeArrowheads="1"/>
          </p:cNvSpPr>
          <p:nvPr/>
        </p:nvSpPr>
        <p:spPr bwMode="auto">
          <a:xfrm>
            <a:off x="2354263" y="143986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80939" name="Oval 63"/>
          <p:cNvSpPr>
            <a:spLocks noChangeArrowheads="1"/>
          </p:cNvSpPr>
          <p:nvPr/>
        </p:nvSpPr>
        <p:spPr bwMode="auto">
          <a:xfrm>
            <a:off x="3336925" y="141922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80940" name="Line 64"/>
          <p:cNvSpPr>
            <a:spLocks noChangeShapeType="1"/>
          </p:cNvSpPr>
          <p:nvPr/>
        </p:nvSpPr>
        <p:spPr bwMode="auto">
          <a:xfrm flipH="1">
            <a:off x="2592388" y="458788"/>
            <a:ext cx="630237" cy="968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41" name="Line 65"/>
          <p:cNvSpPr>
            <a:spLocks noChangeShapeType="1"/>
          </p:cNvSpPr>
          <p:nvPr/>
        </p:nvSpPr>
        <p:spPr bwMode="auto">
          <a:xfrm>
            <a:off x="3494088" y="407988"/>
            <a:ext cx="27305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42" name="Line 66"/>
          <p:cNvSpPr>
            <a:spLocks noChangeShapeType="1"/>
          </p:cNvSpPr>
          <p:nvPr/>
        </p:nvSpPr>
        <p:spPr bwMode="auto">
          <a:xfrm>
            <a:off x="4056063" y="1019175"/>
            <a:ext cx="220662" cy="407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43" name="Line 67"/>
          <p:cNvSpPr>
            <a:spLocks noChangeShapeType="1"/>
          </p:cNvSpPr>
          <p:nvPr/>
        </p:nvSpPr>
        <p:spPr bwMode="auto">
          <a:xfrm flipH="1">
            <a:off x="3544888" y="1019175"/>
            <a:ext cx="306387" cy="407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44" name="Line 68"/>
          <p:cNvSpPr>
            <a:spLocks noChangeShapeType="1"/>
          </p:cNvSpPr>
          <p:nvPr/>
        </p:nvSpPr>
        <p:spPr bwMode="auto">
          <a:xfrm flipH="1">
            <a:off x="3833813" y="1852613"/>
            <a:ext cx="442912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45" name="Line 69"/>
          <p:cNvSpPr>
            <a:spLocks noChangeShapeType="1"/>
          </p:cNvSpPr>
          <p:nvPr/>
        </p:nvSpPr>
        <p:spPr bwMode="auto">
          <a:xfrm>
            <a:off x="3562350" y="1887538"/>
            <a:ext cx="101600" cy="900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46" name="Line 70"/>
          <p:cNvSpPr>
            <a:spLocks noChangeShapeType="1"/>
          </p:cNvSpPr>
          <p:nvPr/>
        </p:nvSpPr>
        <p:spPr bwMode="auto">
          <a:xfrm flipH="1">
            <a:off x="3051175" y="1852613"/>
            <a:ext cx="374650" cy="458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47" name="Line 71"/>
          <p:cNvSpPr>
            <a:spLocks noChangeShapeType="1"/>
          </p:cNvSpPr>
          <p:nvPr/>
        </p:nvSpPr>
        <p:spPr bwMode="auto">
          <a:xfrm>
            <a:off x="2574925" y="1887538"/>
            <a:ext cx="290513" cy="423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48" name="Line 72"/>
          <p:cNvSpPr>
            <a:spLocks noChangeShapeType="1"/>
          </p:cNvSpPr>
          <p:nvPr/>
        </p:nvSpPr>
        <p:spPr bwMode="auto">
          <a:xfrm>
            <a:off x="3101975" y="2686050"/>
            <a:ext cx="407988" cy="204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49" name="Rectangle 73"/>
          <p:cNvSpPr>
            <a:spLocks noChangeArrowheads="1"/>
          </p:cNvSpPr>
          <p:nvPr/>
        </p:nvSpPr>
        <p:spPr bwMode="auto">
          <a:xfrm>
            <a:off x="3589338" y="2508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28</a:t>
            </a:r>
          </a:p>
        </p:txBody>
      </p:sp>
      <p:sp>
        <p:nvSpPr>
          <p:cNvPr id="80950" name="Rectangle 74"/>
          <p:cNvSpPr>
            <a:spLocks noChangeArrowheads="1"/>
          </p:cNvSpPr>
          <p:nvPr/>
        </p:nvSpPr>
        <p:spPr bwMode="auto">
          <a:xfrm>
            <a:off x="4132263" y="9636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16</a:t>
            </a:r>
          </a:p>
        </p:txBody>
      </p:sp>
      <p:sp>
        <p:nvSpPr>
          <p:cNvPr id="80951" name="Rectangle 75"/>
          <p:cNvSpPr>
            <a:spLocks noChangeArrowheads="1"/>
          </p:cNvSpPr>
          <p:nvPr/>
        </p:nvSpPr>
        <p:spPr bwMode="auto">
          <a:xfrm>
            <a:off x="4013200" y="21891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12</a:t>
            </a:r>
          </a:p>
        </p:txBody>
      </p:sp>
      <p:sp>
        <p:nvSpPr>
          <p:cNvPr id="80952" name="Rectangle 76"/>
          <p:cNvSpPr>
            <a:spLocks noChangeArrowheads="1"/>
          </p:cNvSpPr>
          <p:nvPr/>
        </p:nvSpPr>
        <p:spPr bwMode="auto">
          <a:xfrm>
            <a:off x="3554413" y="21383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18</a:t>
            </a:r>
          </a:p>
        </p:txBody>
      </p:sp>
      <p:sp>
        <p:nvSpPr>
          <p:cNvPr id="80953" name="Rectangle 77"/>
          <p:cNvSpPr>
            <a:spLocks noChangeArrowheads="1"/>
          </p:cNvSpPr>
          <p:nvPr/>
        </p:nvSpPr>
        <p:spPr bwMode="auto">
          <a:xfrm>
            <a:off x="2890838" y="18145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24</a:t>
            </a:r>
          </a:p>
        </p:txBody>
      </p:sp>
      <p:sp>
        <p:nvSpPr>
          <p:cNvPr id="80954" name="Rectangle 78"/>
          <p:cNvSpPr>
            <a:spLocks noChangeArrowheads="1"/>
          </p:cNvSpPr>
          <p:nvPr/>
        </p:nvSpPr>
        <p:spPr bwMode="auto">
          <a:xfrm>
            <a:off x="2957513" y="274955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22</a:t>
            </a:r>
          </a:p>
        </p:txBody>
      </p:sp>
      <p:sp>
        <p:nvSpPr>
          <p:cNvPr id="80955" name="Rectangle 79"/>
          <p:cNvSpPr>
            <a:spLocks noChangeArrowheads="1"/>
          </p:cNvSpPr>
          <p:nvPr/>
        </p:nvSpPr>
        <p:spPr bwMode="auto">
          <a:xfrm>
            <a:off x="2330450" y="19669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25</a:t>
            </a:r>
          </a:p>
        </p:txBody>
      </p:sp>
      <p:sp>
        <p:nvSpPr>
          <p:cNvPr id="80956" name="Rectangle 80"/>
          <p:cNvSpPr>
            <a:spLocks noChangeArrowheads="1"/>
          </p:cNvSpPr>
          <p:nvPr/>
        </p:nvSpPr>
        <p:spPr bwMode="auto">
          <a:xfrm>
            <a:off x="2551113" y="64135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10</a:t>
            </a:r>
          </a:p>
        </p:txBody>
      </p:sp>
      <p:sp>
        <p:nvSpPr>
          <p:cNvPr id="80957" name="Rectangle 81"/>
          <p:cNvSpPr>
            <a:spLocks noChangeArrowheads="1"/>
          </p:cNvSpPr>
          <p:nvPr/>
        </p:nvSpPr>
        <p:spPr bwMode="auto">
          <a:xfrm>
            <a:off x="3333750" y="9826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14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998538" y="0"/>
            <a:ext cx="8145462" cy="877888"/>
          </a:xfrm>
        </p:spPr>
        <p:txBody>
          <a:bodyPr lIns="92075" tIns="46038" rIns="92075" bIns="46038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sz="3600">
                <a:solidFill>
                  <a:schemeClr val="tx2">
                    <a:satMod val="130000"/>
                  </a:schemeClr>
                </a:solidFill>
              </a:rPr>
              <a:t>Sollin’s Algorithm</a:t>
            </a:r>
            <a:endParaRPr lang="en-US" altLang="zh-TW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9222" name="Group 1028"/>
          <p:cNvGrpSpPr>
            <a:grpSpLocks/>
          </p:cNvGrpSpPr>
          <p:nvPr/>
        </p:nvGrpSpPr>
        <p:grpSpPr bwMode="auto">
          <a:xfrm>
            <a:off x="6859588" y="3563938"/>
            <a:ext cx="2154237" cy="3224212"/>
            <a:chOff x="4147" y="1334"/>
            <a:chExt cx="1357" cy="2031"/>
          </a:xfrm>
        </p:grpSpPr>
        <p:sp>
          <p:nvSpPr>
            <p:cNvPr id="9306" name="Oval 1029"/>
            <p:cNvSpPr>
              <a:spLocks noChangeArrowheads="1"/>
            </p:cNvSpPr>
            <p:nvPr/>
          </p:nvSpPr>
          <p:spPr bwMode="auto">
            <a:xfrm>
              <a:off x="4621" y="1334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9307" name="Oval 1030"/>
            <p:cNvSpPr>
              <a:spLocks noChangeArrowheads="1"/>
            </p:cNvSpPr>
            <p:nvPr/>
          </p:nvSpPr>
          <p:spPr bwMode="auto">
            <a:xfrm>
              <a:off x="5014" y="1707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9308" name="Oval 1031"/>
            <p:cNvSpPr>
              <a:spLocks noChangeArrowheads="1"/>
            </p:cNvSpPr>
            <p:nvPr/>
          </p:nvSpPr>
          <p:spPr bwMode="auto">
            <a:xfrm>
              <a:off x="5224" y="2232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9309" name="Oval 1032"/>
            <p:cNvSpPr>
              <a:spLocks noChangeArrowheads="1"/>
            </p:cNvSpPr>
            <p:nvPr/>
          </p:nvSpPr>
          <p:spPr bwMode="auto">
            <a:xfrm>
              <a:off x="4858" y="3085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9310" name="Oval 1033"/>
            <p:cNvSpPr>
              <a:spLocks noChangeArrowheads="1"/>
            </p:cNvSpPr>
            <p:nvPr/>
          </p:nvSpPr>
          <p:spPr bwMode="auto">
            <a:xfrm>
              <a:off x="4373" y="2783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9311" name="Oval 1034"/>
            <p:cNvSpPr>
              <a:spLocks noChangeArrowheads="1"/>
            </p:cNvSpPr>
            <p:nvPr/>
          </p:nvSpPr>
          <p:spPr bwMode="auto">
            <a:xfrm>
              <a:off x="4147" y="2241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9312" name="Oval 1035"/>
            <p:cNvSpPr>
              <a:spLocks noChangeArrowheads="1"/>
            </p:cNvSpPr>
            <p:nvPr/>
          </p:nvSpPr>
          <p:spPr bwMode="auto">
            <a:xfrm>
              <a:off x="4766" y="2228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</p:grpSp>
      <p:sp>
        <p:nvSpPr>
          <p:cNvPr id="9223" name="Line 1036"/>
          <p:cNvSpPr>
            <a:spLocks noChangeShapeType="1"/>
          </p:cNvSpPr>
          <p:nvPr/>
        </p:nvSpPr>
        <p:spPr bwMode="auto">
          <a:xfrm flipH="1">
            <a:off x="7083425" y="4008438"/>
            <a:ext cx="679450" cy="985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1037"/>
          <p:cNvSpPr>
            <a:spLocks noChangeArrowheads="1"/>
          </p:cNvSpPr>
          <p:nvPr/>
        </p:nvSpPr>
        <p:spPr bwMode="auto">
          <a:xfrm>
            <a:off x="7023100" y="42402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10</a:t>
            </a:r>
          </a:p>
        </p:txBody>
      </p:sp>
      <p:sp>
        <p:nvSpPr>
          <p:cNvPr id="9225" name="Line 1038"/>
          <p:cNvSpPr>
            <a:spLocks noChangeShapeType="1"/>
          </p:cNvSpPr>
          <p:nvPr/>
        </p:nvSpPr>
        <p:spPr bwMode="auto">
          <a:xfrm>
            <a:off x="7100888" y="5454650"/>
            <a:ext cx="219075" cy="474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39"/>
          <p:cNvSpPr>
            <a:spLocks noChangeArrowheads="1"/>
          </p:cNvSpPr>
          <p:nvPr/>
        </p:nvSpPr>
        <p:spPr bwMode="auto">
          <a:xfrm>
            <a:off x="6750050" y="56165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9227" name="Line 1040"/>
          <p:cNvSpPr>
            <a:spLocks noChangeShapeType="1"/>
          </p:cNvSpPr>
          <p:nvPr/>
        </p:nvSpPr>
        <p:spPr bwMode="auto">
          <a:xfrm>
            <a:off x="7645400" y="6253163"/>
            <a:ext cx="338138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041"/>
          <p:cNvSpPr>
            <a:spLocks noChangeArrowheads="1"/>
          </p:cNvSpPr>
          <p:nvPr/>
        </p:nvSpPr>
        <p:spPr bwMode="auto">
          <a:xfrm>
            <a:off x="7516813" y="62960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22</a:t>
            </a:r>
          </a:p>
        </p:txBody>
      </p:sp>
      <p:sp>
        <p:nvSpPr>
          <p:cNvPr id="9229" name="Line 1042"/>
          <p:cNvSpPr>
            <a:spLocks noChangeShapeType="1"/>
          </p:cNvSpPr>
          <p:nvPr/>
        </p:nvSpPr>
        <p:spPr bwMode="auto">
          <a:xfrm flipH="1">
            <a:off x="8324850" y="5454650"/>
            <a:ext cx="423863" cy="900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043"/>
          <p:cNvSpPr>
            <a:spLocks noChangeArrowheads="1"/>
          </p:cNvSpPr>
          <p:nvPr/>
        </p:nvSpPr>
        <p:spPr bwMode="auto">
          <a:xfrm>
            <a:off x="8535988" y="57864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12</a:t>
            </a:r>
          </a:p>
        </p:txBody>
      </p:sp>
      <p:sp>
        <p:nvSpPr>
          <p:cNvPr id="9231" name="Line 1044"/>
          <p:cNvSpPr>
            <a:spLocks noChangeShapeType="1"/>
          </p:cNvSpPr>
          <p:nvPr/>
        </p:nvSpPr>
        <p:spPr bwMode="auto">
          <a:xfrm flipH="1" flipV="1">
            <a:off x="8564563" y="4568825"/>
            <a:ext cx="236537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045"/>
          <p:cNvSpPr>
            <a:spLocks noChangeArrowheads="1"/>
          </p:cNvSpPr>
          <p:nvPr/>
        </p:nvSpPr>
        <p:spPr bwMode="auto">
          <a:xfrm>
            <a:off x="8705850" y="45100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16</a:t>
            </a:r>
          </a:p>
        </p:txBody>
      </p:sp>
      <p:sp>
        <p:nvSpPr>
          <p:cNvPr id="9233" name="Line 1046"/>
          <p:cNvSpPr>
            <a:spLocks noChangeShapeType="1"/>
          </p:cNvSpPr>
          <p:nvPr/>
        </p:nvSpPr>
        <p:spPr bwMode="auto">
          <a:xfrm flipH="1">
            <a:off x="8054975" y="4587875"/>
            <a:ext cx="269875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047"/>
          <p:cNvSpPr>
            <a:spLocks noChangeArrowheads="1"/>
          </p:cNvSpPr>
          <p:nvPr/>
        </p:nvSpPr>
        <p:spPr bwMode="auto">
          <a:xfrm>
            <a:off x="7786688" y="45259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14</a:t>
            </a:r>
          </a:p>
        </p:txBody>
      </p:sp>
      <p:grpSp>
        <p:nvGrpSpPr>
          <p:cNvPr id="9235" name="Group 1048"/>
          <p:cNvGrpSpPr>
            <a:grpSpLocks/>
          </p:cNvGrpSpPr>
          <p:nvPr/>
        </p:nvGrpSpPr>
        <p:grpSpPr bwMode="auto">
          <a:xfrm>
            <a:off x="3211513" y="3633788"/>
            <a:ext cx="2154237" cy="3224212"/>
            <a:chOff x="2272" y="1334"/>
            <a:chExt cx="1357" cy="2031"/>
          </a:xfrm>
        </p:grpSpPr>
        <p:sp>
          <p:nvSpPr>
            <p:cNvPr id="9299" name="Oval 1049"/>
            <p:cNvSpPr>
              <a:spLocks noChangeArrowheads="1"/>
            </p:cNvSpPr>
            <p:nvPr/>
          </p:nvSpPr>
          <p:spPr bwMode="auto">
            <a:xfrm>
              <a:off x="2746" y="1334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9300" name="Oval 1050"/>
            <p:cNvSpPr>
              <a:spLocks noChangeArrowheads="1"/>
            </p:cNvSpPr>
            <p:nvPr/>
          </p:nvSpPr>
          <p:spPr bwMode="auto">
            <a:xfrm>
              <a:off x="3139" y="1707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9301" name="Oval 1051"/>
            <p:cNvSpPr>
              <a:spLocks noChangeArrowheads="1"/>
            </p:cNvSpPr>
            <p:nvPr/>
          </p:nvSpPr>
          <p:spPr bwMode="auto">
            <a:xfrm>
              <a:off x="3349" y="2232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9302" name="Oval 1052"/>
            <p:cNvSpPr>
              <a:spLocks noChangeArrowheads="1"/>
            </p:cNvSpPr>
            <p:nvPr/>
          </p:nvSpPr>
          <p:spPr bwMode="auto">
            <a:xfrm>
              <a:off x="2983" y="3085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9303" name="Oval 1053"/>
            <p:cNvSpPr>
              <a:spLocks noChangeArrowheads="1"/>
            </p:cNvSpPr>
            <p:nvPr/>
          </p:nvSpPr>
          <p:spPr bwMode="auto">
            <a:xfrm>
              <a:off x="2498" y="2783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9304" name="Oval 1054"/>
            <p:cNvSpPr>
              <a:spLocks noChangeArrowheads="1"/>
            </p:cNvSpPr>
            <p:nvPr/>
          </p:nvSpPr>
          <p:spPr bwMode="auto">
            <a:xfrm>
              <a:off x="2272" y="2241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9305" name="Oval 1055"/>
            <p:cNvSpPr>
              <a:spLocks noChangeArrowheads="1"/>
            </p:cNvSpPr>
            <p:nvPr/>
          </p:nvSpPr>
          <p:spPr bwMode="auto">
            <a:xfrm>
              <a:off x="2891" y="2228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</p:grpSp>
      <p:sp>
        <p:nvSpPr>
          <p:cNvPr id="9236" name="Line 1056"/>
          <p:cNvSpPr>
            <a:spLocks noChangeShapeType="1"/>
          </p:cNvSpPr>
          <p:nvPr/>
        </p:nvSpPr>
        <p:spPr bwMode="auto">
          <a:xfrm flipH="1">
            <a:off x="3435350" y="4078288"/>
            <a:ext cx="679450" cy="985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1057"/>
          <p:cNvSpPr>
            <a:spLocks noChangeArrowheads="1"/>
          </p:cNvSpPr>
          <p:nvPr/>
        </p:nvSpPr>
        <p:spPr bwMode="auto">
          <a:xfrm>
            <a:off x="3375025" y="43100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10</a:t>
            </a:r>
          </a:p>
        </p:txBody>
      </p:sp>
      <p:sp>
        <p:nvSpPr>
          <p:cNvPr id="9238" name="Line 1058"/>
          <p:cNvSpPr>
            <a:spLocks noChangeShapeType="1"/>
          </p:cNvSpPr>
          <p:nvPr/>
        </p:nvSpPr>
        <p:spPr bwMode="auto">
          <a:xfrm>
            <a:off x="3997325" y="6323013"/>
            <a:ext cx="338138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Rectangle 1059"/>
          <p:cNvSpPr>
            <a:spLocks noChangeArrowheads="1"/>
          </p:cNvSpPr>
          <p:nvPr/>
        </p:nvSpPr>
        <p:spPr bwMode="auto">
          <a:xfrm>
            <a:off x="3868738" y="636587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22</a:t>
            </a:r>
          </a:p>
        </p:txBody>
      </p:sp>
      <p:sp>
        <p:nvSpPr>
          <p:cNvPr id="9240" name="Line 1060"/>
          <p:cNvSpPr>
            <a:spLocks noChangeShapeType="1"/>
          </p:cNvSpPr>
          <p:nvPr/>
        </p:nvSpPr>
        <p:spPr bwMode="auto">
          <a:xfrm flipH="1">
            <a:off x="4676775" y="5524500"/>
            <a:ext cx="423863" cy="900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Rectangle 1061"/>
          <p:cNvSpPr>
            <a:spLocks noChangeArrowheads="1"/>
          </p:cNvSpPr>
          <p:nvPr/>
        </p:nvSpPr>
        <p:spPr bwMode="auto">
          <a:xfrm>
            <a:off x="4887913" y="58562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12</a:t>
            </a:r>
          </a:p>
        </p:txBody>
      </p:sp>
      <p:sp>
        <p:nvSpPr>
          <p:cNvPr id="9242" name="Line 1062"/>
          <p:cNvSpPr>
            <a:spLocks noChangeShapeType="1"/>
          </p:cNvSpPr>
          <p:nvPr/>
        </p:nvSpPr>
        <p:spPr bwMode="auto">
          <a:xfrm flipV="1">
            <a:off x="4422775" y="4622800"/>
            <a:ext cx="287338" cy="423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Rectangle 1063"/>
          <p:cNvSpPr>
            <a:spLocks noChangeArrowheads="1"/>
          </p:cNvSpPr>
          <p:nvPr/>
        </p:nvSpPr>
        <p:spPr bwMode="auto">
          <a:xfrm>
            <a:off x="4224338" y="45799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14</a:t>
            </a:r>
          </a:p>
        </p:txBody>
      </p:sp>
      <p:grpSp>
        <p:nvGrpSpPr>
          <p:cNvPr id="9244" name="Group 1064"/>
          <p:cNvGrpSpPr>
            <a:grpSpLocks/>
          </p:cNvGrpSpPr>
          <p:nvPr/>
        </p:nvGrpSpPr>
        <p:grpSpPr bwMode="auto">
          <a:xfrm>
            <a:off x="976313" y="3633788"/>
            <a:ext cx="2154237" cy="3224212"/>
            <a:chOff x="441" y="1378"/>
            <a:chExt cx="1357" cy="2031"/>
          </a:xfrm>
        </p:grpSpPr>
        <p:sp>
          <p:nvSpPr>
            <p:cNvPr id="9292" name="Oval 1065"/>
            <p:cNvSpPr>
              <a:spLocks noChangeArrowheads="1"/>
            </p:cNvSpPr>
            <p:nvPr/>
          </p:nvSpPr>
          <p:spPr bwMode="auto">
            <a:xfrm>
              <a:off x="915" y="1378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9293" name="Oval 1066"/>
            <p:cNvSpPr>
              <a:spLocks noChangeArrowheads="1"/>
            </p:cNvSpPr>
            <p:nvPr/>
          </p:nvSpPr>
          <p:spPr bwMode="auto">
            <a:xfrm>
              <a:off x="1308" y="1751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9294" name="Oval 1067"/>
            <p:cNvSpPr>
              <a:spLocks noChangeArrowheads="1"/>
            </p:cNvSpPr>
            <p:nvPr/>
          </p:nvSpPr>
          <p:spPr bwMode="auto">
            <a:xfrm>
              <a:off x="1518" y="2276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9295" name="Oval 1068"/>
            <p:cNvSpPr>
              <a:spLocks noChangeArrowheads="1"/>
            </p:cNvSpPr>
            <p:nvPr/>
          </p:nvSpPr>
          <p:spPr bwMode="auto">
            <a:xfrm>
              <a:off x="1152" y="3129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9296" name="Oval 1069"/>
            <p:cNvSpPr>
              <a:spLocks noChangeArrowheads="1"/>
            </p:cNvSpPr>
            <p:nvPr/>
          </p:nvSpPr>
          <p:spPr bwMode="auto">
            <a:xfrm>
              <a:off x="667" y="2827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9297" name="Oval 1070"/>
            <p:cNvSpPr>
              <a:spLocks noChangeArrowheads="1"/>
            </p:cNvSpPr>
            <p:nvPr/>
          </p:nvSpPr>
          <p:spPr bwMode="auto">
            <a:xfrm>
              <a:off x="441" y="2285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9298" name="Oval 1071"/>
            <p:cNvSpPr>
              <a:spLocks noChangeArrowheads="1"/>
            </p:cNvSpPr>
            <p:nvPr/>
          </p:nvSpPr>
          <p:spPr bwMode="auto">
            <a:xfrm>
              <a:off x="1060" y="2272"/>
              <a:ext cx="280" cy="2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</p:txBody>
        </p:sp>
      </p:grpSp>
      <p:sp>
        <p:nvSpPr>
          <p:cNvPr id="9245" name="Oval 1072"/>
          <p:cNvSpPr>
            <a:spLocks noChangeArrowheads="1"/>
          </p:cNvSpPr>
          <p:nvPr/>
        </p:nvSpPr>
        <p:spPr bwMode="auto">
          <a:xfrm>
            <a:off x="2417763" y="46037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9246" name="Oval 1073"/>
          <p:cNvSpPr>
            <a:spLocks noChangeArrowheads="1"/>
          </p:cNvSpPr>
          <p:nvPr/>
        </p:nvSpPr>
        <p:spPr bwMode="auto">
          <a:xfrm>
            <a:off x="3041650" y="105251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9247" name="Oval 1074"/>
          <p:cNvSpPr>
            <a:spLocks noChangeArrowheads="1"/>
          </p:cNvSpPr>
          <p:nvPr/>
        </p:nvSpPr>
        <p:spPr bwMode="auto">
          <a:xfrm>
            <a:off x="3375025" y="18859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9248" name="Oval 1075"/>
          <p:cNvSpPr>
            <a:spLocks noChangeArrowheads="1"/>
          </p:cNvSpPr>
          <p:nvPr/>
        </p:nvSpPr>
        <p:spPr bwMode="auto">
          <a:xfrm>
            <a:off x="2794000" y="32400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9249" name="Oval 1076"/>
          <p:cNvSpPr>
            <a:spLocks noChangeArrowheads="1"/>
          </p:cNvSpPr>
          <p:nvPr/>
        </p:nvSpPr>
        <p:spPr bwMode="auto">
          <a:xfrm>
            <a:off x="2024063" y="276066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9250" name="Oval 1077"/>
          <p:cNvSpPr>
            <a:spLocks noChangeArrowheads="1"/>
          </p:cNvSpPr>
          <p:nvPr/>
        </p:nvSpPr>
        <p:spPr bwMode="auto">
          <a:xfrm>
            <a:off x="1665288" y="190023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9251" name="Oval 1078"/>
          <p:cNvSpPr>
            <a:spLocks noChangeArrowheads="1"/>
          </p:cNvSpPr>
          <p:nvPr/>
        </p:nvSpPr>
        <p:spPr bwMode="auto">
          <a:xfrm>
            <a:off x="2647950" y="187960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9252" name="Line 1079"/>
          <p:cNvSpPr>
            <a:spLocks noChangeShapeType="1"/>
          </p:cNvSpPr>
          <p:nvPr/>
        </p:nvSpPr>
        <p:spPr bwMode="auto">
          <a:xfrm flipH="1">
            <a:off x="1903413" y="919163"/>
            <a:ext cx="630237" cy="968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Line 1080"/>
          <p:cNvSpPr>
            <a:spLocks noChangeShapeType="1"/>
          </p:cNvSpPr>
          <p:nvPr/>
        </p:nvSpPr>
        <p:spPr bwMode="auto">
          <a:xfrm>
            <a:off x="2805113" y="868363"/>
            <a:ext cx="27305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Line 1081"/>
          <p:cNvSpPr>
            <a:spLocks noChangeShapeType="1"/>
          </p:cNvSpPr>
          <p:nvPr/>
        </p:nvSpPr>
        <p:spPr bwMode="auto">
          <a:xfrm>
            <a:off x="3367088" y="1479550"/>
            <a:ext cx="220662" cy="407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Line 1082"/>
          <p:cNvSpPr>
            <a:spLocks noChangeShapeType="1"/>
          </p:cNvSpPr>
          <p:nvPr/>
        </p:nvSpPr>
        <p:spPr bwMode="auto">
          <a:xfrm flipH="1">
            <a:off x="2855913" y="1479550"/>
            <a:ext cx="306387" cy="407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Line 1083"/>
          <p:cNvSpPr>
            <a:spLocks noChangeShapeType="1"/>
          </p:cNvSpPr>
          <p:nvPr/>
        </p:nvSpPr>
        <p:spPr bwMode="auto">
          <a:xfrm flipH="1">
            <a:off x="3144838" y="2312988"/>
            <a:ext cx="442912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Line 1084"/>
          <p:cNvSpPr>
            <a:spLocks noChangeShapeType="1"/>
          </p:cNvSpPr>
          <p:nvPr/>
        </p:nvSpPr>
        <p:spPr bwMode="auto">
          <a:xfrm>
            <a:off x="2873375" y="2347913"/>
            <a:ext cx="101600" cy="900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Line 1085"/>
          <p:cNvSpPr>
            <a:spLocks noChangeShapeType="1"/>
          </p:cNvSpPr>
          <p:nvPr/>
        </p:nvSpPr>
        <p:spPr bwMode="auto">
          <a:xfrm flipH="1">
            <a:off x="2362200" y="2312988"/>
            <a:ext cx="374650" cy="458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Line 1086"/>
          <p:cNvSpPr>
            <a:spLocks noChangeShapeType="1"/>
          </p:cNvSpPr>
          <p:nvPr/>
        </p:nvSpPr>
        <p:spPr bwMode="auto">
          <a:xfrm>
            <a:off x="1885950" y="2347913"/>
            <a:ext cx="290513" cy="423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0" name="Line 1087"/>
          <p:cNvSpPr>
            <a:spLocks noChangeShapeType="1"/>
          </p:cNvSpPr>
          <p:nvPr/>
        </p:nvSpPr>
        <p:spPr bwMode="auto">
          <a:xfrm>
            <a:off x="2413000" y="3146425"/>
            <a:ext cx="407988" cy="204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Rectangle 1088"/>
          <p:cNvSpPr>
            <a:spLocks noChangeArrowheads="1"/>
          </p:cNvSpPr>
          <p:nvPr/>
        </p:nvSpPr>
        <p:spPr bwMode="auto">
          <a:xfrm>
            <a:off x="2900363" y="7112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28</a:t>
            </a:r>
          </a:p>
        </p:txBody>
      </p:sp>
      <p:sp>
        <p:nvSpPr>
          <p:cNvPr id="9262" name="Rectangle 1089"/>
          <p:cNvSpPr>
            <a:spLocks noChangeArrowheads="1"/>
          </p:cNvSpPr>
          <p:nvPr/>
        </p:nvSpPr>
        <p:spPr bwMode="auto">
          <a:xfrm>
            <a:off x="3443288" y="14239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16</a:t>
            </a:r>
          </a:p>
        </p:txBody>
      </p:sp>
      <p:sp>
        <p:nvSpPr>
          <p:cNvPr id="9263" name="Rectangle 1090"/>
          <p:cNvSpPr>
            <a:spLocks noChangeArrowheads="1"/>
          </p:cNvSpPr>
          <p:nvPr/>
        </p:nvSpPr>
        <p:spPr bwMode="auto">
          <a:xfrm>
            <a:off x="3324225" y="26495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12</a:t>
            </a:r>
          </a:p>
        </p:txBody>
      </p:sp>
      <p:sp>
        <p:nvSpPr>
          <p:cNvPr id="9264" name="Rectangle 1091"/>
          <p:cNvSpPr>
            <a:spLocks noChangeArrowheads="1"/>
          </p:cNvSpPr>
          <p:nvPr/>
        </p:nvSpPr>
        <p:spPr bwMode="auto">
          <a:xfrm>
            <a:off x="2865438" y="25987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18</a:t>
            </a:r>
          </a:p>
        </p:txBody>
      </p:sp>
      <p:sp>
        <p:nvSpPr>
          <p:cNvPr id="9265" name="Rectangle 1092"/>
          <p:cNvSpPr>
            <a:spLocks noChangeArrowheads="1"/>
          </p:cNvSpPr>
          <p:nvPr/>
        </p:nvSpPr>
        <p:spPr bwMode="auto">
          <a:xfrm>
            <a:off x="2201863" y="22748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24</a:t>
            </a:r>
          </a:p>
        </p:txBody>
      </p:sp>
      <p:sp>
        <p:nvSpPr>
          <p:cNvPr id="9266" name="Rectangle 1093"/>
          <p:cNvSpPr>
            <a:spLocks noChangeArrowheads="1"/>
          </p:cNvSpPr>
          <p:nvPr/>
        </p:nvSpPr>
        <p:spPr bwMode="auto">
          <a:xfrm>
            <a:off x="2268538" y="32099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22</a:t>
            </a:r>
          </a:p>
        </p:txBody>
      </p:sp>
      <p:sp>
        <p:nvSpPr>
          <p:cNvPr id="9267" name="Rectangle 1094"/>
          <p:cNvSpPr>
            <a:spLocks noChangeArrowheads="1"/>
          </p:cNvSpPr>
          <p:nvPr/>
        </p:nvSpPr>
        <p:spPr bwMode="auto">
          <a:xfrm>
            <a:off x="1641475" y="24272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25</a:t>
            </a:r>
          </a:p>
        </p:txBody>
      </p:sp>
      <p:sp>
        <p:nvSpPr>
          <p:cNvPr id="9268" name="Rectangle 1095"/>
          <p:cNvSpPr>
            <a:spLocks noChangeArrowheads="1"/>
          </p:cNvSpPr>
          <p:nvPr/>
        </p:nvSpPr>
        <p:spPr bwMode="auto">
          <a:xfrm>
            <a:off x="1862138" y="11017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10</a:t>
            </a:r>
          </a:p>
        </p:txBody>
      </p:sp>
      <p:sp>
        <p:nvSpPr>
          <p:cNvPr id="9269" name="Rectangle 1096"/>
          <p:cNvSpPr>
            <a:spLocks noChangeArrowheads="1"/>
          </p:cNvSpPr>
          <p:nvPr/>
        </p:nvSpPr>
        <p:spPr bwMode="auto">
          <a:xfrm>
            <a:off x="2644775" y="14430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14</a:t>
            </a:r>
          </a:p>
        </p:txBody>
      </p:sp>
      <p:graphicFrame>
        <p:nvGraphicFramePr>
          <p:cNvPr id="9218" name="Object 1024"/>
          <p:cNvGraphicFramePr>
            <a:graphicFrameLocks noChangeAspect="1"/>
          </p:cNvGraphicFramePr>
          <p:nvPr/>
        </p:nvGraphicFramePr>
        <p:xfrm>
          <a:off x="4057650" y="846138"/>
          <a:ext cx="6121400" cy="40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文件" r:id="rId2" imgW="6125760" imgH="4057560" progId="Word.Document.8">
                  <p:embed/>
                </p:oleObj>
              </mc:Choice>
              <mc:Fallback>
                <p:oleObj name="文件" r:id="rId2" imgW="6125760" imgH="4057560" progId="Word.Documen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846138"/>
                        <a:ext cx="6121400" cy="405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0" name="Text Box 1098"/>
          <p:cNvSpPr txBox="1">
            <a:spLocks noChangeArrowheads="1"/>
          </p:cNvSpPr>
          <p:nvPr/>
        </p:nvSpPr>
        <p:spPr bwMode="auto">
          <a:xfrm>
            <a:off x="5697538" y="3646488"/>
            <a:ext cx="74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ea typeface="新細明體" charset="-120"/>
              </a:rPr>
              <a:t>{0,5}</a:t>
            </a:r>
          </a:p>
        </p:txBody>
      </p:sp>
      <p:sp>
        <p:nvSpPr>
          <p:cNvPr id="9271" name="Text Box 1099"/>
          <p:cNvSpPr txBox="1">
            <a:spLocks noChangeArrowheads="1"/>
          </p:cNvSpPr>
          <p:nvPr/>
        </p:nvSpPr>
        <p:spPr bwMode="auto">
          <a:xfrm>
            <a:off x="5280025" y="4265613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ea typeface="新細明體" charset="-120"/>
              </a:rPr>
              <a:t>5    4</a:t>
            </a:r>
          </a:p>
        </p:txBody>
      </p:sp>
      <p:sp>
        <p:nvSpPr>
          <p:cNvPr id="9272" name="Line 1100"/>
          <p:cNvSpPr>
            <a:spLocks noChangeShapeType="1"/>
          </p:cNvSpPr>
          <p:nvPr/>
        </p:nvSpPr>
        <p:spPr bwMode="auto">
          <a:xfrm>
            <a:off x="5503863" y="446405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73" name="Text Box 1101"/>
          <p:cNvSpPr txBox="1">
            <a:spLocks noChangeArrowheads="1"/>
          </p:cNvSpPr>
          <p:nvPr/>
        </p:nvSpPr>
        <p:spPr bwMode="auto">
          <a:xfrm>
            <a:off x="6251575" y="4246563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ea typeface="新細明體" charset="-120"/>
              </a:rPr>
              <a:t>0    1</a:t>
            </a:r>
          </a:p>
        </p:txBody>
      </p:sp>
      <p:sp>
        <p:nvSpPr>
          <p:cNvPr id="9274" name="Line 1102"/>
          <p:cNvSpPr>
            <a:spLocks noChangeShapeType="1"/>
          </p:cNvSpPr>
          <p:nvPr/>
        </p:nvSpPr>
        <p:spPr bwMode="auto">
          <a:xfrm>
            <a:off x="6473825" y="4427538"/>
            <a:ext cx="24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Text Box 1103"/>
          <p:cNvSpPr txBox="1">
            <a:spLocks noChangeArrowheads="1"/>
          </p:cNvSpPr>
          <p:nvPr/>
        </p:nvSpPr>
        <p:spPr bwMode="auto">
          <a:xfrm>
            <a:off x="5421313" y="41719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800">
                <a:ea typeface="新細明體" charset="-120"/>
              </a:rPr>
              <a:t>25</a:t>
            </a:r>
          </a:p>
        </p:txBody>
      </p:sp>
      <p:sp>
        <p:nvSpPr>
          <p:cNvPr id="9276" name="Text Box 1104"/>
          <p:cNvSpPr txBox="1">
            <a:spLocks noChangeArrowheads="1"/>
          </p:cNvSpPr>
          <p:nvPr/>
        </p:nvSpPr>
        <p:spPr bwMode="auto">
          <a:xfrm>
            <a:off x="6391275" y="40671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800">
                <a:ea typeface="新細明體" charset="-120"/>
              </a:rPr>
              <a:t>28</a:t>
            </a:r>
            <a:endParaRPr lang="en-US" altLang="zh-TW">
              <a:ea typeface="新細明體" charset="-120"/>
            </a:endParaRPr>
          </a:p>
        </p:txBody>
      </p:sp>
      <p:sp>
        <p:nvSpPr>
          <p:cNvPr id="9277" name="Oval 1105"/>
          <p:cNvSpPr>
            <a:spLocks noChangeArrowheads="1"/>
          </p:cNvSpPr>
          <p:nvPr/>
        </p:nvSpPr>
        <p:spPr bwMode="auto">
          <a:xfrm>
            <a:off x="5203825" y="4038600"/>
            <a:ext cx="865188" cy="7064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78" name="Text Box 1106"/>
          <p:cNvSpPr txBox="1">
            <a:spLocks noChangeArrowheads="1"/>
          </p:cNvSpPr>
          <p:nvPr/>
        </p:nvSpPr>
        <p:spPr bwMode="auto">
          <a:xfrm>
            <a:off x="5854700" y="4879975"/>
            <a:ext cx="74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ea typeface="新細明體" charset="-120"/>
              </a:rPr>
              <a:t>{1,6}</a:t>
            </a:r>
          </a:p>
        </p:txBody>
      </p:sp>
      <p:sp>
        <p:nvSpPr>
          <p:cNvPr id="9279" name="Text Box 1107"/>
          <p:cNvSpPr txBox="1">
            <a:spLocks noChangeArrowheads="1"/>
          </p:cNvSpPr>
          <p:nvPr/>
        </p:nvSpPr>
        <p:spPr bwMode="auto">
          <a:xfrm>
            <a:off x="5291138" y="5634038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ea typeface="新細明體" charset="-120"/>
              </a:rPr>
              <a:t>1    2</a:t>
            </a:r>
          </a:p>
        </p:txBody>
      </p:sp>
      <p:sp>
        <p:nvSpPr>
          <p:cNvPr id="9280" name="Line 1108"/>
          <p:cNvSpPr>
            <a:spLocks noChangeShapeType="1"/>
          </p:cNvSpPr>
          <p:nvPr/>
        </p:nvSpPr>
        <p:spPr bwMode="auto">
          <a:xfrm>
            <a:off x="5514975" y="5832475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1" name="Line 1109"/>
          <p:cNvSpPr>
            <a:spLocks noChangeShapeType="1"/>
          </p:cNvSpPr>
          <p:nvPr/>
        </p:nvSpPr>
        <p:spPr bwMode="auto">
          <a:xfrm>
            <a:off x="6484938" y="5795963"/>
            <a:ext cx="24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2" name="Text Box 1110"/>
          <p:cNvSpPr txBox="1">
            <a:spLocks noChangeArrowheads="1"/>
          </p:cNvSpPr>
          <p:nvPr/>
        </p:nvSpPr>
        <p:spPr bwMode="auto">
          <a:xfrm>
            <a:off x="5432425" y="55403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800">
                <a:ea typeface="新細明體" charset="-120"/>
              </a:rPr>
              <a:t>16</a:t>
            </a:r>
          </a:p>
        </p:txBody>
      </p:sp>
      <p:sp>
        <p:nvSpPr>
          <p:cNvPr id="9283" name="Text Box 1111"/>
          <p:cNvSpPr txBox="1">
            <a:spLocks noChangeArrowheads="1"/>
          </p:cNvSpPr>
          <p:nvPr/>
        </p:nvSpPr>
        <p:spPr bwMode="auto">
          <a:xfrm>
            <a:off x="6402388" y="54356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800">
                <a:ea typeface="新細明體" charset="-120"/>
              </a:rPr>
              <a:t>28</a:t>
            </a:r>
            <a:endParaRPr lang="en-US" altLang="zh-TW">
              <a:ea typeface="新細明體" charset="-120"/>
            </a:endParaRPr>
          </a:p>
        </p:txBody>
      </p:sp>
      <p:sp>
        <p:nvSpPr>
          <p:cNvPr id="9284" name="Oval 1112"/>
          <p:cNvSpPr>
            <a:spLocks noChangeArrowheads="1"/>
          </p:cNvSpPr>
          <p:nvPr/>
        </p:nvSpPr>
        <p:spPr bwMode="auto">
          <a:xfrm>
            <a:off x="5214938" y="5407025"/>
            <a:ext cx="865187" cy="7064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5" name="Text Box 1113"/>
          <p:cNvSpPr txBox="1">
            <a:spLocks noChangeArrowheads="1"/>
          </p:cNvSpPr>
          <p:nvPr/>
        </p:nvSpPr>
        <p:spPr bwMode="auto">
          <a:xfrm>
            <a:off x="6178550" y="56038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</a:t>
            </a:r>
            <a:endParaRPr lang="en-US" altLang="zh-TW">
              <a:ea typeface="新細明體" charset="-120"/>
            </a:endParaRPr>
          </a:p>
        </p:txBody>
      </p:sp>
      <p:sp>
        <p:nvSpPr>
          <p:cNvPr id="9286" name="Text Box 1114"/>
          <p:cNvSpPr txBox="1">
            <a:spLocks noChangeArrowheads="1"/>
          </p:cNvSpPr>
          <p:nvPr/>
        </p:nvSpPr>
        <p:spPr bwMode="auto">
          <a:xfrm>
            <a:off x="5443538" y="6249988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ea typeface="新細明體" charset="-120"/>
              </a:rPr>
              <a:t>6     3</a:t>
            </a:r>
          </a:p>
        </p:txBody>
      </p:sp>
      <p:sp>
        <p:nvSpPr>
          <p:cNvPr id="9287" name="Text Box 1118"/>
          <p:cNvSpPr txBox="1">
            <a:spLocks noChangeArrowheads="1"/>
          </p:cNvSpPr>
          <p:nvPr/>
        </p:nvSpPr>
        <p:spPr bwMode="auto">
          <a:xfrm>
            <a:off x="6326188" y="6132513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ea typeface="新細明體" charset="-120"/>
              </a:rPr>
              <a:t>6     4</a:t>
            </a:r>
          </a:p>
        </p:txBody>
      </p:sp>
      <p:sp>
        <p:nvSpPr>
          <p:cNvPr id="9288" name="Line 1120"/>
          <p:cNvSpPr>
            <a:spLocks noChangeShapeType="1"/>
          </p:cNvSpPr>
          <p:nvPr/>
        </p:nvSpPr>
        <p:spPr bwMode="auto">
          <a:xfrm>
            <a:off x="5680075" y="6437313"/>
            <a:ext cx="300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9" name="Line 1121"/>
          <p:cNvSpPr>
            <a:spLocks noChangeShapeType="1"/>
          </p:cNvSpPr>
          <p:nvPr/>
        </p:nvSpPr>
        <p:spPr bwMode="auto">
          <a:xfrm flipV="1">
            <a:off x="6562725" y="6330950"/>
            <a:ext cx="298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90" name="Text Box 1122"/>
          <p:cNvSpPr txBox="1">
            <a:spLocks noChangeArrowheads="1"/>
          </p:cNvSpPr>
          <p:nvPr/>
        </p:nvSpPr>
        <p:spPr bwMode="auto">
          <a:xfrm>
            <a:off x="5614988" y="612933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800">
                <a:ea typeface="新細明體" charset="-120"/>
              </a:rPr>
              <a:t>18</a:t>
            </a:r>
          </a:p>
        </p:txBody>
      </p:sp>
      <p:sp>
        <p:nvSpPr>
          <p:cNvPr id="9291" name="Text Box 1123"/>
          <p:cNvSpPr txBox="1">
            <a:spLocks noChangeArrowheads="1"/>
          </p:cNvSpPr>
          <p:nvPr/>
        </p:nvSpPr>
        <p:spPr bwMode="auto">
          <a:xfrm>
            <a:off x="6497638" y="60229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800">
                <a:ea typeface="新細明體" charset="-120"/>
              </a:rPr>
              <a:t>24</a:t>
            </a:r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1463675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b="1" u="sng">
                <a:solidFill>
                  <a:schemeClr val="tx2">
                    <a:satMod val="130000"/>
                  </a:schemeClr>
                </a:solidFill>
              </a:rPr>
              <a:t>*Figure 6.29: </a:t>
            </a:r>
            <a: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  <a:t>Graph and shortest paths from </a:t>
            </a:r>
            <a:r>
              <a:rPr lang="en-US" altLang="zh-TW" sz="2400" i="1" u="sng">
                <a:solidFill>
                  <a:schemeClr val="tx2">
                    <a:satMod val="130000"/>
                  </a:schemeClr>
                </a:solidFill>
              </a:rPr>
              <a:t>v</a:t>
            </a:r>
            <a:r>
              <a:rPr lang="en-US" altLang="zh-TW" sz="2400" i="1" baseline="-25000">
                <a:solidFill>
                  <a:schemeClr val="tx2">
                    <a:satMod val="130000"/>
                  </a:schemeClr>
                </a:solidFill>
              </a:rPr>
              <a:t>0 </a:t>
            </a:r>
            <a:r>
              <a:rPr lang="en-US" altLang="zh-TW" sz="2400" i="1" u="sng">
                <a:solidFill>
                  <a:schemeClr val="tx2">
                    <a:satMod val="130000"/>
                  </a:schemeClr>
                </a:solidFill>
              </a:rPr>
              <a:t>(</a:t>
            </a:r>
            <a: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  <a:t>p.293)</a:t>
            </a:r>
            <a:endParaRPr lang="en-US" altLang="zh-TW" sz="2400" b="1" u="sng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81925" name="Group 32"/>
          <p:cNvGrpSpPr>
            <a:grpSpLocks/>
          </p:cNvGrpSpPr>
          <p:nvPr/>
        </p:nvGrpSpPr>
        <p:grpSpPr bwMode="auto">
          <a:xfrm>
            <a:off x="1130300" y="2655888"/>
            <a:ext cx="4670425" cy="3760787"/>
            <a:chOff x="262" y="835"/>
            <a:chExt cx="2942" cy="2369"/>
          </a:xfrm>
        </p:grpSpPr>
        <p:grpSp>
          <p:nvGrpSpPr>
            <p:cNvPr id="81932" name="Group 22"/>
            <p:cNvGrpSpPr>
              <a:grpSpLocks/>
            </p:cNvGrpSpPr>
            <p:nvPr/>
          </p:nvGrpSpPr>
          <p:grpSpPr bwMode="auto">
            <a:xfrm>
              <a:off x="576" y="1368"/>
              <a:ext cx="2628" cy="1380"/>
              <a:chOff x="852" y="1380"/>
              <a:chExt cx="2628" cy="1380"/>
            </a:xfrm>
          </p:grpSpPr>
          <p:sp>
            <p:nvSpPr>
              <p:cNvPr id="81939" name="Oval 3"/>
              <p:cNvSpPr>
                <a:spLocks noChangeArrowheads="1"/>
              </p:cNvSpPr>
              <p:nvPr/>
            </p:nvSpPr>
            <p:spPr bwMode="auto">
              <a:xfrm>
                <a:off x="888" y="1380"/>
                <a:ext cx="348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V</a:t>
                </a:r>
                <a:r>
                  <a:rPr lang="en-US" altLang="zh-TW" sz="2400" baseline="-25000">
                    <a:solidFill>
                      <a:schemeClr val="tx1"/>
                    </a:solidFill>
                    <a:ea typeface="新細明體" charset="-120"/>
                  </a:rPr>
                  <a:t>0</a:t>
                </a:r>
                <a:endParaRPr lang="en-US" altLang="zh-TW" sz="240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  <p:sp>
            <p:nvSpPr>
              <p:cNvPr id="81940" name="Oval 6"/>
              <p:cNvSpPr>
                <a:spLocks noChangeArrowheads="1"/>
              </p:cNvSpPr>
              <p:nvPr/>
            </p:nvSpPr>
            <p:spPr bwMode="auto">
              <a:xfrm>
                <a:off x="3132" y="1404"/>
                <a:ext cx="348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V</a:t>
                </a:r>
                <a:r>
                  <a:rPr lang="en-US" altLang="zh-TW" sz="2400" baseline="-250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  <a:endParaRPr lang="en-US" altLang="zh-TW" sz="240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  <p:sp>
            <p:nvSpPr>
              <p:cNvPr id="81941" name="Oval 7"/>
              <p:cNvSpPr>
                <a:spLocks noChangeArrowheads="1"/>
              </p:cNvSpPr>
              <p:nvPr/>
            </p:nvSpPr>
            <p:spPr bwMode="auto">
              <a:xfrm>
                <a:off x="2004" y="1392"/>
                <a:ext cx="348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V</a:t>
                </a:r>
                <a:r>
                  <a:rPr lang="en-US" altLang="zh-TW" sz="2400" baseline="-250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  <a:endParaRPr lang="en-US" altLang="zh-TW" sz="240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  <p:sp>
            <p:nvSpPr>
              <p:cNvPr id="81942" name="Oval 8"/>
              <p:cNvSpPr>
                <a:spLocks noChangeArrowheads="1"/>
              </p:cNvSpPr>
              <p:nvPr/>
            </p:nvSpPr>
            <p:spPr bwMode="auto">
              <a:xfrm>
                <a:off x="3120" y="2424"/>
                <a:ext cx="348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V</a:t>
                </a:r>
                <a:r>
                  <a:rPr lang="en-US" altLang="zh-TW" sz="2400" baseline="-250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  <a:endParaRPr lang="en-US" altLang="zh-TW" sz="240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  <p:sp>
            <p:nvSpPr>
              <p:cNvPr id="81943" name="Oval 9"/>
              <p:cNvSpPr>
                <a:spLocks noChangeArrowheads="1"/>
              </p:cNvSpPr>
              <p:nvPr/>
            </p:nvSpPr>
            <p:spPr bwMode="auto">
              <a:xfrm>
                <a:off x="1992" y="2424"/>
                <a:ext cx="348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V</a:t>
                </a:r>
                <a:r>
                  <a:rPr lang="en-US" altLang="zh-TW" sz="2400" baseline="-250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  <a:endParaRPr lang="en-US" altLang="zh-TW" sz="240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  <p:sp>
            <p:nvSpPr>
              <p:cNvPr id="81944" name="Oval 10"/>
              <p:cNvSpPr>
                <a:spLocks noChangeArrowheads="1"/>
              </p:cNvSpPr>
              <p:nvPr/>
            </p:nvSpPr>
            <p:spPr bwMode="auto">
              <a:xfrm>
                <a:off x="888" y="2400"/>
                <a:ext cx="348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V</a:t>
                </a:r>
                <a:r>
                  <a:rPr lang="en-US" altLang="zh-TW" sz="2400" baseline="-250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  <a:endParaRPr lang="en-US" altLang="zh-TW" sz="240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  <p:sp>
            <p:nvSpPr>
              <p:cNvPr id="81945" name="Line 11"/>
              <p:cNvSpPr>
                <a:spLocks noChangeShapeType="1"/>
              </p:cNvSpPr>
              <p:nvPr/>
            </p:nvSpPr>
            <p:spPr bwMode="auto">
              <a:xfrm>
                <a:off x="1236" y="1536"/>
                <a:ext cx="7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46" name="Line 12"/>
              <p:cNvSpPr>
                <a:spLocks noChangeShapeType="1"/>
              </p:cNvSpPr>
              <p:nvPr/>
            </p:nvSpPr>
            <p:spPr bwMode="auto">
              <a:xfrm>
                <a:off x="2352" y="1548"/>
                <a:ext cx="7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47" name="Line 13"/>
              <p:cNvSpPr>
                <a:spLocks noChangeShapeType="1"/>
              </p:cNvSpPr>
              <p:nvPr/>
            </p:nvSpPr>
            <p:spPr bwMode="auto">
              <a:xfrm>
                <a:off x="1236" y="2568"/>
                <a:ext cx="6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48" name="Line 14"/>
              <p:cNvSpPr>
                <a:spLocks noChangeShapeType="1"/>
              </p:cNvSpPr>
              <p:nvPr/>
            </p:nvSpPr>
            <p:spPr bwMode="auto">
              <a:xfrm>
                <a:off x="2364" y="2580"/>
                <a:ext cx="7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49" name="Line 15"/>
              <p:cNvSpPr>
                <a:spLocks noChangeShapeType="1"/>
              </p:cNvSpPr>
              <p:nvPr/>
            </p:nvSpPr>
            <p:spPr bwMode="auto">
              <a:xfrm flipH="1">
                <a:off x="2412" y="1728"/>
                <a:ext cx="816" cy="7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0" name="Line 16"/>
              <p:cNvSpPr>
                <a:spLocks noChangeShapeType="1"/>
              </p:cNvSpPr>
              <p:nvPr/>
            </p:nvSpPr>
            <p:spPr bwMode="auto">
              <a:xfrm flipV="1">
                <a:off x="2280" y="1716"/>
                <a:ext cx="840" cy="7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1" name="Line 17"/>
              <p:cNvSpPr>
                <a:spLocks noChangeShapeType="1"/>
              </p:cNvSpPr>
              <p:nvPr/>
            </p:nvSpPr>
            <p:spPr bwMode="auto">
              <a:xfrm flipV="1">
                <a:off x="2160" y="1788"/>
                <a:ext cx="0" cy="6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2" name="Line 18"/>
              <p:cNvSpPr>
                <a:spLocks noChangeShapeType="1"/>
              </p:cNvSpPr>
              <p:nvPr/>
            </p:nvSpPr>
            <p:spPr bwMode="auto">
              <a:xfrm flipH="1">
                <a:off x="1272" y="1728"/>
                <a:ext cx="792" cy="6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3" name="Freeform 19"/>
              <p:cNvSpPr>
                <a:spLocks/>
              </p:cNvSpPr>
              <p:nvPr/>
            </p:nvSpPr>
            <p:spPr bwMode="auto">
              <a:xfrm>
                <a:off x="1176" y="1692"/>
                <a:ext cx="82" cy="696"/>
              </a:xfrm>
              <a:custGeom>
                <a:avLst/>
                <a:gdLst>
                  <a:gd name="T0" fmla="*/ 0 w 142"/>
                  <a:gd name="T1" fmla="*/ 0 h 696"/>
                  <a:gd name="T2" fmla="*/ 72 w 142"/>
                  <a:gd name="T3" fmla="*/ 132 h 696"/>
                  <a:gd name="T4" fmla="*/ 132 w 142"/>
                  <a:gd name="T5" fmla="*/ 324 h 696"/>
                  <a:gd name="T6" fmla="*/ 132 w 142"/>
                  <a:gd name="T7" fmla="*/ 444 h 696"/>
                  <a:gd name="T8" fmla="*/ 108 w 142"/>
                  <a:gd name="T9" fmla="*/ 552 h 696"/>
                  <a:gd name="T10" fmla="*/ 24 w 142"/>
                  <a:gd name="T11" fmla="*/ 696 h 6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696"/>
                  <a:gd name="T20" fmla="*/ 142 w 142"/>
                  <a:gd name="T21" fmla="*/ 696 h 6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696">
                    <a:moveTo>
                      <a:pt x="0" y="0"/>
                    </a:moveTo>
                    <a:cubicBezTo>
                      <a:pt x="25" y="39"/>
                      <a:pt x="50" y="78"/>
                      <a:pt x="72" y="132"/>
                    </a:cubicBezTo>
                    <a:cubicBezTo>
                      <a:pt x="94" y="186"/>
                      <a:pt x="122" y="272"/>
                      <a:pt x="132" y="324"/>
                    </a:cubicBezTo>
                    <a:cubicBezTo>
                      <a:pt x="142" y="376"/>
                      <a:pt x="136" y="406"/>
                      <a:pt x="132" y="444"/>
                    </a:cubicBezTo>
                    <a:cubicBezTo>
                      <a:pt x="128" y="482"/>
                      <a:pt x="126" y="510"/>
                      <a:pt x="108" y="552"/>
                    </a:cubicBezTo>
                    <a:cubicBezTo>
                      <a:pt x="90" y="594"/>
                      <a:pt x="38" y="674"/>
                      <a:pt x="24" y="6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4" name="Freeform 21"/>
              <p:cNvSpPr>
                <a:spLocks/>
              </p:cNvSpPr>
              <p:nvPr/>
            </p:nvSpPr>
            <p:spPr bwMode="auto">
              <a:xfrm flipH="1">
                <a:off x="852" y="1680"/>
                <a:ext cx="82" cy="696"/>
              </a:xfrm>
              <a:custGeom>
                <a:avLst/>
                <a:gdLst>
                  <a:gd name="T0" fmla="*/ 0 w 142"/>
                  <a:gd name="T1" fmla="*/ 0 h 696"/>
                  <a:gd name="T2" fmla="*/ 72 w 142"/>
                  <a:gd name="T3" fmla="*/ 132 h 696"/>
                  <a:gd name="T4" fmla="*/ 132 w 142"/>
                  <a:gd name="T5" fmla="*/ 324 h 696"/>
                  <a:gd name="T6" fmla="*/ 132 w 142"/>
                  <a:gd name="T7" fmla="*/ 444 h 696"/>
                  <a:gd name="T8" fmla="*/ 108 w 142"/>
                  <a:gd name="T9" fmla="*/ 552 h 696"/>
                  <a:gd name="T10" fmla="*/ 24 w 142"/>
                  <a:gd name="T11" fmla="*/ 696 h 6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696"/>
                  <a:gd name="T20" fmla="*/ 142 w 142"/>
                  <a:gd name="T21" fmla="*/ 696 h 6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696">
                    <a:moveTo>
                      <a:pt x="0" y="0"/>
                    </a:moveTo>
                    <a:cubicBezTo>
                      <a:pt x="25" y="39"/>
                      <a:pt x="50" y="78"/>
                      <a:pt x="72" y="132"/>
                    </a:cubicBezTo>
                    <a:cubicBezTo>
                      <a:pt x="94" y="186"/>
                      <a:pt x="122" y="272"/>
                      <a:pt x="132" y="324"/>
                    </a:cubicBezTo>
                    <a:cubicBezTo>
                      <a:pt x="142" y="376"/>
                      <a:pt x="136" y="406"/>
                      <a:pt x="132" y="444"/>
                    </a:cubicBezTo>
                    <a:cubicBezTo>
                      <a:pt x="128" y="482"/>
                      <a:pt x="126" y="510"/>
                      <a:pt x="108" y="552"/>
                    </a:cubicBezTo>
                    <a:cubicBezTo>
                      <a:pt x="90" y="594"/>
                      <a:pt x="38" y="674"/>
                      <a:pt x="24" y="6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933" name="Freeform 26"/>
            <p:cNvSpPr>
              <a:spLocks/>
            </p:cNvSpPr>
            <p:nvPr/>
          </p:nvSpPr>
          <p:spPr bwMode="auto">
            <a:xfrm>
              <a:off x="828" y="1070"/>
              <a:ext cx="2095" cy="322"/>
            </a:xfrm>
            <a:custGeom>
              <a:avLst/>
              <a:gdLst>
                <a:gd name="T0" fmla="*/ 0 w 2095"/>
                <a:gd name="T1" fmla="*/ 262 h 322"/>
                <a:gd name="T2" fmla="*/ 192 w 2095"/>
                <a:gd name="T3" fmla="*/ 130 h 322"/>
                <a:gd name="T4" fmla="*/ 456 w 2095"/>
                <a:gd name="T5" fmla="*/ 58 h 322"/>
                <a:gd name="T6" fmla="*/ 708 w 2095"/>
                <a:gd name="T7" fmla="*/ 34 h 322"/>
                <a:gd name="T8" fmla="*/ 864 w 2095"/>
                <a:gd name="T9" fmla="*/ 10 h 322"/>
                <a:gd name="T10" fmla="*/ 1212 w 2095"/>
                <a:gd name="T11" fmla="*/ 34 h 322"/>
                <a:gd name="T12" fmla="*/ 1464 w 2095"/>
                <a:gd name="T13" fmla="*/ 82 h 322"/>
                <a:gd name="T14" fmla="*/ 2028 w 2095"/>
                <a:gd name="T15" fmla="*/ 238 h 322"/>
                <a:gd name="T16" fmla="*/ 2052 w 2095"/>
                <a:gd name="T17" fmla="*/ 274 h 322"/>
                <a:gd name="T18" fmla="*/ 2088 w 2095"/>
                <a:gd name="T19" fmla="*/ 322 h 3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95"/>
                <a:gd name="T31" fmla="*/ 0 h 322"/>
                <a:gd name="T32" fmla="*/ 2095 w 2095"/>
                <a:gd name="T33" fmla="*/ 322 h 3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95" h="322">
                  <a:moveTo>
                    <a:pt x="0" y="262"/>
                  </a:moveTo>
                  <a:cubicBezTo>
                    <a:pt x="26" y="184"/>
                    <a:pt x="120" y="154"/>
                    <a:pt x="192" y="130"/>
                  </a:cubicBezTo>
                  <a:cubicBezTo>
                    <a:pt x="279" y="101"/>
                    <a:pt x="367" y="80"/>
                    <a:pt x="456" y="58"/>
                  </a:cubicBezTo>
                  <a:cubicBezTo>
                    <a:pt x="538" y="38"/>
                    <a:pt x="624" y="46"/>
                    <a:pt x="708" y="34"/>
                  </a:cubicBezTo>
                  <a:cubicBezTo>
                    <a:pt x="816" y="19"/>
                    <a:pt x="764" y="27"/>
                    <a:pt x="864" y="10"/>
                  </a:cubicBezTo>
                  <a:cubicBezTo>
                    <a:pt x="1133" y="40"/>
                    <a:pt x="756" y="0"/>
                    <a:pt x="1212" y="34"/>
                  </a:cubicBezTo>
                  <a:cubicBezTo>
                    <a:pt x="1297" y="40"/>
                    <a:pt x="1380" y="68"/>
                    <a:pt x="1464" y="82"/>
                  </a:cubicBezTo>
                  <a:cubicBezTo>
                    <a:pt x="1656" y="114"/>
                    <a:pt x="1862" y="128"/>
                    <a:pt x="2028" y="238"/>
                  </a:cubicBezTo>
                  <a:cubicBezTo>
                    <a:pt x="2036" y="250"/>
                    <a:pt x="2042" y="264"/>
                    <a:pt x="2052" y="274"/>
                  </a:cubicBezTo>
                  <a:cubicBezTo>
                    <a:pt x="2095" y="317"/>
                    <a:pt x="2088" y="276"/>
                    <a:pt x="2088" y="3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4" name="Text Box 27"/>
            <p:cNvSpPr txBox="1">
              <a:spLocks noChangeArrowheads="1"/>
            </p:cNvSpPr>
            <p:nvPr/>
          </p:nvSpPr>
          <p:spPr bwMode="auto">
            <a:xfrm>
              <a:off x="1226" y="1303"/>
              <a:ext cx="1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50                      10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81935" name="Text Box 28"/>
            <p:cNvSpPr txBox="1">
              <a:spLocks noChangeArrowheads="1"/>
            </p:cNvSpPr>
            <p:nvPr/>
          </p:nvSpPr>
          <p:spPr bwMode="auto">
            <a:xfrm>
              <a:off x="262" y="1939"/>
              <a:ext cx="26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 20      10      15          20       35        30  </a:t>
              </a:r>
            </a:p>
          </p:txBody>
        </p:sp>
        <p:sp>
          <p:nvSpPr>
            <p:cNvPr id="81936" name="Text Box 29"/>
            <p:cNvSpPr txBox="1">
              <a:spLocks noChangeArrowheads="1"/>
            </p:cNvSpPr>
            <p:nvPr/>
          </p:nvSpPr>
          <p:spPr bwMode="auto">
            <a:xfrm>
              <a:off x="1294" y="2347"/>
              <a:ext cx="1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15                       3</a:t>
              </a:r>
            </a:p>
          </p:txBody>
        </p:sp>
        <p:sp>
          <p:nvSpPr>
            <p:cNvPr id="81937" name="Text Box 30"/>
            <p:cNvSpPr txBox="1">
              <a:spLocks noChangeArrowheads="1"/>
            </p:cNvSpPr>
            <p:nvPr/>
          </p:nvSpPr>
          <p:spPr bwMode="auto">
            <a:xfrm>
              <a:off x="1674" y="835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45</a:t>
              </a:r>
            </a:p>
          </p:txBody>
        </p:sp>
        <p:sp>
          <p:nvSpPr>
            <p:cNvPr id="81938" name="Text Box 31"/>
            <p:cNvSpPr txBox="1">
              <a:spLocks noChangeArrowheads="1"/>
            </p:cNvSpPr>
            <p:nvPr/>
          </p:nvSpPr>
          <p:spPr bwMode="auto">
            <a:xfrm>
              <a:off x="1636" y="2916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(a)</a:t>
              </a:r>
            </a:p>
          </p:txBody>
        </p:sp>
      </p:grpSp>
      <p:sp>
        <p:nvSpPr>
          <p:cNvPr id="81926" name="Text Box 33"/>
          <p:cNvSpPr txBox="1">
            <a:spLocks noChangeArrowheads="1"/>
          </p:cNvSpPr>
          <p:nvPr/>
        </p:nvSpPr>
        <p:spPr bwMode="auto">
          <a:xfrm>
            <a:off x="6413500" y="3290888"/>
            <a:ext cx="24955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   path        length</a:t>
            </a:r>
          </a:p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1) v0 v2             10</a:t>
            </a:r>
          </a:p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2) v0 v2 v3        25</a:t>
            </a:r>
          </a:p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3) v0 v2 v3 v1   45</a:t>
            </a:r>
          </a:p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4) v0 v4             45</a:t>
            </a:r>
          </a:p>
          <a:p>
            <a:pPr algn="l"/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  <a:p>
            <a:pPr algn="l"/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            (b) </a:t>
            </a:r>
          </a:p>
        </p:txBody>
      </p:sp>
      <p:sp>
        <p:nvSpPr>
          <p:cNvPr id="81927" name="Text Box 34"/>
          <p:cNvSpPr txBox="1">
            <a:spLocks noChangeArrowheads="1"/>
          </p:cNvSpPr>
          <p:nvPr/>
        </p:nvSpPr>
        <p:spPr bwMode="auto">
          <a:xfrm>
            <a:off x="2236788" y="0"/>
            <a:ext cx="5208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Single Source All Destinations</a:t>
            </a:r>
          </a:p>
        </p:txBody>
      </p:sp>
      <p:sp>
        <p:nvSpPr>
          <p:cNvPr id="81928" name="Text Box 36"/>
          <p:cNvSpPr txBox="1">
            <a:spLocks noChangeArrowheads="1"/>
          </p:cNvSpPr>
          <p:nvPr/>
        </p:nvSpPr>
        <p:spPr bwMode="auto">
          <a:xfrm>
            <a:off x="887413" y="969963"/>
            <a:ext cx="8256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ea typeface="新細明體" charset="-120"/>
              </a:rPr>
              <a:t>Determine the shortest paths from v0 to all the remaining vertices.</a:t>
            </a:r>
            <a:endParaRPr lang="en-US" altLang="zh-TW" sz="2400">
              <a:solidFill>
                <a:schemeClr val="tx2"/>
              </a:solidFill>
              <a:ea typeface="新細明體" charset="-120"/>
            </a:endParaRPr>
          </a:p>
        </p:txBody>
      </p:sp>
      <p:sp>
        <p:nvSpPr>
          <p:cNvPr id="81929" name="Line 38"/>
          <p:cNvSpPr>
            <a:spLocks noChangeShapeType="1"/>
          </p:cNvSpPr>
          <p:nvPr/>
        </p:nvSpPr>
        <p:spPr bwMode="auto">
          <a:xfrm flipH="1" flipV="1">
            <a:off x="1604963" y="4532313"/>
            <a:ext cx="141287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Line 39"/>
          <p:cNvSpPr>
            <a:spLocks noChangeShapeType="1"/>
          </p:cNvSpPr>
          <p:nvPr/>
        </p:nvSpPr>
        <p:spPr bwMode="auto">
          <a:xfrm flipV="1">
            <a:off x="1622425" y="3897313"/>
            <a:ext cx="141288" cy="617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Line 41"/>
          <p:cNvSpPr>
            <a:spLocks noChangeShapeType="1"/>
          </p:cNvSpPr>
          <p:nvPr/>
        </p:nvSpPr>
        <p:spPr bwMode="auto">
          <a:xfrm flipH="1">
            <a:off x="3863975" y="5432425"/>
            <a:ext cx="1322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3"/>
          <p:cNvSpPr>
            <a:spLocks noChangeArrowheads="1"/>
          </p:cNvSpPr>
          <p:nvPr/>
        </p:nvSpPr>
        <p:spPr bwMode="auto">
          <a:xfrm>
            <a:off x="0" y="0"/>
            <a:ext cx="84169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3600">
                <a:solidFill>
                  <a:schemeClr val="tx2"/>
                </a:solidFill>
                <a:ea typeface="新細明體" charset="-120"/>
              </a:rPr>
              <a:t>Example for the Shortest Path</a:t>
            </a:r>
            <a:endParaRPr lang="en-US" altLang="zh-TW" sz="4400">
              <a:solidFill>
                <a:schemeClr val="tx2"/>
              </a:solidFill>
              <a:ea typeface="新細明體" charset="-120"/>
            </a:endParaRPr>
          </a:p>
        </p:txBody>
      </p:sp>
      <p:sp>
        <p:nvSpPr>
          <p:cNvPr id="82949" name="Oval 4"/>
          <p:cNvSpPr>
            <a:spLocks noChangeArrowheads="1"/>
          </p:cNvSpPr>
          <p:nvPr/>
        </p:nvSpPr>
        <p:spPr bwMode="auto">
          <a:xfrm>
            <a:off x="1857375" y="280670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82950" name="Oval 5"/>
          <p:cNvSpPr>
            <a:spLocks noChangeArrowheads="1"/>
          </p:cNvSpPr>
          <p:nvPr/>
        </p:nvSpPr>
        <p:spPr bwMode="auto">
          <a:xfrm>
            <a:off x="1868488" y="146050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82951" name="Oval 6"/>
          <p:cNvSpPr>
            <a:spLocks noChangeArrowheads="1"/>
          </p:cNvSpPr>
          <p:nvPr/>
        </p:nvSpPr>
        <p:spPr bwMode="auto">
          <a:xfrm>
            <a:off x="3494088" y="1427163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82952" name="Oval 7"/>
          <p:cNvSpPr>
            <a:spLocks noChangeArrowheads="1"/>
          </p:cNvSpPr>
          <p:nvPr/>
        </p:nvSpPr>
        <p:spPr bwMode="auto">
          <a:xfrm>
            <a:off x="5514975" y="108108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82953" name="Oval 8"/>
          <p:cNvSpPr>
            <a:spLocks noChangeArrowheads="1"/>
          </p:cNvSpPr>
          <p:nvPr/>
        </p:nvSpPr>
        <p:spPr bwMode="auto">
          <a:xfrm>
            <a:off x="7569200" y="34607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82954" name="Oval 9"/>
          <p:cNvSpPr>
            <a:spLocks noChangeArrowheads="1"/>
          </p:cNvSpPr>
          <p:nvPr/>
        </p:nvSpPr>
        <p:spPr bwMode="auto">
          <a:xfrm>
            <a:off x="7583488" y="178117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5</a:t>
            </a:r>
          </a:p>
        </p:txBody>
      </p:sp>
      <p:sp>
        <p:nvSpPr>
          <p:cNvPr id="82955" name="Oval 10"/>
          <p:cNvSpPr>
            <a:spLocks noChangeArrowheads="1"/>
          </p:cNvSpPr>
          <p:nvPr/>
        </p:nvSpPr>
        <p:spPr bwMode="auto">
          <a:xfrm>
            <a:off x="6218238" y="328930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82956" name="Oval 11"/>
          <p:cNvSpPr>
            <a:spLocks noChangeArrowheads="1"/>
          </p:cNvSpPr>
          <p:nvPr/>
        </p:nvSpPr>
        <p:spPr bwMode="auto">
          <a:xfrm>
            <a:off x="4210050" y="291623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7</a:t>
            </a:r>
          </a:p>
        </p:txBody>
      </p:sp>
      <p:sp>
        <p:nvSpPr>
          <p:cNvPr id="82957" name="Line 12"/>
          <p:cNvSpPr>
            <a:spLocks noChangeShapeType="1"/>
          </p:cNvSpPr>
          <p:nvPr/>
        </p:nvSpPr>
        <p:spPr bwMode="auto">
          <a:xfrm>
            <a:off x="2092325" y="1943100"/>
            <a:ext cx="0" cy="831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Line 13"/>
          <p:cNvSpPr>
            <a:spLocks noChangeShapeType="1"/>
          </p:cNvSpPr>
          <p:nvPr/>
        </p:nvSpPr>
        <p:spPr bwMode="auto">
          <a:xfrm flipH="1">
            <a:off x="2298700" y="1636713"/>
            <a:ext cx="1189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Line 14"/>
          <p:cNvSpPr>
            <a:spLocks noChangeShapeType="1"/>
          </p:cNvSpPr>
          <p:nvPr/>
        </p:nvSpPr>
        <p:spPr bwMode="auto">
          <a:xfrm flipH="1">
            <a:off x="2298700" y="1858963"/>
            <a:ext cx="1308100" cy="1069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Line 15"/>
          <p:cNvSpPr>
            <a:spLocks noChangeShapeType="1"/>
          </p:cNvSpPr>
          <p:nvPr/>
        </p:nvSpPr>
        <p:spPr bwMode="auto">
          <a:xfrm flipH="1" flipV="1">
            <a:off x="2316163" y="3065463"/>
            <a:ext cx="1868487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Line 16"/>
          <p:cNvSpPr>
            <a:spLocks noChangeShapeType="1"/>
          </p:cNvSpPr>
          <p:nvPr/>
        </p:nvSpPr>
        <p:spPr bwMode="auto">
          <a:xfrm flipH="1">
            <a:off x="3983038" y="1314450"/>
            <a:ext cx="1528762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Line 17"/>
          <p:cNvSpPr>
            <a:spLocks noChangeShapeType="1"/>
          </p:cNvSpPr>
          <p:nvPr/>
        </p:nvSpPr>
        <p:spPr bwMode="auto">
          <a:xfrm flipH="1">
            <a:off x="4646613" y="2097088"/>
            <a:ext cx="2924175" cy="966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Line 18"/>
          <p:cNvSpPr>
            <a:spLocks noChangeShapeType="1"/>
          </p:cNvSpPr>
          <p:nvPr/>
        </p:nvSpPr>
        <p:spPr bwMode="auto">
          <a:xfrm flipH="1">
            <a:off x="6670675" y="2232025"/>
            <a:ext cx="1103313" cy="1138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Line 19"/>
          <p:cNvSpPr>
            <a:spLocks noChangeShapeType="1"/>
          </p:cNvSpPr>
          <p:nvPr/>
        </p:nvSpPr>
        <p:spPr bwMode="auto">
          <a:xfrm flipH="1" flipV="1">
            <a:off x="4678363" y="3268663"/>
            <a:ext cx="1546225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Line 20"/>
          <p:cNvSpPr>
            <a:spLocks noChangeShapeType="1"/>
          </p:cNvSpPr>
          <p:nvPr/>
        </p:nvSpPr>
        <p:spPr bwMode="auto">
          <a:xfrm flipH="1" flipV="1">
            <a:off x="5972175" y="1347788"/>
            <a:ext cx="1614488" cy="525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6" name="Line 21"/>
          <p:cNvSpPr>
            <a:spLocks noChangeShapeType="1"/>
          </p:cNvSpPr>
          <p:nvPr/>
        </p:nvSpPr>
        <p:spPr bwMode="auto">
          <a:xfrm>
            <a:off x="7791450" y="804863"/>
            <a:ext cx="0" cy="950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7" name="Line 22"/>
          <p:cNvSpPr>
            <a:spLocks noChangeShapeType="1"/>
          </p:cNvSpPr>
          <p:nvPr/>
        </p:nvSpPr>
        <p:spPr bwMode="auto">
          <a:xfrm flipH="1">
            <a:off x="5956300" y="668338"/>
            <a:ext cx="1630363" cy="525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8" name="Rectangle 23"/>
          <p:cNvSpPr>
            <a:spLocks noChangeArrowheads="1"/>
          </p:cNvSpPr>
          <p:nvPr/>
        </p:nvSpPr>
        <p:spPr bwMode="auto">
          <a:xfrm>
            <a:off x="1677988" y="835025"/>
            <a:ext cx="1169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San</a:t>
            </a:r>
          </a:p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Francisco</a:t>
            </a:r>
          </a:p>
        </p:txBody>
      </p:sp>
      <p:sp>
        <p:nvSpPr>
          <p:cNvPr id="82969" name="Rectangle 24"/>
          <p:cNvSpPr>
            <a:spLocks noChangeArrowheads="1"/>
          </p:cNvSpPr>
          <p:nvPr/>
        </p:nvSpPr>
        <p:spPr bwMode="auto">
          <a:xfrm>
            <a:off x="3292475" y="100330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Denver</a:t>
            </a:r>
          </a:p>
        </p:txBody>
      </p:sp>
      <p:sp>
        <p:nvSpPr>
          <p:cNvPr id="82970" name="Rectangle 25"/>
          <p:cNvSpPr>
            <a:spLocks noChangeArrowheads="1"/>
          </p:cNvSpPr>
          <p:nvPr/>
        </p:nvSpPr>
        <p:spPr bwMode="auto">
          <a:xfrm>
            <a:off x="5232400" y="714375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Chicago</a:t>
            </a:r>
          </a:p>
        </p:txBody>
      </p:sp>
      <p:sp>
        <p:nvSpPr>
          <p:cNvPr id="82971" name="Rectangle 26"/>
          <p:cNvSpPr>
            <a:spLocks noChangeArrowheads="1"/>
          </p:cNvSpPr>
          <p:nvPr/>
        </p:nvSpPr>
        <p:spPr bwMode="auto">
          <a:xfrm>
            <a:off x="7239000" y="0"/>
            <a:ext cx="903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Boston</a:t>
            </a:r>
          </a:p>
        </p:txBody>
      </p:sp>
      <p:sp>
        <p:nvSpPr>
          <p:cNvPr id="82972" name="Rectangle 27"/>
          <p:cNvSpPr>
            <a:spLocks noChangeArrowheads="1"/>
          </p:cNvSpPr>
          <p:nvPr/>
        </p:nvSpPr>
        <p:spPr bwMode="auto">
          <a:xfrm>
            <a:off x="8074025" y="1700213"/>
            <a:ext cx="706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New</a:t>
            </a:r>
          </a:p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York</a:t>
            </a:r>
          </a:p>
        </p:txBody>
      </p:sp>
      <p:sp>
        <p:nvSpPr>
          <p:cNvPr id="82973" name="Rectangle 28"/>
          <p:cNvSpPr>
            <a:spLocks noChangeArrowheads="1"/>
          </p:cNvSpPr>
          <p:nvPr/>
        </p:nvSpPr>
        <p:spPr bwMode="auto">
          <a:xfrm>
            <a:off x="6729413" y="3365500"/>
            <a:ext cx="85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Miami</a:t>
            </a:r>
          </a:p>
        </p:txBody>
      </p:sp>
      <p:sp>
        <p:nvSpPr>
          <p:cNvPr id="82974" name="Rectangle 29"/>
          <p:cNvSpPr>
            <a:spLocks noChangeArrowheads="1"/>
          </p:cNvSpPr>
          <p:nvPr/>
        </p:nvSpPr>
        <p:spPr bwMode="auto">
          <a:xfrm>
            <a:off x="3838575" y="2568575"/>
            <a:ext cx="151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New Orleans</a:t>
            </a:r>
          </a:p>
        </p:txBody>
      </p:sp>
      <p:sp>
        <p:nvSpPr>
          <p:cNvPr id="82975" name="Rectangle 30"/>
          <p:cNvSpPr>
            <a:spLocks noChangeArrowheads="1"/>
          </p:cNvSpPr>
          <p:nvPr/>
        </p:nvSpPr>
        <p:spPr bwMode="auto">
          <a:xfrm>
            <a:off x="1457325" y="3332163"/>
            <a:ext cx="146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Los Angeles</a:t>
            </a:r>
          </a:p>
        </p:txBody>
      </p:sp>
      <p:sp>
        <p:nvSpPr>
          <p:cNvPr id="82976" name="Rectangle 31"/>
          <p:cNvSpPr>
            <a:spLocks noChangeArrowheads="1"/>
          </p:cNvSpPr>
          <p:nvPr/>
        </p:nvSpPr>
        <p:spPr bwMode="auto">
          <a:xfrm>
            <a:off x="1506538" y="2057400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300</a:t>
            </a:r>
          </a:p>
        </p:txBody>
      </p:sp>
      <p:sp>
        <p:nvSpPr>
          <p:cNvPr id="82977" name="Rectangle 32"/>
          <p:cNvSpPr>
            <a:spLocks noChangeArrowheads="1"/>
          </p:cNvSpPr>
          <p:nvPr/>
        </p:nvSpPr>
        <p:spPr bwMode="auto">
          <a:xfrm>
            <a:off x="2425700" y="209391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1000</a:t>
            </a:r>
          </a:p>
        </p:txBody>
      </p:sp>
      <p:sp>
        <p:nvSpPr>
          <p:cNvPr id="82978" name="Rectangle 33"/>
          <p:cNvSpPr>
            <a:spLocks noChangeArrowheads="1"/>
          </p:cNvSpPr>
          <p:nvPr/>
        </p:nvSpPr>
        <p:spPr bwMode="auto">
          <a:xfrm>
            <a:off x="2868613" y="1296988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800</a:t>
            </a:r>
          </a:p>
        </p:txBody>
      </p:sp>
      <p:sp>
        <p:nvSpPr>
          <p:cNvPr id="82979" name="Rectangle 34"/>
          <p:cNvSpPr>
            <a:spLocks noChangeArrowheads="1"/>
          </p:cNvSpPr>
          <p:nvPr/>
        </p:nvSpPr>
        <p:spPr bwMode="auto">
          <a:xfrm>
            <a:off x="4535488" y="107473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1200</a:t>
            </a:r>
          </a:p>
        </p:txBody>
      </p:sp>
      <p:sp>
        <p:nvSpPr>
          <p:cNvPr id="82980" name="Rectangle 35"/>
          <p:cNvSpPr>
            <a:spLocks noChangeArrowheads="1"/>
          </p:cNvSpPr>
          <p:nvPr/>
        </p:nvSpPr>
        <p:spPr bwMode="auto">
          <a:xfrm>
            <a:off x="6405563" y="4953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1500</a:t>
            </a:r>
          </a:p>
        </p:txBody>
      </p:sp>
      <p:sp>
        <p:nvSpPr>
          <p:cNvPr id="82981" name="Rectangle 36"/>
          <p:cNvSpPr>
            <a:spLocks noChangeArrowheads="1"/>
          </p:cNvSpPr>
          <p:nvPr/>
        </p:nvSpPr>
        <p:spPr bwMode="auto">
          <a:xfrm>
            <a:off x="5759450" y="214471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1400</a:t>
            </a:r>
          </a:p>
        </p:txBody>
      </p:sp>
      <p:sp>
        <p:nvSpPr>
          <p:cNvPr id="82982" name="Rectangle 37"/>
          <p:cNvSpPr>
            <a:spLocks noChangeArrowheads="1"/>
          </p:cNvSpPr>
          <p:nvPr/>
        </p:nvSpPr>
        <p:spPr bwMode="auto">
          <a:xfrm>
            <a:off x="5435600" y="307975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1000</a:t>
            </a:r>
          </a:p>
        </p:txBody>
      </p:sp>
      <p:sp>
        <p:nvSpPr>
          <p:cNvPr id="82983" name="Rectangle 38"/>
          <p:cNvSpPr>
            <a:spLocks noChangeArrowheads="1"/>
          </p:cNvSpPr>
          <p:nvPr/>
        </p:nvSpPr>
        <p:spPr bwMode="auto">
          <a:xfrm>
            <a:off x="6608763" y="2638425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900</a:t>
            </a:r>
          </a:p>
        </p:txBody>
      </p:sp>
      <p:sp>
        <p:nvSpPr>
          <p:cNvPr id="82984" name="Rectangle 39"/>
          <p:cNvSpPr>
            <a:spLocks noChangeArrowheads="1"/>
          </p:cNvSpPr>
          <p:nvPr/>
        </p:nvSpPr>
        <p:spPr bwMode="auto">
          <a:xfrm>
            <a:off x="3021013" y="26892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1700</a:t>
            </a:r>
          </a:p>
        </p:txBody>
      </p:sp>
      <p:sp>
        <p:nvSpPr>
          <p:cNvPr id="82985" name="Rectangle 40"/>
          <p:cNvSpPr>
            <a:spLocks noChangeArrowheads="1"/>
          </p:cNvSpPr>
          <p:nvPr/>
        </p:nvSpPr>
        <p:spPr bwMode="auto">
          <a:xfrm>
            <a:off x="6626225" y="131286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1000</a:t>
            </a:r>
          </a:p>
        </p:txBody>
      </p:sp>
      <p:sp>
        <p:nvSpPr>
          <p:cNvPr id="82986" name="Rectangle 41"/>
          <p:cNvSpPr>
            <a:spLocks noChangeArrowheads="1"/>
          </p:cNvSpPr>
          <p:nvPr/>
        </p:nvSpPr>
        <p:spPr bwMode="auto">
          <a:xfrm>
            <a:off x="7800975" y="102235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250</a:t>
            </a:r>
          </a:p>
        </p:txBody>
      </p:sp>
      <p:sp>
        <p:nvSpPr>
          <p:cNvPr id="82987" name="Text Box 43"/>
          <p:cNvSpPr txBox="1">
            <a:spLocks noChangeArrowheads="1"/>
          </p:cNvSpPr>
          <p:nvPr/>
        </p:nvSpPr>
        <p:spPr bwMode="auto">
          <a:xfrm>
            <a:off x="660400" y="3616325"/>
            <a:ext cx="80073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	0	1	2	3	4	5	6	7</a:t>
            </a:r>
          </a:p>
          <a:p>
            <a:pPr algn="l"/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0	0</a:t>
            </a:r>
          </a:p>
          <a:p>
            <a:pPr algn="l"/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1	300	0</a:t>
            </a:r>
          </a:p>
          <a:p>
            <a:pPr algn="l"/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2	1000	800	0</a:t>
            </a:r>
          </a:p>
          <a:p>
            <a:pPr algn="l"/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3			1200	0</a:t>
            </a:r>
          </a:p>
          <a:p>
            <a:pPr algn="l"/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4				1500	0	250</a:t>
            </a:r>
          </a:p>
          <a:p>
            <a:pPr algn="l"/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5				1000		0	900	1400</a:t>
            </a:r>
          </a:p>
          <a:p>
            <a:pPr algn="l"/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6							0	1000</a:t>
            </a:r>
          </a:p>
          <a:p>
            <a:pPr algn="l"/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7	1700							0</a:t>
            </a:r>
          </a:p>
        </p:txBody>
      </p:sp>
      <p:sp>
        <p:nvSpPr>
          <p:cNvPr id="82988" name="Line 44"/>
          <p:cNvSpPr>
            <a:spLocks noChangeShapeType="1"/>
          </p:cNvSpPr>
          <p:nvPr/>
        </p:nvSpPr>
        <p:spPr bwMode="auto">
          <a:xfrm>
            <a:off x="1023938" y="4073525"/>
            <a:ext cx="0" cy="237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89" name="Line 45"/>
          <p:cNvSpPr>
            <a:spLocks noChangeShapeType="1"/>
          </p:cNvSpPr>
          <p:nvPr/>
        </p:nvSpPr>
        <p:spPr bwMode="auto">
          <a:xfrm>
            <a:off x="8661400" y="3949700"/>
            <a:ext cx="0" cy="2501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90" name="Line 48"/>
          <p:cNvSpPr>
            <a:spLocks noChangeShapeType="1"/>
          </p:cNvSpPr>
          <p:nvPr/>
        </p:nvSpPr>
        <p:spPr bwMode="auto">
          <a:xfrm>
            <a:off x="1022350" y="4073525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91" name="Line 50"/>
          <p:cNvSpPr>
            <a:spLocks noChangeShapeType="1"/>
          </p:cNvSpPr>
          <p:nvPr/>
        </p:nvSpPr>
        <p:spPr bwMode="auto">
          <a:xfrm>
            <a:off x="1023938" y="6437313"/>
            <a:ext cx="176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92" name="Line 51"/>
          <p:cNvSpPr>
            <a:spLocks noChangeShapeType="1"/>
          </p:cNvSpPr>
          <p:nvPr/>
        </p:nvSpPr>
        <p:spPr bwMode="auto">
          <a:xfrm flipH="1">
            <a:off x="8485188" y="6437313"/>
            <a:ext cx="158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93" name="Line 53"/>
          <p:cNvSpPr>
            <a:spLocks noChangeShapeType="1"/>
          </p:cNvSpPr>
          <p:nvPr/>
        </p:nvSpPr>
        <p:spPr bwMode="auto">
          <a:xfrm flipH="1">
            <a:off x="8502650" y="3951288"/>
            <a:ext cx="158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94" name="Text Box 54"/>
          <p:cNvSpPr txBox="1">
            <a:spLocks noChangeArrowheads="1"/>
          </p:cNvSpPr>
          <p:nvPr/>
        </p:nvSpPr>
        <p:spPr bwMode="auto">
          <a:xfrm>
            <a:off x="3444875" y="6400800"/>
            <a:ext cx="290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Cost adjacency matrix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Oval 1027"/>
          <p:cNvSpPr>
            <a:spLocks noChangeArrowheads="1"/>
          </p:cNvSpPr>
          <p:nvPr/>
        </p:nvSpPr>
        <p:spPr bwMode="auto">
          <a:xfrm>
            <a:off x="2152650" y="512763"/>
            <a:ext cx="458788" cy="458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Text Box 1028"/>
          <p:cNvSpPr txBox="1">
            <a:spLocks noChangeArrowheads="1"/>
          </p:cNvSpPr>
          <p:nvPr/>
        </p:nvSpPr>
        <p:spPr bwMode="auto">
          <a:xfrm>
            <a:off x="2212975" y="5127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4</a:t>
            </a:r>
          </a:p>
        </p:txBody>
      </p:sp>
      <p:sp>
        <p:nvSpPr>
          <p:cNvPr id="83974" name="Oval 1029"/>
          <p:cNvSpPr>
            <a:spLocks noChangeArrowheads="1"/>
          </p:cNvSpPr>
          <p:nvPr/>
        </p:nvSpPr>
        <p:spPr bwMode="auto">
          <a:xfrm>
            <a:off x="1069975" y="928688"/>
            <a:ext cx="458788" cy="458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Text Box 1030"/>
          <p:cNvSpPr txBox="1">
            <a:spLocks noChangeArrowheads="1"/>
          </p:cNvSpPr>
          <p:nvPr/>
        </p:nvSpPr>
        <p:spPr bwMode="auto">
          <a:xfrm>
            <a:off x="1130300" y="9286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3</a:t>
            </a:r>
          </a:p>
        </p:txBody>
      </p:sp>
      <p:sp>
        <p:nvSpPr>
          <p:cNvPr id="83976" name="Oval 1031"/>
          <p:cNvSpPr>
            <a:spLocks noChangeArrowheads="1"/>
          </p:cNvSpPr>
          <p:nvPr/>
        </p:nvSpPr>
        <p:spPr bwMode="auto">
          <a:xfrm>
            <a:off x="2146300" y="1546225"/>
            <a:ext cx="458788" cy="458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Text Box 1032"/>
          <p:cNvSpPr txBox="1">
            <a:spLocks noChangeArrowheads="1"/>
          </p:cNvSpPr>
          <p:nvPr/>
        </p:nvSpPr>
        <p:spPr bwMode="auto">
          <a:xfrm>
            <a:off x="2206625" y="1546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5</a:t>
            </a:r>
          </a:p>
        </p:txBody>
      </p:sp>
      <p:sp>
        <p:nvSpPr>
          <p:cNvPr id="83978" name="Line 1033"/>
          <p:cNvSpPr>
            <a:spLocks noChangeShapeType="1"/>
          </p:cNvSpPr>
          <p:nvPr/>
        </p:nvSpPr>
        <p:spPr bwMode="auto">
          <a:xfrm flipH="1">
            <a:off x="1535113" y="795338"/>
            <a:ext cx="617537" cy="30003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Line 1034"/>
          <p:cNvSpPr>
            <a:spLocks noChangeShapeType="1"/>
          </p:cNvSpPr>
          <p:nvPr/>
        </p:nvSpPr>
        <p:spPr bwMode="auto">
          <a:xfrm>
            <a:off x="2381250" y="971550"/>
            <a:ext cx="0" cy="600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Text Box 1035"/>
          <p:cNvSpPr txBox="1">
            <a:spLocks noChangeArrowheads="1"/>
          </p:cNvSpPr>
          <p:nvPr/>
        </p:nvSpPr>
        <p:spPr bwMode="auto">
          <a:xfrm>
            <a:off x="1462088" y="53816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800">
                <a:solidFill>
                  <a:schemeClr val="tx2"/>
                </a:solidFill>
                <a:ea typeface="新細明體" charset="-120"/>
              </a:rPr>
              <a:t>1500</a:t>
            </a:r>
          </a:p>
        </p:txBody>
      </p:sp>
      <p:sp>
        <p:nvSpPr>
          <p:cNvPr id="83981" name="Text Box 1036"/>
          <p:cNvSpPr txBox="1">
            <a:spLocks noChangeArrowheads="1"/>
          </p:cNvSpPr>
          <p:nvPr/>
        </p:nvSpPr>
        <p:spPr bwMode="auto">
          <a:xfrm>
            <a:off x="2378075" y="112236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1800">
                <a:solidFill>
                  <a:schemeClr val="tx2"/>
                </a:solidFill>
                <a:ea typeface="新細明體" charset="-120"/>
              </a:rPr>
              <a:t>250</a:t>
            </a:r>
          </a:p>
        </p:txBody>
      </p:sp>
      <p:sp>
        <p:nvSpPr>
          <p:cNvPr id="83982" name="Oval 1037"/>
          <p:cNvSpPr>
            <a:spLocks noChangeArrowheads="1"/>
          </p:cNvSpPr>
          <p:nvPr/>
        </p:nvSpPr>
        <p:spPr bwMode="auto">
          <a:xfrm>
            <a:off x="4737100" y="576263"/>
            <a:ext cx="458788" cy="458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Text Box 1038"/>
          <p:cNvSpPr txBox="1">
            <a:spLocks noChangeArrowheads="1"/>
          </p:cNvSpPr>
          <p:nvPr/>
        </p:nvSpPr>
        <p:spPr bwMode="auto">
          <a:xfrm>
            <a:off x="4797425" y="5762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4</a:t>
            </a:r>
          </a:p>
        </p:txBody>
      </p:sp>
      <p:sp>
        <p:nvSpPr>
          <p:cNvPr id="83984" name="Oval 1039"/>
          <p:cNvSpPr>
            <a:spLocks noChangeArrowheads="1"/>
          </p:cNvSpPr>
          <p:nvPr/>
        </p:nvSpPr>
        <p:spPr bwMode="auto">
          <a:xfrm>
            <a:off x="3654425" y="992188"/>
            <a:ext cx="458788" cy="458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Text Box 1040"/>
          <p:cNvSpPr txBox="1">
            <a:spLocks noChangeArrowheads="1"/>
          </p:cNvSpPr>
          <p:nvPr/>
        </p:nvSpPr>
        <p:spPr bwMode="auto">
          <a:xfrm>
            <a:off x="3714750" y="9921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3</a:t>
            </a:r>
          </a:p>
        </p:txBody>
      </p:sp>
      <p:sp>
        <p:nvSpPr>
          <p:cNvPr id="83986" name="Oval 1041"/>
          <p:cNvSpPr>
            <a:spLocks noChangeArrowheads="1"/>
          </p:cNvSpPr>
          <p:nvPr/>
        </p:nvSpPr>
        <p:spPr bwMode="auto">
          <a:xfrm>
            <a:off x="4730750" y="1609725"/>
            <a:ext cx="458788" cy="458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7" name="Text Box 1042"/>
          <p:cNvSpPr txBox="1">
            <a:spLocks noChangeArrowheads="1"/>
          </p:cNvSpPr>
          <p:nvPr/>
        </p:nvSpPr>
        <p:spPr bwMode="auto">
          <a:xfrm>
            <a:off x="4791075" y="16097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5</a:t>
            </a:r>
          </a:p>
        </p:txBody>
      </p:sp>
      <p:sp>
        <p:nvSpPr>
          <p:cNvPr id="83988" name="Line 1043"/>
          <p:cNvSpPr>
            <a:spLocks noChangeShapeType="1"/>
          </p:cNvSpPr>
          <p:nvPr/>
        </p:nvSpPr>
        <p:spPr bwMode="auto">
          <a:xfrm flipH="1">
            <a:off x="4119563" y="858838"/>
            <a:ext cx="617537" cy="30003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9" name="Line 1044"/>
          <p:cNvSpPr>
            <a:spLocks noChangeShapeType="1"/>
          </p:cNvSpPr>
          <p:nvPr/>
        </p:nvSpPr>
        <p:spPr bwMode="auto">
          <a:xfrm>
            <a:off x="4965700" y="1035050"/>
            <a:ext cx="0" cy="6000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Text Box 1045"/>
          <p:cNvSpPr txBox="1">
            <a:spLocks noChangeArrowheads="1"/>
          </p:cNvSpPr>
          <p:nvPr/>
        </p:nvSpPr>
        <p:spPr bwMode="auto">
          <a:xfrm>
            <a:off x="4046538" y="60166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800">
                <a:solidFill>
                  <a:schemeClr val="tx2"/>
                </a:solidFill>
                <a:ea typeface="新細明體" charset="-120"/>
              </a:rPr>
              <a:t>1500</a:t>
            </a:r>
          </a:p>
        </p:txBody>
      </p:sp>
      <p:sp>
        <p:nvSpPr>
          <p:cNvPr id="83991" name="Text Box 1046"/>
          <p:cNvSpPr txBox="1">
            <a:spLocks noChangeArrowheads="1"/>
          </p:cNvSpPr>
          <p:nvPr/>
        </p:nvSpPr>
        <p:spPr bwMode="auto">
          <a:xfrm>
            <a:off x="4962525" y="118586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1800">
                <a:solidFill>
                  <a:schemeClr val="tx2"/>
                </a:solidFill>
                <a:ea typeface="新細明體" charset="-120"/>
              </a:rPr>
              <a:t>250</a:t>
            </a:r>
          </a:p>
        </p:txBody>
      </p:sp>
      <p:sp>
        <p:nvSpPr>
          <p:cNvPr id="83992" name="Line 1047"/>
          <p:cNvSpPr>
            <a:spLocks noChangeShapeType="1"/>
          </p:cNvSpPr>
          <p:nvPr/>
        </p:nvSpPr>
        <p:spPr bwMode="auto">
          <a:xfrm flipH="1" flipV="1">
            <a:off x="4073525" y="1341438"/>
            <a:ext cx="669925" cy="4222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3" name="Text Box 1048"/>
          <p:cNvSpPr txBox="1">
            <a:spLocks noChangeArrowheads="1"/>
          </p:cNvSpPr>
          <p:nvPr/>
        </p:nvSpPr>
        <p:spPr bwMode="auto">
          <a:xfrm>
            <a:off x="3840163" y="15255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800">
                <a:solidFill>
                  <a:schemeClr val="tx2"/>
                </a:solidFill>
                <a:ea typeface="新細明體" charset="-120"/>
              </a:rPr>
              <a:t>1000</a:t>
            </a:r>
          </a:p>
        </p:txBody>
      </p:sp>
      <p:sp>
        <p:nvSpPr>
          <p:cNvPr id="83994" name="Text Box 1049"/>
          <p:cNvSpPr txBox="1">
            <a:spLocks noChangeArrowheads="1"/>
          </p:cNvSpPr>
          <p:nvPr/>
        </p:nvSpPr>
        <p:spPr bwMode="auto">
          <a:xfrm>
            <a:off x="1481138" y="2482850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zh-TW">
                <a:solidFill>
                  <a:schemeClr val="tx2"/>
                </a:solidFill>
              </a:rPr>
              <a:t>選</a:t>
            </a:r>
            <a:r>
              <a:rPr lang="en-US" altLang="zh-TW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83995" name="Text Box 1050"/>
          <p:cNvSpPr txBox="1">
            <a:spLocks noChangeArrowheads="1"/>
          </p:cNvSpPr>
          <p:nvPr/>
        </p:nvSpPr>
        <p:spPr bwMode="auto">
          <a:xfrm>
            <a:off x="3155950" y="2517775"/>
            <a:ext cx="247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4</a:t>
            </a:r>
            <a:r>
              <a:rPr lang="zh-TW" altLang="en-US">
                <a:solidFill>
                  <a:schemeClr val="tx2"/>
                </a:solidFill>
              </a:rPr>
              <a:t>到</a:t>
            </a:r>
            <a:r>
              <a:rPr lang="en-US" altLang="zh-TW">
                <a:solidFill>
                  <a:schemeClr val="tx2"/>
                </a:solidFill>
              </a:rPr>
              <a:t>3</a:t>
            </a:r>
            <a:r>
              <a:rPr lang="zh-TW" altLang="en-US">
                <a:solidFill>
                  <a:schemeClr val="tx2"/>
                </a:solidFill>
              </a:rPr>
              <a:t>由</a:t>
            </a:r>
            <a:r>
              <a:rPr lang="en-US" altLang="zh-TW">
                <a:solidFill>
                  <a:schemeClr val="tx2"/>
                </a:solidFill>
              </a:rPr>
              <a:t>1500</a:t>
            </a:r>
            <a:r>
              <a:rPr lang="zh-TW" altLang="en-US">
                <a:solidFill>
                  <a:schemeClr val="tx2"/>
                </a:solidFill>
              </a:rPr>
              <a:t>改成</a:t>
            </a:r>
            <a:r>
              <a:rPr lang="en-US" altLang="zh-TW">
                <a:solidFill>
                  <a:schemeClr val="tx2"/>
                </a:solidFill>
              </a:rPr>
              <a:t>1250</a:t>
            </a:r>
          </a:p>
        </p:txBody>
      </p:sp>
      <p:sp>
        <p:nvSpPr>
          <p:cNvPr id="83996" name="Oval 1051"/>
          <p:cNvSpPr>
            <a:spLocks noChangeArrowheads="1"/>
          </p:cNvSpPr>
          <p:nvPr/>
        </p:nvSpPr>
        <p:spPr bwMode="auto">
          <a:xfrm>
            <a:off x="7140575" y="0"/>
            <a:ext cx="458788" cy="458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7" name="Text Box 1052"/>
          <p:cNvSpPr txBox="1">
            <a:spLocks noChangeArrowheads="1"/>
          </p:cNvSpPr>
          <p:nvPr/>
        </p:nvSpPr>
        <p:spPr bwMode="auto">
          <a:xfrm>
            <a:off x="7200900" y="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4</a:t>
            </a:r>
          </a:p>
        </p:txBody>
      </p:sp>
      <p:sp>
        <p:nvSpPr>
          <p:cNvPr id="83998" name="Oval 1053"/>
          <p:cNvSpPr>
            <a:spLocks noChangeArrowheads="1"/>
          </p:cNvSpPr>
          <p:nvPr/>
        </p:nvSpPr>
        <p:spPr bwMode="auto">
          <a:xfrm>
            <a:off x="7134225" y="1033463"/>
            <a:ext cx="458788" cy="458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9" name="Text Box 1054"/>
          <p:cNvSpPr txBox="1">
            <a:spLocks noChangeArrowheads="1"/>
          </p:cNvSpPr>
          <p:nvPr/>
        </p:nvSpPr>
        <p:spPr bwMode="auto">
          <a:xfrm>
            <a:off x="7194550" y="10334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5</a:t>
            </a:r>
          </a:p>
        </p:txBody>
      </p:sp>
      <p:sp>
        <p:nvSpPr>
          <p:cNvPr id="84000" name="Line 1055"/>
          <p:cNvSpPr>
            <a:spLocks noChangeShapeType="1"/>
          </p:cNvSpPr>
          <p:nvPr/>
        </p:nvSpPr>
        <p:spPr bwMode="auto">
          <a:xfrm>
            <a:off x="7369175" y="458788"/>
            <a:ext cx="0" cy="6000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1" name="Text Box 1056"/>
          <p:cNvSpPr txBox="1">
            <a:spLocks noChangeArrowheads="1"/>
          </p:cNvSpPr>
          <p:nvPr/>
        </p:nvSpPr>
        <p:spPr bwMode="auto">
          <a:xfrm>
            <a:off x="7366000" y="6096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1800">
                <a:solidFill>
                  <a:schemeClr val="tx2"/>
                </a:solidFill>
                <a:ea typeface="新細明體" charset="-120"/>
              </a:rPr>
              <a:t>250</a:t>
            </a:r>
          </a:p>
        </p:txBody>
      </p:sp>
      <p:sp>
        <p:nvSpPr>
          <p:cNvPr id="84002" name="Oval 1057"/>
          <p:cNvSpPr>
            <a:spLocks noChangeArrowheads="1"/>
          </p:cNvSpPr>
          <p:nvPr/>
        </p:nvSpPr>
        <p:spPr bwMode="auto">
          <a:xfrm>
            <a:off x="6403975" y="1944688"/>
            <a:ext cx="458788" cy="458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3" name="Text Box 1058"/>
          <p:cNvSpPr txBox="1">
            <a:spLocks noChangeArrowheads="1"/>
          </p:cNvSpPr>
          <p:nvPr/>
        </p:nvSpPr>
        <p:spPr bwMode="auto">
          <a:xfrm>
            <a:off x="6464300" y="19446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6</a:t>
            </a:r>
          </a:p>
        </p:txBody>
      </p:sp>
      <p:sp>
        <p:nvSpPr>
          <p:cNvPr id="84004" name="Line 1059"/>
          <p:cNvSpPr>
            <a:spLocks noChangeShapeType="1"/>
          </p:cNvSpPr>
          <p:nvPr/>
        </p:nvSpPr>
        <p:spPr bwMode="auto">
          <a:xfrm flipH="1">
            <a:off x="6773863" y="1498600"/>
            <a:ext cx="493712" cy="493713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5" name="Text Box 1060"/>
          <p:cNvSpPr txBox="1">
            <a:spLocks noChangeArrowheads="1"/>
          </p:cNvSpPr>
          <p:nvPr/>
        </p:nvSpPr>
        <p:spPr bwMode="auto">
          <a:xfrm>
            <a:off x="7161213" y="1671638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900</a:t>
            </a:r>
            <a:endParaRPr lang="en-US" altLang="zh-TW" sz="2400">
              <a:solidFill>
                <a:schemeClr val="tx2"/>
              </a:solidFill>
            </a:endParaRPr>
          </a:p>
        </p:txBody>
      </p:sp>
      <p:sp>
        <p:nvSpPr>
          <p:cNvPr id="84006" name="Text Box 1061"/>
          <p:cNvSpPr txBox="1">
            <a:spLocks noChangeArrowheads="1"/>
          </p:cNvSpPr>
          <p:nvPr/>
        </p:nvSpPr>
        <p:spPr bwMode="auto">
          <a:xfrm>
            <a:off x="6189663" y="2444750"/>
            <a:ext cx="2179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4</a:t>
            </a:r>
            <a:r>
              <a:rPr lang="zh-TW" altLang="en-US">
                <a:solidFill>
                  <a:schemeClr val="tx2"/>
                </a:solidFill>
              </a:rPr>
              <a:t>到</a:t>
            </a:r>
            <a:r>
              <a:rPr lang="en-US" altLang="zh-TW">
                <a:solidFill>
                  <a:schemeClr val="tx2"/>
                </a:solidFill>
              </a:rPr>
              <a:t>6</a:t>
            </a:r>
            <a:r>
              <a:rPr lang="zh-TW" altLang="en-US">
                <a:solidFill>
                  <a:schemeClr val="tx2"/>
                </a:solidFill>
              </a:rPr>
              <a:t>由</a:t>
            </a:r>
            <a:r>
              <a:rPr lang="zh-TW" altLang="en-US" sz="2400">
                <a:solidFill>
                  <a:schemeClr val="tx2"/>
                </a:solidFill>
                <a:ea typeface="新細明體" charset="-120"/>
                <a:sym typeface="Symbol" pitchFamily="18" charset="2"/>
              </a:rPr>
              <a:t></a:t>
            </a:r>
            <a:r>
              <a:rPr lang="zh-TW" altLang="en-US">
                <a:solidFill>
                  <a:schemeClr val="tx2"/>
                </a:solidFill>
              </a:rPr>
              <a:t>改成</a:t>
            </a:r>
            <a:r>
              <a:rPr lang="en-US" altLang="zh-TW">
                <a:solidFill>
                  <a:schemeClr val="tx2"/>
                </a:solidFill>
              </a:rPr>
              <a:t>1250</a:t>
            </a:r>
          </a:p>
        </p:txBody>
      </p:sp>
      <p:sp>
        <p:nvSpPr>
          <p:cNvPr id="84007" name="Oval 1062"/>
          <p:cNvSpPr>
            <a:spLocks noChangeArrowheads="1"/>
          </p:cNvSpPr>
          <p:nvPr/>
        </p:nvSpPr>
        <p:spPr bwMode="auto">
          <a:xfrm>
            <a:off x="2106613" y="3151188"/>
            <a:ext cx="458787" cy="458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8" name="Text Box 1063"/>
          <p:cNvSpPr txBox="1">
            <a:spLocks noChangeArrowheads="1"/>
          </p:cNvSpPr>
          <p:nvPr/>
        </p:nvSpPr>
        <p:spPr bwMode="auto">
          <a:xfrm>
            <a:off x="2166938" y="31511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4</a:t>
            </a:r>
          </a:p>
        </p:txBody>
      </p:sp>
      <p:sp>
        <p:nvSpPr>
          <p:cNvPr id="84009" name="Oval 1064"/>
          <p:cNvSpPr>
            <a:spLocks noChangeArrowheads="1"/>
          </p:cNvSpPr>
          <p:nvPr/>
        </p:nvSpPr>
        <p:spPr bwMode="auto">
          <a:xfrm>
            <a:off x="2100263" y="4184650"/>
            <a:ext cx="458787" cy="458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10" name="Text Box 1065"/>
          <p:cNvSpPr txBox="1">
            <a:spLocks noChangeArrowheads="1"/>
          </p:cNvSpPr>
          <p:nvPr/>
        </p:nvSpPr>
        <p:spPr bwMode="auto">
          <a:xfrm>
            <a:off x="2160588" y="4184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5</a:t>
            </a:r>
          </a:p>
        </p:txBody>
      </p:sp>
      <p:sp>
        <p:nvSpPr>
          <p:cNvPr id="84011" name="Line 1066"/>
          <p:cNvSpPr>
            <a:spLocks noChangeShapeType="1"/>
          </p:cNvSpPr>
          <p:nvPr/>
        </p:nvSpPr>
        <p:spPr bwMode="auto">
          <a:xfrm>
            <a:off x="2335213" y="3609975"/>
            <a:ext cx="0" cy="6000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12" name="Text Box 1067"/>
          <p:cNvSpPr txBox="1">
            <a:spLocks noChangeArrowheads="1"/>
          </p:cNvSpPr>
          <p:nvPr/>
        </p:nvSpPr>
        <p:spPr bwMode="auto">
          <a:xfrm>
            <a:off x="2332038" y="3760788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1800">
                <a:solidFill>
                  <a:schemeClr val="tx2"/>
                </a:solidFill>
                <a:ea typeface="新細明體" charset="-120"/>
              </a:rPr>
              <a:t>250</a:t>
            </a:r>
          </a:p>
        </p:txBody>
      </p:sp>
      <p:sp>
        <p:nvSpPr>
          <p:cNvPr id="84013" name="Oval 1068"/>
          <p:cNvSpPr>
            <a:spLocks noChangeArrowheads="1"/>
          </p:cNvSpPr>
          <p:nvPr/>
        </p:nvSpPr>
        <p:spPr bwMode="auto">
          <a:xfrm>
            <a:off x="1035050" y="4406900"/>
            <a:ext cx="458788" cy="458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14" name="Text Box 1069"/>
          <p:cNvSpPr txBox="1">
            <a:spLocks noChangeArrowheads="1"/>
          </p:cNvSpPr>
          <p:nvPr/>
        </p:nvSpPr>
        <p:spPr bwMode="auto">
          <a:xfrm>
            <a:off x="1095375" y="44069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7</a:t>
            </a:r>
          </a:p>
        </p:txBody>
      </p:sp>
      <p:sp>
        <p:nvSpPr>
          <p:cNvPr id="84015" name="Text Box 1071"/>
          <p:cNvSpPr txBox="1">
            <a:spLocks noChangeArrowheads="1"/>
          </p:cNvSpPr>
          <p:nvPr/>
        </p:nvSpPr>
        <p:spPr bwMode="auto">
          <a:xfrm>
            <a:off x="1517650" y="4505325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1400</a:t>
            </a:r>
            <a:endParaRPr lang="en-US" altLang="zh-TW" sz="2400">
              <a:solidFill>
                <a:schemeClr val="tx2"/>
              </a:solidFill>
            </a:endParaRPr>
          </a:p>
        </p:txBody>
      </p:sp>
      <p:sp>
        <p:nvSpPr>
          <p:cNvPr id="84016" name="Text Box 1072"/>
          <p:cNvSpPr txBox="1">
            <a:spLocks noChangeArrowheads="1"/>
          </p:cNvSpPr>
          <p:nvPr/>
        </p:nvSpPr>
        <p:spPr bwMode="auto">
          <a:xfrm>
            <a:off x="1155700" y="5595938"/>
            <a:ext cx="217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4</a:t>
            </a:r>
            <a:r>
              <a:rPr lang="zh-TW" altLang="en-US">
                <a:solidFill>
                  <a:schemeClr val="tx2"/>
                </a:solidFill>
              </a:rPr>
              <a:t>到</a:t>
            </a:r>
            <a:r>
              <a:rPr lang="en-US" altLang="zh-TW">
                <a:solidFill>
                  <a:schemeClr val="tx2"/>
                </a:solidFill>
              </a:rPr>
              <a:t>7</a:t>
            </a:r>
            <a:r>
              <a:rPr lang="zh-TW" altLang="en-US">
                <a:solidFill>
                  <a:schemeClr val="tx2"/>
                </a:solidFill>
              </a:rPr>
              <a:t>由</a:t>
            </a:r>
            <a:r>
              <a:rPr lang="zh-TW" altLang="en-US" sz="2400">
                <a:solidFill>
                  <a:schemeClr val="tx2"/>
                </a:solidFill>
                <a:ea typeface="新細明體" charset="-120"/>
                <a:sym typeface="Symbol" pitchFamily="18" charset="2"/>
              </a:rPr>
              <a:t></a:t>
            </a:r>
            <a:r>
              <a:rPr lang="zh-TW" altLang="en-US">
                <a:solidFill>
                  <a:schemeClr val="tx2"/>
                </a:solidFill>
              </a:rPr>
              <a:t>改成</a:t>
            </a:r>
            <a:r>
              <a:rPr lang="en-US" altLang="zh-TW">
                <a:solidFill>
                  <a:schemeClr val="tx2"/>
                </a:solidFill>
              </a:rPr>
              <a:t>1650</a:t>
            </a:r>
          </a:p>
        </p:txBody>
      </p:sp>
      <p:sp>
        <p:nvSpPr>
          <p:cNvPr id="84017" name="Line 1073"/>
          <p:cNvSpPr>
            <a:spLocks noChangeShapeType="1"/>
          </p:cNvSpPr>
          <p:nvPr/>
        </p:nvSpPr>
        <p:spPr bwMode="auto">
          <a:xfrm flipH="1">
            <a:off x="1428750" y="4410075"/>
            <a:ext cx="669925" cy="1047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18" name="Oval 1074"/>
          <p:cNvSpPr>
            <a:spLocks noChangeArrowheads="1"/>
          </p:cNvSpPr>
          <p:nvPr/>
        </p:nvSpPr>
        <p:spPr bwMode="auto">
          <a:xfrm>
            <a:off x="4965700" y="3027363"/>
            <a:ext cx="458788" cy="458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19" name="Text Box 1075"/>
          <p:cNvSpPr txBox="1">
            <a:spLocks noChangeArrowheads="1"/>
          </p:cNvSpPr>
          <p:nvPr/>
        </p:nvSpPr>
        <p:spPr bwMode="auto">
          <a:xfrm>
            <a:off x="5026025" y="30273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4</a:t>
            </a:r>
          </a:p>
        </p:txBody>
      </p:sp>
      <p:sp>
        <p:nvSpPr>
          <p:cNvPr id="84020" name="Oval 1076"/>
          <p:cNvSpPr>
            <a:spLocks noChangeArrowheads="1"/>
          </p:cNvSpPr>
          <p:nvPr/>
        </p:nvSpPr>
        <p:spPr bwMode="auto">
          <a:xfrm>
            <a:off x="4959350" y="4060825"/>
            <a:ext cx="458788" cy="458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21" name="Text Box 1077"/>
          <p:cNvSpPr txBox="1">
            <a:spLocks noChangeArrowheads="1"/>
          </p:cNvSpPr>
          <p:nvPr/>
        </p:nvSpPr>
        <p:spPr bwMode="auto">
          <a:xfrm>
            <a:off x="5019675" y="40608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5</a:t>
            </a:r>
          </a:p>
        </p:txBody>
      </p:sp>
      <p:sp>
        <p:nvSpPr>
          <p:cNvPr id="84022" name="Line 1078"/>
          <p:cNvSpPr>
            <a:spLocks noChangeShapeType="1"/>
          </p:cNvSpPr>
          <p:nvPr/>
        </p:nvSpPr>
        <p:spPr bwMode="auto">
          <a:xfrm>
            <a:off x="5194300" y="3486150"/>
            <a:ext cx="0" cy="6000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23" name="Text Box 1079"/>
          <p:cNvSpPr txBox="1">
            <a:spLocks noChangeArrowheads="1"/>
          </p:cNvSpPr>
          <p:nvPr/>
        </p:nvSpPr>
        <p:spPr bwMode="auto">
          <a:xfrm>
            <a:off x="5191125" y="363696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1800">
                <a:solidFill>
                  <a:schemeClr val="tx2"/>
                </a:solidFill>
                <a:ea typeface="新細明體" charset="-120"/>
              </a:rPr>
              <a:t>250</a:t>
            </a:r>
          </a:p>
        </p:txBody>
      </p:sp>
      <p:sp>
        <p:nvSpPr>
          <p:cNvPr id="84024" name="Oval 1080"/>
          <p:cNvSpPr>
            <a:spLocks noChangeArrowheads="1"/>
          </p:cNvSpPr>
          <p:nvPr/>
        </p:nvSpPr>
        <p:spPr bwMode="auto">
          <a:xfrm>
            <a:off x="4229100" y="4972050"/>
            <a:ext cx="458788" cy="458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25" name="Text Box 1081"/>
          <p:cNvSpPr txBox="1">
            <a:spLocks noChangeArrowheads="1"/>
          </p:cNvSpPr>
          <p:nvPr/>
        </p:nvSpPr>
        <p:spPr bwMode="auto">
          <a:xfrm>
            <a:off x="4289425" y="49720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6</a:t>
            </a:r>
          </a:p>
        </p:txBody>
      </p:sp>
      <p:sp>
        <p:nvSpPr>
          <p:cNvPr id="84026" name="Line 1082"/>
          <p:cNvSpPr>
            <a:spLocks noChangeShapeType="1"/>
          </p:cNvSpPr>
          <p:nvPr/>
        </p:nvSpPr>
        <p:spPr bwMode="auto">
          <a:xfrm flipH="1">
            <a:off x="4598988" y="4525963"/>
            <a:ext cx="493712" cy="493712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27" name="Text Box 1083"/>
          <p:cNvSpPr txBox="1">
            <a:spLocks noChangeArrowheads="1"/>
          </p:cNvSpPr>
          <p:nvPr/>
        </p:nvSpPr>
        <p:spPr bwMode="auto">
          <a:xfrm>
            <a:off x="4986338" y="4699000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900</a:t>
            </a:r>
            <a:endParaRPr lang="en-US" altLang="zh-TW" sz="2400">
              <a:solidFill>
                <a:schemeClr val="tx2"/>
              </a:solidFill>
            </a:endParaRPr>
          </a:p>
        </p:txBody>
      </p:sp>
      <p:sp>
        <p:nvSpPr>
          <p:cNvPr id="84028" name="Oval 1084"/>
          <p:cNvSpPr>
            <a:spLocks noChangeArrowheads="1"/>
          </p:cNvSpPr>
          <p:nvPr/>
        </p:nvSpPr>
        <p:spPr bwMode="auto">
          <a:xfrm>
            <a:off x="3868738" y="4259263"/>
            <a:ext cx="458787" cy="458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29" name="Text Box 1085"/>
          <p:cNvSpPr txBox="1">
            <a:spLocks noChangeArrowheads="1"/>
          </p:cNvSpPr>
          <p:nvPr/>
        </p:nvSpPr>
        <p:spPr bwMode="auto">
          <a:xfrm>
            <a:off x="3929063" y="42592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7</a:t>
            </a:r>
          </a:p>
        </p:txBody>
      </p:sp>
      <p:sp>
        <p:nvSpPr>
          <p:cNvPr id="84030" name="Text Box 1086"/>
          <p:cNvSpPr txBox="1">
            <a:spLocks noChangeArrowheads="1"/>
          </p:cNvSpPr>
          <p:nvPr/>
        </p:nvSpPr>
        <p:spPr bwMode="auto">
          <a:xfrm>
            <a:off x="4351338" y="4357688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1400</a:t>
            </a:r>
            <a:endParaRPr lang="en-US" altLang="zh-TW" sz="2400">
              <a:solidFill>
                <a:schemeClr val="tx2"/>
              </a:solidFill>
            </a:endParaRPr>
          </a:p>
        </p:txBody>
      </p:sp>
      <p:sp>
        <p:nvSpPr>
          <p:cNvPr id="84031" name="Line 1087"/>
          <p:cNvSpPr>
            <a:spLocks noChangeShapeType="1"/>
          </p:cNvSpPr>
          <p:nvPr/>
        </p:nvSpPr>
        <p:spPr bwMode="auto">
          <a:xfrm flipH="1">
            <a:off x="4262438" y="4262438"/>
            <a:ext cx="669925" cy="1047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32" name="Oval 1092"/>
          <p:cNvSpPr>
            <a:spLocks noChangeArrowheads="1"/>
          </p:cNvSpPr>
          <p:nvPr/>
        </p:nvSpPr>
        <p:spPr bwMode="auto">
          <a:xfrm>
            <a:off x="3894138" y="3367088"/>
            <a:ext cx="458787" cy="458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33" name="Text Box 1093"/>
          <p:cNvSpPr txBox="1">
            <a:spLocks noChangeArrowheads="1"/>
          </p:cNvSpPr>
          <p:nvPr/>
        </p:nvSpPr>
        <p:spPr bwMode="auto">
          <a:xfrm>
            <a:off x="3954463" y="33670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3</a:t>
            </a:r>
          </a:p>
        </p:txBody>
      </p:sp>
      <p:sp>
        <p:nvSpPr>
          <p:cNvPr id="84034" name="Line 1095"/>
          <p:cNvSpPr>
            <a:spLocks noChangeShapeType="1"/>
          </p:cNvSpPr>
          <p:nvPr/>
        </p:nvSpPr>
        <p:spPr bwMode="auto">
          <a:xfrm flipH="1" flipV="1">
            <a:off x="4313238" y="3716338"/>
            <a:ext cx="669925" cy="4222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35" name="Text Box 1096"/>
          <p:cNvSpPr txBox="1">
            <a:spLocks noChangeArrowheads="1"/>
          </p:cNvSpPr>
          <p:nvPr/>
        </p:nvSpPr>
        <p:spPr bwMode="auto">
          <a:xfrm>
            <a:off x="4079875" y="39004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800">
                <a:solidFill>
                  <a:schemeClr val="tx2"/>
                </a:solidFill>
                <a:ea typeface="新細明體" charset="-120"/>
              </a:rPr>
              <a:t>1000</a:t>
            </a:r>
          </a:p>
        </p:txBody>
      </p:sp>
      <p:sp>
        <p:nvSpPr>
          <p:cNvPr id="84036" name="Rectangle 1097"/>
          <p:cNvSpPr>
            <a:spLocks noChangeArrowheads="1"/>
          </p:cNvSpPr>
          <p:nvPr/>
        </p:nvSpPr>
        <p:spPr bwMode="auto">
          <a:xfrm>
            <a:off x="4537075" y="5557838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zh-TW">
                <a:solidFill>
                  <a:schemeClr val="tx2"/>
                </a:solidFill>
              </a:rPr>
              <a:t>選</a:t>
            </a:r>
            <a:r>
              <a:rPr lang="en-US" altLang="zh-TW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84037" name="Oval 1098"/>
          <p:cNvSpPr>
            <a:spLocks noChangeArrowheads="1"/>
          </p:cNvSpPr>
          <p:nvPr/>
        </p:nvSpPr>
        <p:spPr bwMode="auto">
          <a:xfrm>
            <a:off x="7570788" y="3198813"/>
            <a:ext cx="458787" cy="458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38" name="Text Box 1099"/>
          <p:cNvSpPr txBox="1">
            <a:spLocks noChangeArrowheads="1"/>
          </p:cNvSpPr>
          <p:nvPr/>
        </p:nvSpPr>
        <p:spPr bwMode="auto">
          <a:xfrm>
            <a:off x="7631113" y="31988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4</a:t>
            </a:r>
          </a:p>
        </p:txBody>
      </p:sp>
      <p:sp>
        <p:nvSpPr>
          <p:cNvPr id="84039" name="Oval 1100"/>
          <p:cNvSpPr>
            <a:spLocks noChangeArrowheads="1"/>
          </p:cNvSpPr>
          <p:nvPr/>
        </p:nvSpPr>
        <p:spPr bwMode="auto">
          <a:xfrm>
            <a:off x="7564438" y="4232275"/>
            <a:ext cx="458787" cy="458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40" name="Text Box 1101"/>
          <p:cNvSpPr txBox="1">
            <a:spLocks noChangeArrowheads="1"/>
          </p:cNvSpPr>
          <p:nvPr/>
        </p:nvSpPr>
        <p:spPr bwMode="auto">
          <a:xfrm>
            <a:off x="7624763" y="4232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5</a:t>
            </a:r>
          </a:p>
        </p:txBody>
      </p:sp>
      <p:sp>
        <p:nvSpPr>
          <p:cNvPr id="84041" name="Line 1102"/>
          <p:cNvSpPr>
            <a:spLocks noChangeShapeType="1"/>
          </p:cNvSpPr>
          <p:nvPr/>
        </p:nvSpPr>
        <p:spPr bwMode="auto">
          <a:xfrm>
            <a:off x="7799388" y="3657600"/>
            <a:ext cx="0" cy="6000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42" name="Text Box 1103"/>
          <p:cNvSpPr txBox="1">
            <a:spLocks noChangeArrowheads="1"/>
          </p:cNvSpPr>
          <p:nvPr/>
        </p:nvSpPr>
        <p:spPr bwMode="auto">
          <a:xfrm>
            <a:off x="7796213" y="38084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1800">
                <a:solidFill>
                  <a:schemeClr val="tx2"/>
                </a:solidFill>
                <a:ea typeface="新細明體" charset="-120"/>
              </a:rPr>
              <a:t>250</a:t>
            </a:r>
          </a:p>
        </p:txBody>
      </p:sp>
      <p:sp>
        <p:nvSpPr>
          <p:cNvPr id="84043" name="Oval 1104"/>
          <p:cNvSpPr>
            <a:spLocks noChangeArrowheads="1"/>
          </p:cNvSpPr>
          <p:nvPr/>
        </p:nvSpPr>
        <p:spPr bwMode="auto">
          <a:xfrm>
            <a:off x="6834188" y="5143500"/>
            <a:ext cx="458787" cy="458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44" name="Text Box 1105"/>
          <p:cNvSpPr txBox="1">
            <a:spLocks noChangeArrowheads="1"/>
          </p:cNvSpPr>
          <p:nvPr/>
        </p:nvSpPr>
        <p:spPr bwMode="auto">
          <a:xfrm>
            <a:off x="6894513" y="51435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6</a:t>
            </a:r>
          </a:p>
        </p:txBody>
      </p:sp>
      <p:sp>
        <p:nvSpPr>
          <p:cNvPr id="84045" name="Line 1106"/>
          <p:cNvSpPr>
            <a:spLocks noChangeShapeType="1"/>
          </p:cNvSpPr>
          <p:nvPr/>
        </p:nvSpPr>
        <p:spPr bwMode="auto">
          <a:xfrm flipH="1">
            <a:off x="7204075" y="4697413"/>
            <a:ext cx="493713" cy="493712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46" name="Text Box 1107"/>
          <p:cNvSpPr txBox="1">
            <a:spLocks noChangeArrowheads="1"/>
          </p:cNvSpPr>
          <p:nvPr/>
        </p:nvSpPr>
        <p:spPr bwMode="auto">
          <a:xfrm>
            <a:off x="7591425" y="4870450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900</a:t>
            </a:r>
            <a:endParaRPr lang="en-US" altLang="zh-TW" sz="2400">
              <a:solidFill>
                <a:schemeClr val="tx2"/>
              </a:solidFill>
            </a:endParaRPr>
          </a:p>
        </p:txBody>
      </p:sp>
      <p:sp>
        <p:nvSpPr>
          <p:cNvPr id="84047" name="Oval 1108"/>
          <p:cNvSpPr>
            <a:spLocks noChangeArrowheads="1"/>
          </p:cNvSpPr>
          <p:nvPr/>
        </p:nvSpPr>
        <p:spPr bwMode="auto">
          <a:xfrm>
            <a:off x="6473825" y="4430713"/>
            <a:ext cx="458788" cy="458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48" name="Text Box 1109"/>
          <p:cNvSpPr txBox="1">
            <a:spLocks noChangeArrowheads="1"/>
          </p:cNvSpPr>
          <p:nvPr/>
        </p:nvSpPr>
        <p:spPr bwMode="auto">
          <a:xfrm>
            <a:off x="6534150" y="44307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7</a:t>
            </a:r>
          </a:p>
        </p:txBody>
      </p:sp>
      <p:sp>
        <p:nvSpPr>
          <p:cNvPr id="84049" name="Text Box 1110"/>
          <p:cNvSpPr txBox="1">
            <a:spLocks noChangeArrowheads="1"/>
          </p:cNvSpPr>
          <p:nvPr/>
        </p:nvSpPr>
        <p:spPr bwMode="auto">
          <a:xfrm>
            <a:off x="6956425" y="4529138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1400</a:t>
            </a:r>
            <a:endParaRPr lang="en-US" altLang="zh-TW" sz="2400">
              <a:solidFill>
                <a:schemeClr val="tx2"/>
              </a:solidFill>
            </a:endParaRPr>
          </a:p>
        </p:txBody>
      </p:sp>
      <p:sp>
        <p:nvSpPr>
          <p:cNvPr id="84050" name="Line 1111"/>
          <p:cNvSpPr>
            <a:spLocks noChangeShapeType="1"/>
          </p:cNvSpPr>
          <p:nvPr/>
        </p:nvSpPr>
        <p:spPr bwMode="auto">
          <a:xfrm flipH="1">
            <a:off x="6867525" y="4433888"/>
            <a:ext cx="669925" cy="1047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51" name="Line 1116"/>
          <p:cNvSpPr>
            <a:spLocks noChangeShapeType="1"/>
          </p:cNvSpPr>
          <p:nvPr/>
        </p:nvSpPr>
        <p:spPr bwMode="auto">
          <a:xfrm flipH="1" flipV="1">
            <a:off x="6808788" y="4849813"/>
            <a:ext cx="123825" cy="3175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52" name="Text Box 1117"/>
          <p:cNvSpPr txBox="1">
            <a:spLocks noChangeArrowheads="1"/>
          </p:cNvSpPr>
          <p:nvPr/>
        </p:nvSpPr>
        <p:spPr bwMode="auto">
          <a:xfrm>
            <a:off x="6075363" y="4951413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1000</a:t>
            </a:r>
          </a:p>
        </p:txBody>
      </p:sp>
      <p:sp>
        <p:nvSpPr>
          <p:cNvPr id="84053" name="Text Box 1118"/>
          <p:cNvSpPr txBox="1">
            <a:spLocks noChangeArrowheads="1"/>
          </p:cNvSpPr>
          <p:nvPr/>
        </p:nvSpPr>
        <p:spPr bwMode="auto">
          <a:xfrm>
            <a:off x="6253163" y="5745163"/>
            <a:ext cx="2001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4-5-6-7</a:t>
            </a:r>
            <a:r>
              <a:rPr lang="zh-TW" altLang="en-US">
                <a:solidFill>
                  <a:schemeClr val="tx2"/>
                </a:solidFill>
              </a:rPr>
              <a:t>比</a:t>
            </a:r>
            <a:r>
              <a:rPr lang="en-US" altLang="zh-TW">
                <a:solidFill>
                  <a:schemeClr val="tx2"/>
                </a:solidFill>
              </a:rPr>
              <a:t>4-5-7</a:t>
            </a:r>
            <a:r>
              <a:rPr lang="zh-TW" altLang="en-US">
                <a:solidFill>
                  <a:schemeClr val="tx2"/>
                </a:solidFill>
              </a:rPr>
              <a:t>長</a:t>
            </a:r>
          </a:p>
        </p:txBody>
      </p:sp>
      <p:sp>
        <p:nvSpPr>
          <p:cNvPr id="84054" name="Text Box 1119"/>
          <p:cNvSpPr txBox="1">
            <a:spLocks noChangeArrowheads="1"/>
          </p:cNvSpPr>
          <p:nvPr/>
        </p:nvSpPr>
        <p:spPr bwMode="auto">
          <a:xfrm>
            <a:off x="2033588" y="0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</a:rPr>
              <a:t>(a)</a:t>
            </a:r>
          </a:p>
        </p:txBody>
      </p:sp>
      <p:sp>
        <p:nvSpPr>
          <p:cNvPr id="84055" name="Text Box 1120"/>
          <p:cNvSpPr txBox="1">
            <a:spLocks noChangeArrowheads="1"/>
          </p:cNvSpPr>
          <p:nvPr/>
        </p:nvSpPr>
        <p:spPr bwMode="auto">
          <a:xfrm>
            <a:off x="4405313" y="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</a:rPr>
              <a:t>(b)</a:t>
            </a:r>
          </a:p>
        </p:txBody>
      </p:sp>
      <p:sp>
        <p:nvSpPr>
          <p:cNvPr id="84056" name="Text Box 1121"/>
          <p:cNvSpPr txBox="1">
            <a:spLocks noChangeArrowheads="1"/>
          </p:cNvSpPr>
          <p:nvPr/>
        </p:nvSpPr>
        <p:spPr bwMode="auto">
          <a:xfrm>
            <a:off x="6213475" y="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</a:rPr>
              <a:t>(c)</a:t>
            </a:r>
          </a:p>
        </p:txBody>
      </p:sp>
      <p:sp>
        <p:nvSpPr>
          <p:cNvPr id="84057" name="Text Box 1122"/>
          <p:cNvSpPr txBox="1">
            <a:spLocks noChangeArrowheads="1"/>
          </p:cNvSpPr>
          <p:nvPr/>
        </p:nvSpPr>
        <p:spPr bwMode="auto">
          <a:xfrm>
            <a:off x="982663" y="333375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</a:rPr>
              <a:t>(d)</a:t>
            </a:r>
          </a:p>
        </p:txBody>
      </p:sp>
      <p:sp>
        <p:nvSpPr>
          <p:cNvPr id="84058" name="Text Box 1123"/>
          <p:cNvSpPr txBox="1">
            <a:spLocks noChangeArrowheads="1"/>
          </p:cNvSpPr>
          <p:nvPr/>
        </p:nvSpPr>
        <p:spPr bwMode="auto">
          <a:xfrm>
            <a:off x="3038475" y="3351213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</a:rPr>
              <a:t>(e)</a:t>
            </a:r>
          </a:p>
        </p:txBody>
      </p:sp>
      <p:sp>
        <p:nvSpPr>
          <p:cNvPr id="84059" name="Text Box 1124"/>
          <p:cNvSpPr txBox="1">
            <a:spLocks noChangeArrowheads="1"/>
          </p:cNvSpPr>
          <p:nvPr/>
        </p:nvSpPr>
        <p:spPr bwMode="auto">
          <a:xfrm>
            <a:off x="6370638" y="32813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</a:rPr>
              <a:t>(f)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Oval 3"/>
          <p:cNvSpPr>
            <a:spLocks noChangeArrowheads="1"/>
          </p:cNvSpPr>
          <p:nvPr/>
        </p:nvSpPr>
        <p:spPr bwMode="auto">
          <a:xfrm>
            <a:off x="3008313" y="347663"/>
            <a:ext cx="458787" cy="458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3068638" y="3476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4</a:t>
            </a:r>
          </a:p>
        </p:txBody>
      </p:sp>
      <p:sp>
        <p:nvSpPr>
          <p:cNvPr id="84998" name="Oval 5"/>
          <p:cNvSpPr>
            <a:spLocks noChangeArrowheads="1"/>
          </p:cNvSpPr>
          <p:nvPr/>
        </p:nvSpPr>
        <p:spPr bwMode="auto">
          <a:xfrm>
            <a:off x="3001963" y="1381125"/>
            <a:ext cx="458787" cy="458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Text Box 6"/>
          <p:cNvSpPr txBox="1">
            <a:spLocks noChangeArrowheads="1"/>
          </p:cNvSpPr>
          <p:nvPr/>
        </p:nvSpPr>
        <p:spPr bwMode="auto">
          <a:xfrm>
            <a:off x="3062288" y="13811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5</a:t>
            </a:r>
          </a:p>
        </p:txBody>
      </p:sp>
      <p:sp>
        <p:nvSpPr>
          <p:cNvPr id="85000" name="Line 7"/>
          <p:cNvSpPr>
            <a:spLocks noChangeShapeType="1"/>
          </p:cNvSpPr>
          <p:nvPr/>
        </p:nvSpPr>
        <p:spPr bwMode="auto">
          <a:xfrm>
            <a:off x="3236913" y="806450"/>
            <a:ext cx="0" cy="6000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Text Box 8"/>
          <p:cNvSpPr txBox="1">
            <a:spLocks noChangeArrowheads="1"/>
          </p:cNvSpPr>
          <p:nvPr/>
        </p:nvSpPr>
        <p:spPr bwMode="auto">
          <a:xfrm>
            <a:off x="3233738" y="95726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1800">
                <a:solidFill>
                  <a:schemeClr val="tx2"/>
                </a:solidFill>
                <a:ea typeface="新細明體" charset="-120"/>
              </a:rPr>
              <a:t>250</a:t>
            </a:r>
          </a:p>
        </p:txBody>
      </p:sp>
      <p:sp>
        <p:nvSpPr>
          <p:cNvPr id="85002" name="Oval 9"/>
          <p:cNvSpPr>
            <a:spLocks noChangeArrowheads="1"/>
          </p:cNvSpPr>
          <p:nvPr/>
        </p:nvSpPr>
        <p:spPr bwMode="auto">
          <a:xfrm>
            <a:off x="2271713" y="2292350"/>
            <a:ext cx="458787" cy="458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3" name="Text Box 10"/>
          <p:cNvSpPr txBox="1">
            <a:spLocks noChangeArrowheads="1"/>
          </p:cNvSpPr>
          <p:nvPr/>
        </p:nvSpPr>
        <p:spPr bwMode="auto">
          <a:xfrm>
            <a:off x="2332038" y="22923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6</a:t>
            </a:r>
          </a:p>
        </p:txBody>
      </p:sp>
      <p:sp>
        <p:nvSpPr>
          <p:cNvPr id="85004" name="Line 11"/>
          <p:cNvSpPr>
            <a:spLocks noChangeShapeType="1"/>
          </p:cNvSpPr>
          <p:nvPr/>
        </p:nvSpPr>
        <p:spPr bwMode="auto">
          <a:xfrm flipH="1">
            <a:off x="2641600" y="1846263"/>
            <a:ext cx="493713" cy="493712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5" name="Text Box 12"/>
          <p:cNvSpPr txBox="1">
            <a:spLocks noChangeArrowheads="1"/>
          </p:cNvSpPr>
          <p:nvPr/>
        </p:nvSpPr>
        <p:spPr bwMode="auto">
          <a:xfrm>
            <a:off x="3028950" y="2019300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900</a:t>
            </a:r>
            <a:endParaRPr lang="en-US" altLang="zh-TW" sz="2400">
              <a:solidFill>
                <a:schemeClr val="tx2"/>
              </a:solidFill>
            </a:endParaRPr>
          </a:p>
        </p:txBody>
      </p:sp>
      <p:sp>
        <p:nvSpPr>
          <p:cNvPr id="85006" name="Oval 13"/>
          <p:cNvSpPr>
            <a:spLocks noChangeArrowheads="1"/>
          </p:cNvSpPr>
          <p:nvPr/>
        </p:nvSpPr>
        <p:spPr bwMode="auto">
          <a:xfrm>
            <a:off x="1911350" y="1579563"/>
            <a:ext cx="458788" cy="458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Text Box 14"/>
          <p:cNvSpPr txBox="1">
            <a:spLocks noChangeArrowheads="1"/>
          </p:cNvSpPr>
          <p:nvPr/>
        </p:nvSpPr>
        <p:spPr bwMode="auto">
          <a:xfrm>
            <a:off x="1971675" y="15795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7</a:t>
            </a:r>
          </a:p>
        </p:txBody>
      </p:sp>
      <p:sp>
        <p:nvSpPr>
          <p:cNvPr id="85008" name="Text Box 15"/>
          <p:cNvSpPr txBox="1">
            <a:spLocks noChangeArrowheads="1"/>
          </p:cNvSpPr>
          <p:nvPr/>
        </p:nvSpPr>
        <p:spPr bwMode="auto">
          <a:xfrm>
            <a:off x="2393950" y="1677988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1400</a:t>
            </a:r>
            <a:endParaRPr lang="en-US" altLang="zh-TW" sz="2400">
              <a:solidFill>
                <a:schemeClr val="tx2"/>
              </a:solidFill>
            </a:endParaRPr>
          </a:p>
        </p:txBody>
      </p:sp>
      <p:sp>
        <p:nvSpPr>
          <p:cNvPr id="85009" name="Line 16"/>
          <p:cNvSpPr>
            <a:spLocks noChangeShapeType="1"/>
          </p:cNvSpPr>
          <p:nvPr/>
        </p:nvSpPr>
        <p:spPr bwMode="auto">
          <a:xfrm flipH="1">
            <a:off x="2305050" y="1582738"/>
            <a:ext cx="669925" cy="1047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Oval 17"/>
          <p:cNvSpPr>
            <a:spLocks noChangeArrowheads="1"/>
          </p:cNvSpPr>
          <p:nvPr/>
        </p:nvSpPr>
        <p:spPr bwMode="auto">
          <a:xfrm>
            <a:off x="1936750" y="687388"/>
            <a:ext cx="458788" cy="458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1" name="Text Box 18"/>
          <p:cNvSpPr txBox="1">
            <a:spLocks noChangeArrowheads="1"/>
          </p:cNvSpPr>
          <p:nvPr/>
        </p:nvSpPr>
        <p:spPr bwMode="auto">
          <a:xfrm>
            <a:off x="1997075" y="6873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3</a:t>
            </a:r>
          </a:p>
        </p:txBody>
      </p:sp>
      <p:sp>
        <p:nvSpPr>
          <p:cNvPr id="85012" name="Line 19"/>
          <p:cNvSpPr>
            <a:spLocks noChangeShapeType="1"/>
          </p:cNvSpPr>
          <p:nvPr/>
        </p:nvSpPr>
        <p:spPr bwMode="auto">
          <a:xfrm flipH="1" flipV="1">
            <a:off x="2355850" y="1036638"/>
            <a:ext cx="669925" cy="4222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3" name="Text Box 20"/>
          <p:cNvSpPr txBox="1">
            <a:spLocks noChangeArrowheads="1"/>
          </p:cNvSpPr>
          <p:nvPr/>
        </p:nvSpPr>
        <p:spPr bwMode="auto">
          <a:xfrm>
            <a:off x="2122488" y="12207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800">
                <a:solidFill>
                  <a:schemeClr val="tx2"/>
                </a:solidFill>
                <a:ea typeface="新細明體" charset="-120"/>
              </a:rPr>
              <a:t>1000</a:t>
            </a:r>
          </a:p>
        </p:txBody>
      </p:sp>
      <p:sp>
        <p:nvSpPr>
          <p:cNvPr id="85014" name="Rectangle 21"/>
          <p:cNvSpPr>
            <a:spLocks noChangeArrowheads="1"/>
          </p:cNvSpPr>
          <p:nvPr/>
        </p:nvSpPr>
        <p:spPr bwMode="auto">
          <a:xfrm>
            <a:off x="2436813" y="2965450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zh-TW">
                <a:solidFill>
                  <a:schemeClr val="tx2"/>
                </a:solidFill>
              </a:rPr>
              <a:t>選</a:t>
            </a:r>
            <a:r>
              <a:rPr lang="en-US" altLang="zh-TW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85015" name="Oval 22"/>
          <p:cNvSpPr>
            <a:spLocks noChangeArrowheads="1"/>
          </p:cNvSpPr>
          <p:nvPr/>
        </p:nvSpPr>
        <p:spPr bwMode="auto">
          <a:xfrm>
            <a:off x="6794500" y="482600"/>
            <a:ext cx="458788" cy="458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6" name="Text Box 23"/>
          <p:cNvSpPr txBox="1">
            <a:spLocks noChangeArrowheads="1"/>
          </p:cNvSpPr>
          <p:nvPr/>
        </p:nvSpPr>
        <p:spPr bwMode="auto">
          <a:xfrm>
            <a:off x="6854825" y="48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4</a:t>
            </a:r>
          </a:p>
        </p:txBody>
      </p:sp>
      <p:sp>
        <p:nvSpPr>
          <p:cNvPr id="85017" name="Oval 24"/>
          <p:cNvSpPr>
            <a:spLocks noChangeArrowheads="1"/>
          </p:cNvSpPr>
          <p:nvPr/>
        </p:nvSpPr>
        <p:spPr bwMode="auto">
          <a:xfrm>
            <a:off x="6788150" y="1516063"/>
            <a:ext cx="458788" cy="458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8" name="Text Box 25"/>
          <p:cNvSpPr txBox="1">
            <a:spLocks noChangeArrowheads="1"/>
          </p:cNvSpPr>
          <p:nvPr/>
        </p:nvSpPr>
        <p:spPr bwMode="auto">
          <a:xfrm>
            <a:off x="6848475" y="15160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5</a:t>
            </a:r>
          </a:p>
        </p:txBody>
      </p:sp>
      <p:sp>
        <p:nvSpPr>
          <p:cNvPr id="85019" name="Line 26"/>
          <p:cNvSpPr>
            <a:spLocks noChangeShapeType="1"/>
          </p:cNvSpPr>
          <p:nvPr/>
        </p:nvSpPr>
        <p:spPr bwMode="auto">
          <a:xfrm>
            <a:off x="7023100" y="941388"/>
            <a:ext cx="0" cy="6000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20" name="Text Box 27"/>
          <p:cNvSpPr txBox="1">
            <a:spLocks noChangeArrowheads="1"/>
          </p:cNvSpPr>
          <p:nvPr/>
        </p:nvSpPr>
        <p:spPr bwMode="auto">
          <a:xfrm>
            <a:off x="7019925" y="10922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1800">
                <a:solidFill>
                  <a:schemeClr val="tx2"/>
                </a:solidFill>
                <a:ea typeface="新細明體" charset="-120"/>
              </a:rPr>
              <a:t>250</a:t>
            </a:r>
          </a:p>
        </p:txBody>
      </p:sp>
      <p:sp>
        <p:nvSpPr>
          <p:cNvPr id="85021" name="Oval 28"/>
          <p:cNvSpPr>
            <a:spLocks noChangeArrowheads="1"/>
          </p:cNvSpPr>
          <p:nvPr/>
        </p:nvSpPr>
        <p:spPr bwMode="auto">
          <a:xfrm>
            <a:off x="6057900" y="2427288"/>
            <a:ext cx="458788" cy="458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22" name="Text Box 29"/>
          <p:cNvSpPr txBox="1">
            <a:spLocks noChangeArrowheads="1"/>
          </p:cNvSpPr>
          <p:nvPr/>
        </p:nvSpPr>
        <p:spPr bwMode="auto">
          <a:xfrm>
            <a:off x="6118225" y="24272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6</a:t>
            </a:r>
          </a:p>
        </p:txBody>
      </p:sp>
      <p:sp>
        <p:nvSpPr>
          <p:cNvPr id="85023" name="Line 30"/>
          <p:cNvSpPr>
            <a:spLocks noChangeShapeType="1"/>
          </p:cNvSpPr>
          <p:nvPr/>
        </p:nvSpPr>
        <p:spPr bwMode="auto">
          <a:xfrm flipH="1">
            <a:off x="6427788" y="1981200"/>
            <a:ext cx="493712" cy="493713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24" name="Text Box 31"/>
          <p:cNvSpPr txBox="1">
            <a:spLocks noChangeArrowheads="1"/>
          </p:cNvSpPr>
          <p:nvPr/>
        </p:nvSpPr>
        <p:spPr bwMode="auto">
          <a:xfrm>
            <a:off x="6815138" y="2154238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900</a:t>
            </a:r>
            <a:endParaRPr lang="en-US" altLang="zh-TW" sz="2400">
              <a:solidFill>
                <a:schemeClr val="tx2"/>
              </a:solidFill>
            </a:endParaRPr>
          </a:p>
        </p:txBody>
      </p:sp>
      <p:sp>
        <p:nvSpPr>
          <p:cNvPr id="85025" name="Oval 32"/>
          <p:cNvSpPr>
            <a:spLocks noChangeArrowheads="1"/>
          </p:cNvSpPr>
          <p:nvPr/>
        </p:nvSpPr>
        <p:spPr bwMode="auto">
          <a:xfrm>
            <a:off x="5697538" y="1714500"/>
            <a:ext cx="458787" cy="458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26" name="Text Box 33"/>
          <p:cNvSpPr txBox="1">
            <a:spLocks noChangeArrowheads="1"/>
          </p:cNvSpPr>
          <p:nvPr/>
        </p:nvSpPr>
        <p:spPr bwMode="auto">
          <a:xfrm>
            <a:off x="5757863" y="17145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7</a:t>
            </a:r>
          </a:p>
        </p:txBody>
      </p:sp>
      <p:sp>
        <p:nvSpPr>
          <p:cNvPr id="85027" name="Text Box 34"/>
          <p:cNvSpPr txBox="1">
            <a:spLocks noChangeArrowheads="1"/>
          </p:cNvSpPr>
          <p:nvPr/>
        </p:nvSpPr>
        <p:spPr bwMode="auto">
          <a:xfrm>
            <a:off x="6180138" y="1812925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1400</a:t>
            </a:r>
            <a:endParaRPr lang="en-US" altLang="zh-TW" sz="2400">
              <a:solidFill>
                <a:schemeClr val="tx2"/>
              </a:solidFill>
            </a:endParaRPr>
          </a:p>
        </p:txBody>
      </p:sp>
      <p:sp>
        <p:nvSpPr>
          <p:cNvPr id="85028" name="Line 35"/>
          <p:cNvSpPr>
            <a:spLocks noChangeShapeType="1"/>
          </p:cNvSpPr>
          <p:nvPr/>
        </p:nvSpPr>
        <p:spPr bwMode="auto">
          <a:xfrm flipH="1">
            <a:off x="6091238" y="1717675"/>
            <a:ext cx="669925" cy="1047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29" name="Oval 36"/>
          <p:cNvSpPr>
            <a:spLocks noChangeArrowheads="1"/>
          </p:cNvSpPr>
          <p:nvPr/>
        </p:nvSpPr>
        <p:spPr bwMode="auto">
          <a:xfrm>
            <a:off x="5722938" y="822325"/>
            <a:ext cx="458787" cy="458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30" name="Text Box 37"/>
          <p:cNvSpPr txBox="1">
            <a:spLocks noChangeArrowheads="1"/>
          </p:cNvSpPr>
          <p:nvPr/>
        </p:nvSpPr>
        <p:spPr bwMode="auto">
          <a:xfrm>
            <a:off x="5783263" y="8223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3</a:t>
            </a:r>
          </a:p>
        </p:txBody>
      </p:sp>
      <p:sp>
        <p:nvSpPr>
          <p:cNvPr id="85031" name="Line 38"/>
          <p:cNvSpPr>
            <a:spLocks noChangeShapeType="1"/>
          </p:cNvSpPr>
          <p:nvPr/>
        </p:nvSpPr>
        <p:spPr bwMode="auto">
          <a:xfrm flipH="1" flipV="1">
            <a:off x="6142038" y="1171575"/>
            <a:ext cx="669925" cy="4222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32" name="Text Box 39"/>
          <p:cNvSpPr txBox="1">
            <a:spLocks noChangeArrowheads="1"/>
          </p:cNvSpPr>
          <p:nvPr/>
        </p:nvSpPr>
        <p:spPr bwMode="auto">
          <a:xfrm>
            <a:off x="5908675" y="13557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800">
                <a:solidFill>
                  <a:schemeClr val="tx2"/>
                </a:solidFill>
                <a:ea typeface="新細明體" charset="-120"/>
              </a:rPr>
              <a:t>1000</a:t>
            </a:r>
          </a:p>
        </p:txBody>
      </p:sp>
      <p:sp>
        <p:nvSpPr>
          <p:cNvPr id="85033" name="Oval 40"/>
          <p:cNvSpPr>
            <a:spLocks noChangeArrowheads="1"/>
          </p:cNvSpPr>
          <p:nvPr/>
        </p:nvSpPr>
        <p:spPr bwMode="auto">
          <a:xfrm>
            <a:off x="4641850" y="833438"/>
            <a:ext cx="458788" cy="458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34" name="Text Box 41"/>
          <p:cNvSpPr txBox="1">
            <a:spLocks noChangeArrowheads="1"/>
          </p:cNvSpPr>
          <p:nvPr/>
        </p:nvSpPr>
        <p:spPr bwMode="auto">
          <a:xfrm>
            <a:off x="4702175" y="8334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2</a:t>
            </a:r>
          </a:p>
        </p:txBody>
      </p:sp>
      <p:sp>
        <p:nvSpPr>
          <p:cNvPr id="85035" name="Line 42"/>
          <p:cNvSpPr>
            <a:spLocks noChangeShapeType="1"/>
          </p:cNvSpPr>
          <p:nvPr/>
        </p:nvSpPr>
        <p:spPr bwMode="auto">
          <a:xfrm flipH="1">
            <a:off x="5045075" y="1058863"/>
            <a:ext cx="688975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36" name="Text Box 43"/>
          <p:cNvSpPr txBox="1">
            <a:spLocks noChangeArrowheads="1"/>
          </p:cNvSpPr>
          <p:nvPr/>
        </p:nvSpPr>
        <p:spPr bwMode="auto">
          <a:xfrm>
            <a:off x="5051425" y="717550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1200</a:t>
            </a:r>
          </a:p>
        </p:txBody>
      </p:sp>
      <p:sp>
        <p:nvSpPr>
          <p:cNvPr id="85037" name="Rectangle 44"/>
          <p:cNvSpPr>
            <a:spLocks noChangeArrowheads="1"/>
          </p:cNvSpPr>
          <p:nvPr/>
        </p:nvSpPr>
        <p:spPr bwMode="auto">
          <a:xfrm>
            <a:off x="5176838" y="2971800"/>
            <a:ext cx="2179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4</a:t>
            </a:r>
            <a:r>
              <a:rPr lang="zh-TW" altLang="en-US">
                <a:solidFill>
                  <a:schemeClr val="tx2"/>
                </a:solidFill>
              </a:rPr>
              <a:t>到</a:t>
            </a:r>
            <a:r>
              <a:rPr lang="en-US" altLang="zh-TW">
                <a:solidFill>
                  <a:schemeClr val="tx2"/>
                </a:solidFill>
              </a:rPr>
              <a:t>2</a:t>
            </a:r>
            <a:r>
              <a:rPr lang="zh-TW" altLang="en-US">
                <a:solidFill>
                  <a:schemeClr val="tx2"/>
                </a:solidFill>
              </a:rPr>
              <a:t>由</a:t>
            </a:r>
            <a:r>
              <a:rPr lang="zh-TW" altLang="en-US" sz="2400">
                <a:solidFill>
                  <a:schemeClr val="tx2"/>
                </a:solidFill>
                <a:ea typeface="新細明體" charset="-120"/>
                <a:sym typeface="Symbol" pitchFamily="18" charset="2"/>
              </a:rPr>
              <a:t></a:t>
            </a:r>
            <a:r>
              <a:rPr lang="zh-TW" altLang="en-US">
                <a:solidFill>
                  <a:schemeClr val="tx2"/>
                </a:solidFill>
              </a:rPr>
              <a:t>改成</a:t>
            </a:r>
            <a:r>
              <a:rPr lang="en-US" altLang="zh-TW">
                <a:solidFill>
                  <a:schemeClr val="tx2"/>
                </a:solidFill>
              </a:rPr>
              <a:t>2450</a:t>
            </a:r>
          </a:p>
        </p:txBody>
      </p:sp>
      <p:sp>
        <p:nvSpPr>
          <p:cNvPr id="85038" name="Oval 45"/>
          <p:cNvSpPr>
            <a:spLocks noChangeArrowheads="1"/>
          </p:cNvSpPr>
          <p:nvPr/>
        </p:nvSpPr>
        <p:spPr bwMode="auto">
          <a:xfrm>
            <a:off x="3559175" y="3509963"/>
            <a:ext cx="458788" cy="458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39" name="Text Box 46"/>
          <p:cNvSpPr txBox="1">
            <a:spLocks noChangeArrowheads="1"/>
          </p:cNvSpPr>
          <p:nvPr/>
        </p:nvSpPr>
        <p:spPr bwMode="auto">
          <a:xfrm>
            <a:off x="3619500" y="35099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4</a:t>
            </a:r>
          </a:p>
        </p:txBody>
      </p:sp>
      <p:sp>
        <p:nvSpPr>
          <p:cNvPr id="85040" name="Oval 47"/>
          <p:cNvSpPr>
            <a:spLocks noChangeArrowheads="1"/>
          </p:cNvSpPr>
          <p:nvPr/>
        </p:nvSpPr>
        <p:spPr bwMode="auto">
          <a:xfrm>
            <a:off x="3552825" y="4543425"/>
            <a:ext cx="458788" cy="458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41" name="Text Box 48"/>
          <p:cNvSpPr txBox="1">
            <a:spLocks noChangeArrowheads="1"/>
          </p:cNvSpPr>
          <p:nvPr/>
        </p:nvSpPr>
        <p:spPr bwMode="auto">
          <a:xfrm>
            <a:off x="3613150" y="45434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5</a:t>
            </a:r>
          </a:p>
        </p:txBody>
      </p:sp>
      <p:sp>
        <p:nvSpPr>
          <p:cNvPr id="85042" name="Line 49"/>
          <p:cNvSpPr>
            <a:spLocks noChangeShapeType="1"/>
          </p:cNvSpPr>
          <p:nvPr/>
        </p:nvSpPr>
        <p:spPr bwMode="auto">
          <a:xfrm>
            <a:off x="3787775" y="3968750"/>
            <a:ext cx="0" cy="6000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43" name="Text Box 50"/>
          <p:cNvSpPr txBox="1">
            <a:spLocks noChangeArrowheads="1"/>
          </p:cNvSpPr>
          <p:nvPr/>
        </p:nvSpPr>
        <p:spPr bwMode="auto">
          <a:xfrm>
            <a:off x="3784600" y="411956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1800">
                <a:solidFill>
                  <a:schemeClr val="tx2"/>
                </a:solidFill>
                <a:ea typeface="新細明體" charset="-120"/>
              </a:rPr>
              <a:t>250</a:t>
            </a:r>
          </a:p>
        </p:txBody>
      </p:sp>
      <p:sp>
        <p:nvSpPr>
          <p:cNvPr id="85044" name="Oval 51"/>
          <p:cNvSpPr>
            <a:spLocks noChangeArrowheads="1"/>
          </p:cNvSpPr>
          <p:nvPr/>
        </p:nvSpPr>
        <p:spPr bwMode="auto">
          <a:xfrm>
            <a:off x="2822575" y="5454650"/>
            <a:ext cx="458788" cy="458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45" name="Text Box 52"/>
          <p:cNvSpPr txBox="1">
            <a:spLocks noChangeArrowheads="1"/>
          </p:cNvSpPr>
          <p:nvPr/>
        </p:nvSpPr>
        <p:spPr bwMode="auto">
          <a:xfrm>
            <a:off x="2882900" y="5454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6</a:t>
            </a:r>
          </a:p>
        </p:txBody>
      </p:sp>
      <p:sp>
        <p:nvSpPr>
          <p:cNvPr id="85046" name="Line 53"/>
          <p:cNvSpPr>
            <a:spLocks noChangeShapeType="1"/>
          </p:cNvSpPr>
          <p:nvPr/>
        </p:nvSpPr>
        <p:spPr bwMode="auto">
          <a:xfrm flipH="1">
            <a:off x="3192463" y="5008563"/>
            <a:ext cx="493712" cy="493712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47" name="Text Box 54"/>
          <p:cNvSpPr txBox="1">
            <a:spLocks noChangeArrowheads="1"/>
          </p:cNvSpPr>
          <p:nvPr/>
        </p:nvSpPr>
        <p:spPr bwMode="auto">
          <a:xfrm>
            <a:off x="3579813" y="5181600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900</a:t>
            </a:r>
            <a:endParaRPr lang="en-US" altLang="zh-TW" sz="2400">
              <a:solidFill>
                <a:schemeClr val="tx2"/>
              </a:solidFill>
            </a:endParaRPr>
          </a:p>
        </p:txBody>
      </p:sp>
      <p:sp>
        <p:nvSpPr>
          <p:cNvPr id="85048" name="Oval 55"/>
          <p:cNvSpPr>
            <a:spLocks noChangeArrowheads="1"/>
          </p:cNvSpPr>
          <p:nvPr/>
        </p:nvSpPr>
        <p:spPr bwMode="auto">
          <a:xfrm>
            <a:off x="2462213" y="4741863"/>
            <a:ext cx="458787" cy="458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49" name="Text Box 56"/>
          <p:cNvSpPr txBox="1">
            <a:spLocks noChangeArrowheads="1"/>
          </p:cNvSpPr>
          <p:nvPr/>
        </p:nvSpPr>
        <p:spPr bwMode="auto">
          <a:xfrm>
            <a:off x="2522538" y="47418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7</a:t>
            </a:r>
          </a:p>
        </p:txBody>
      </p:sp>
      <p:sp>
        <p:nvSpPr>
          <p:cNvPr id="85050" name="Text Box 57"/>
          <p:cNvSpPr txBox="1">
            <a:spLocks noChangeArrowheads="1"/>
          </p:cNvSpPr>
          <p:nvPr/>
        </p:nvSpPr>
        <p:spPr bwMode="auto">
          <a:xfrm>
            <a:off x="2944813" y="4840288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1400</a:t>
            </a:r>
            <a:endParaRPr lang="en-US" altLang="zh-TW" sz="2400">
              <a:solidFill>
                <a:schemeClr val="tx2"/>
              </a:solidFill>
            </a:endParaRPr>
          </a:p>
        </p:txBody>
      </p:sp>
      <p:sp>
        <p:nvSpPr>
          <p:cNvPr id="85051" name="Line 58"/>
          <p:cNvSpPr>
            <a:spLocks noChangeShapeType="1"/>
          </p:cNvSpPr>
          <p:nvPr/>
        </p:nvSpPr>
        <p:spPr bwMode="auto">
          <a:xfrm flipH="1">
            <a:off x="2855913" y="4745038"/>
            <a:ext cx="669925" cy="1047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52" name="Oval 59"/>
          <p:cNvSpPr>
            <a:spLocks noChangeArrowheads="1"/>
          </p:cNvSpPr>
          <p:nvPr/>
        </p:nvSpPr>
        <p:spPr bwMode="auto">
          <a:xfrm>
            <a:off x="2487613" y="3849688"/>
            <a:ext cx="458787" cy="458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53" name="Text Box 60"/>
          <p:cNvSpPr txBox="1">
            <a:spLocks noChangeArrowheads="1"/>
          </p:cNvSpPr>
          <p:nvPr/>
        </p:nvSpPr>
        <p:spPr bwMode="auto">
          <a:xfrm>
            <a:off x="2547938" y="38496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3</a:t>
            </a:r>
          </a:p>
        </p:txBody>
      </p:sp>
      <p:sp>
        <p:nvSpPr>
          <p:cNvPr id="85054" name="Line 61"/>
          <p:cNvSpPr>
            <a:spLocks noChangeShapeType="1"/>
          </p:cNvSpPr>
          <p:nvPr/>
        </p:nvSpPr>
        <p:spPr bwMode="auto">
          <a:xfrm flipH="1" flipV="1">
            <a:off x="2906713" y="4198938"/>
            <a:ext cx="669925" cy="4222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55" name="Text Box 62"/>
          <p:cNvSpPr txBox="1">
            <a:spLocks noChangeArrowheads="1"/>
          </p:cNvSpPr>
          <p:nvPr/>
        </p:nvSpPr>
        <p:spPr bwMode="auto">
          <a:xfrm>
            <a:off x="2673350" y="43830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800">
                <a:solidFill>
                  <a:schemeClr val="tx2"/>
                </a:solidFill>
                <a:ea typeface="新細明體" charset="-120"/>
              </a:rPr>
              <a:t>1000</a:t>
            </a:r>
          </a:p>
        </p:txBody>
      </p:sp>
      <p:sp>
        <p:nvSpPr>
          <p:cNvPr id="85056" name="Oval 63"/>
          <p:cNvSpPr>
            <a:spLocks noChangeArrowheads="1"/>
          </p:cNvSpPr>
          <p:nvPr/>
        </p:nvSpPr>
        <p:spPr bwMode="auto">
          <a:xfrm>
            <a:off x="1406525" y="3860800"/>
            <a:ext cx="458788" cy="458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57" name="Text Box 64"/>
          <p:cNvSpPr txBox="1">
            <a:spLocks noChangeArrowheads="1"/>
          </p:cNvSpPr>
          <p:nvPr/>
        </p:nvSpPr>
        <p:spPr bwMode="auto">
          <a:xfrm>
            <a:off x="1466850" y="386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2</a:t>
            </a:r>
          </a:p>
        </p:txBody>
      </p:sp>
      <p:sp>
        <p:nvSpPr>
          <p:cNvPr id="85058" name="Line 65"/>
          <p:cNvSpPr>
            <a:spLocks noChangeShapeType="1"/>
          </p:cNvSpPr>
          <p:nvPr/>
        </p:nvSpPr>
        <p:spPr bwMode="auto">
          <a:xfrm flipH="1">
            <a:off x="1809750" y="4086225"/>
            <a:ext cx="688975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59" name="Text Box 66"/>
          <p:cNvSpPr txBox="1">
            <a:spLocks noChangeArrowheads="1"/>
          </p:cNvSpPr>
          <p:nvPr/>
        </p:nvSpPr>
        <p:spPr bwMode="auto">
          <a:xfrm>
            <a:off x="1816100" y="3744913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1200</a:t>
            </a:r>
          </a:p>
        </p:txBody>
      </p:sp>
      <p:sp>
        <p:nvSpPr>
          <p:cNvPr id="85060" name="Rectangle 67"/>
          <p:cNvSpPr>
            <a:spLocks noChangeArrowheads="1"/>
          </p:cNvSpPr>
          <p:nvPr/>
        </p:nvSpPr>
        <p:spPr bwMode="auto">
          <a:xfrm>
            <a:off x="2736850" y="6122988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zh-TW">
                <a:solidFill>
                  <a:schemeClr val="tx2"/>
                </a:solidFill>
              </a:rPr>
              <a:t>選</a:t>
            </a:r>
            <a:r>
              <a:rPr lang="en-US" altLang="zh-TW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85061" name="Oval 68"/>
          <p:cNvSpPr>
            <a:spLocks noChangeArrowheads="1"/>
          </p:cNvSpPr>
          <p:nvPr/>
        </p:nvSpPr>
        <p:spPr bwMode="auto">
          <a:xfrm>
            <a:off x="7151688" y="3644900"/>
            <a:ext cx="458787" cy="458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62" name="Text Box 69"/>
          <p:cNvSpPr txBox="1">
            <a:spLocks noChangeArrowheads="1"/>
          </p:cNvSpPr>
          <p:nvPr/>
        </p:nvSpPr>
        <p:spPr bwMode="auto">
          <a:xfrm>
            <a:off x="7212013" y="36449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4</a:t>
            </a:r>
          </a:p>
        </p:txBody>
      </p:sp>
      <p:sp>
        <p:nvSpPr>
          <p:cNvPr id="85063" name="Oval 70"/>
          <p:cNvSpPr>
            <a:spLocks noChangeArrowheads="1"/>
          </p:cNvSpPr>
          <p:nvPr/>
        </p:nvSpPr>
        <p:spPr bwMode="auto">
          <a:xfrm>
            <a:off x="7145338" y="4678363"/>
            <a:ext cx="458787" cy="458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64" name="Text Box 71"/>
          <p:cNvSpPr txBox="1">
            <a:spLocks noChangeArrowheads="1"/>
          </p:cNvSpPr>
          <p:nvPr/>
        </p:nvSpPr>
        <p:spPr bwMode="auto">
          <a:xfrm>
            <a:off x="7205663" y="46783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5</a:t>
            </a:r>
          </a:p>
        </p:txBody>
      </p:sp>
      <p:sp>
        <p:nvSpPr>
          <p:cNvPr id="85065" name="Line 72"/>
          <p:cNvSpPr>
            <a:spLocks noChangeShapeType="1"/>
          </p:cNvSpPr>
          <p:nvPr/>
        </p:nvSpPr>
        <p:spPr bwMode="auto">
          <a:xfrm>
            <a:off x="7380288" y="4103688"/>
            <a:ext cx="0" cy="6000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66" name="Text Box 73"/>
          <p:cNvSpPr txBox="1">
            <a:spLocks noChangeArrowheads="1"/>
          </p:cNvSpPr>
          <p:nvPr/>
        </p:nvSpPr>
        <p:spPr bwMode="auto">
          <a:xfrm>
            <a:off x="7377113" y="42545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1800">
                <a:solidFill>
                  <a:schemeClr val="tx2"/>
                </a:solidFill>
                <a:ea typeface="新細明體" charset="-120"/>
              </a:rPr>
              <a:t>250</a:t>
            </a:r>
          </a:p>
        </p:txBody>
      </p:sp>
      <p:sp>
        <p:nvSpPr>
          <p:cNvPr id="85067" name="Oval 78"/>
          <p:cNvSpPr>
            <a:spLocks noChangeArrowheads="1"/>
          </p:cNvSpPr>
          <p:nvPr/>
        </p:nvSpPr>
        <p:spPr bwMode="auto">
          <a:xfrm>
            <a:off x="6054725" y="4876800"/>
            <a:ext cx="458788" cy="458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68" name="Text Box 79"/>
          <p:cNvSpPr txBox="1">
            <a:spLocks noChangeArrowheads="1"/>
          </p:cNvSpPr>
          <p:nvPr/>
        </p:nvSpPr>
        <p:spPr bwMode="auto">
          <a:xfrm>
            <a:off x="6115050" y="487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7</a:t>
            </a:r>
          </a:p>
        </p:txBody>
      </p:sp>
      <p:sp>
        <p:nvSpPr>
          <p:cNvPr id="85069" name="Text Box 80"/>
          <p:cNvSpPr txBox="1">
            <a:spLocks noChangeArrowheads="1"/>
          </p:cNvSpPr>
          <p:nvPr/>
        </p:nvSpPr>
        <p:spPr bwMode="auto">
          <a:xfrm>
            <a:off x="6537325" y="4975225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1400</a:t>
            </a:r>
            <a:endParaRPr lang="en-US" altLang="zh-TW" sz="2400">
              <a:solidFill>
                <a:schemeClr val="tx2"/>
              </a:solidFill>
            </a:endParaRPr>
          </a:p>
        </p:txBody>
      </p:sp>
      <p:sp>
        <p:nvSpPr>
          <p:cNvPr id="85070" name="Line 81"/>
          <p:cNvSpPr>
            <a:spLocks noChangeShapeType="1"/>
          </p:cNvSpPr>
          <p:nvPr/>
        </p:nvSpPr>
        <p:spPr bwMode="auto">
          <a:xfrm flipH="1">
            <a:off x="6448425" y="4879975"/>
            <a:ext cx="669925" cy="1047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71" name="Oval 90"/>
          <p:cNvSpPr>
            <a:spLocks noChangeArrowheads="1"/>
          </p:cNvSpPr>
          <p:nvPr/>
        </p:nvSpPr>
        <p:spPr bwMode="auto">
          <a:xfrm>
            <a:off x="5307013" y="4287838"/>
            <a:ext cx="458787" cy="458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72" name="Text Box 91"/>
          <p:cNvSpPr txBox="1">
            <a:spLocks noChangeArrowheads="1"/>
          </p:cNvSpPr>
          <p:nvPr/>
        </p:nvSpPr>
        <p:spPr bwMode="auto">
          <a:xfrm>
            <a:off x="5367338" y="42878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0</a:t>
            </a:r>
          </a:p>
        </p:txBody>
      </p:sp>
      <p:sp>
        <p:nvSpPr>
          <p:cNvPr id="85073" name="Line 92"/>
          <p:cNvSpPr>
            <a:spLocks noChangeShapeType="1"/>
          </p:cNvSpPr>
          <p:nvPr/>
        </p:nvSpPr>
        <p:spPr bwMode="auto">
          <a:xfrm flipH="1" flipV="1">
            <a:off x="5734050" y="4638675"/>
            <a:ext cx="369888" cy="3175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74" name="Rectangle 93"/>
          <p:cNvSpPr>
            <a:spLocks noChangeArrowheads="1"/>
          </p:cNvSpPr>
          <p:nvPr/>
        </p:nvSpPr>
        <p:spPr bwMode="auto">
          <a:xfrm>
            <a:off x="5353050" y="5668963"/>
            <a:ext cx="217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4</a:t>
            </a:r>
            <a:r>
              <a:rPr lang="zh-TW" altLang="en-US">
                <a:solidFill>
                  <a:schemeClr val="tx2"/>
                </a:solidFill>
              </a:rPr>
              <a:t>到</a:t>
            </a:r>
            <a:r>
              <a:rPr lang="en-US" altLang="zh-TW">
                <a:solidFill>
                  <a:schemeClr val="tx2"/>
                </a:solidFill>
              </a:rPr>
              <a:t>0</a:t>
            </a:r>
            <a:r>
              <a:rPr lang="zh-TW" altLang="en-US">
                <a:solidFill>
                  <a:schemeClr val="tx2"/>
                </a:solidFill>
              </a:rPr>
              <a:t>由</a:t>
            </a:r>
            <a:r>
              <a:rPr lang="zh-TW" altLang="en-US" sz="2400">
                <a:solidFill>
                  <a:schemeClr val="tx2"/>
                </a:solidFill>
                <a:ea typeface="新細明體" charset="-120"/>
                <a:sym typeface="Symbol" pitchFamily="18" charset="2"/>
              </a:rPr>
              <a:t></a:t>
            </a:r>
            <a:r>
              <a:rPr lang="zh-TW" altLang="en-US">
                <a:solidFill>
                  <a:schemeClr val="tx2"/>
                </a:solidFill>
              </a:rPr>
              <a:t>改成</a:t>
            </a:r>
            <a:r>
              <a:rPr lang="en-US" altLang="zh-TW">
                <a:solidFill>
                  <a:schemeClr val="tx2"/>
                </a:solidFill>
              </a:rPr>
              <a:t>3350</a:t>
            </a:r>
          </a:p>
        </p:txBody>
      </p:sp>
      <p:sp>
        <p:nvSpPr>
          <p:cNvPr id="85075" name="Text Box 94"/>
          <p:cNvSpPr txBox="1">
            <a:spLocks noChangeArrowheads="1"/>
          </p:cNvSpPr>
          <p:nvPr/>
        </p:nvSpPr>
        <p:spPr bwMode="auto">
          <a:xfrm>
            <a:off x="947738" y="195263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</a:rPr>
              <a:t>(g)</a:t>
            </a:r>
          </a:p>
        </p:txBody>
      </p:sp>
      <p:sp>
        <p:nvSpPr>
          <p:cNvPr id="85076" name="Text Box 95"/>
          <p:cNvSpPr txBox="1">
            <a:spLocks noChangeArrowheads="1"/>
          </p:cNvSpPr>
          <p:nvPr/>
        </p:nvSpPr>
        <p:spPr bwMode="auto">
          <a:xfrm>
            <a:off x="4564063" y="24765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</a:rPr>
              <a:t>(h)</a:t>
            </a:r>
          </a:p>
        </p:txBody>
      </p:sp>
      <p:sp>
        <p:nvSpPr>
          <p:cNvPr id="85077" name="Text Box 96"/>
          <p:cNvSpPr txBox="1">
            <a:spLocks noChangeArrowheads="1"/>
          </p:cNvSpPr>
          <p:nvPr/>
        </p:nvSpPr>
        <p:spPr bwMode="auto">
          <a:xfrm>
            <a:off x="893763" y="3527425"/>
            <a:ext cx="47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</a:rPr>
              <a:t>(i)</a:t>
            </a:r>
          </a:p>
        </p:txBody>
      </p:sp>
      <p:sp>
        <p:nvSpPr>
          <p:cNvPr id="85078" name="Text Box 97"/>
          <p:cNvSpPr txBox="1">
            <a:spLocks noChangeArrowheads="1"/>
          </p:cNvSpPr>
          <p:nvPr/>
        </p:nvSpPr>
        <p:spPr bwMode="auto">
          <a:xfrm>
            <a:off x="4845050" y="3740150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</a:rPr>
              <a:t>(j)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>
          <a:xfrm>
            <a:off x="785813" y="485775"/>
            <a:ext cx="8358187" cy="1143000"/>
          </a:xfrm>
        </p:spPr>
        <p:txBody>
          <a:bodyPr lIns="92075" tIns="46038" rIns="92075" bIns="46038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>
                <a:solidFill>
                  <a:schemeClr val="tx2">
                    <a:satMod val="130000"/>
                  </a:schemeClr>
                </a:solidFill>
              </a:rPr>
              <a:t>Example for the Shortest Path</a:t>
            </a:r>
            <a:br>
              <a:rPr lang="en-US" altLang="zh-TW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  <a:t>(</a:t>
            </a:r>
            <a:r>
              <a:rPr lang="en-US" altLang="zh-TW" sz="2400" i="1">
                <a:solidFill>
                  <a:schemeClr val="tx2">
                    <a:satMod val="130000"/>
                  </a:schemeClr>
                </a:solidFill>
              </a:rPr>
              <a:t>Continued</a:t>
            </a:r>
            <a: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  <a:t>)</a:t>
            </a:r>
          </a:p>
        </p:txBody>
      </p:sp>
      <p:graphicFrame>
        <p:nvGraphicFramePr>
          <p:cNvPr id="10242" name="Object 0"/>
          <p:cNvGraphicFramePr>
            <a:graphicFrameLocks/>
          </p:cNvGraphicFramePr>
          <p:nvPr/>
        </p:nvGraphicFramePr>
        <p:xfrm>
          <a:off x="0" y="2222500"/>
          <a:ext cx="8978900" cy="357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文件" r:id="rId2" imgW="9713880" imgH="3873960" progId="Word.Document.8">
                  <p:embed/>
                </p:oleObj>
              </mc:Choice>
              <mc:Fallback>
                <p:oleObj name="文件" r:id="rId2" imgW="9713880" imgH="3873960" progId="Word.Document.8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22500"/>
                        <a:ext cx="8978900" cy="357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2571750" y="3117850"/>
            <a:ext cx="465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/>
              <a:t>(a)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6297613" y="3051175"/>
            <a:ext cx="0" cy="1936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672138" y="2959100"/>
            <a:ext cx="47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/>
              <a:t>(b)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8004175" y="3043238"/>
            <a:ext cx="1588" cy="1936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385050" y="2951163"/>
            <a:ext cx="465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/>
              <a:t>(c)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8761413" y="3009900"/>
            <a:ext cx="0" cy="1936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8135938" y="2917825"/>
            <a:ext cx="47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/>
              <a:t>(d)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574925" y="3541713"/>
            <a:ext cx="465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/>
              <a:t>(e)</a:t>
            </a: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8778875" y="3451225"/>
            <a:ext cx="0" cy="1936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8174038" y="3359150"/>
            <a:ext cx="436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/>
              <a:t>(f)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549525" y="3859213"/>
            <a:ext cx="47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/>
              <a:t>(g)</a:t>
            </a: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5691188" y="3751263"/>
            <a:ext cx="0" cy="1936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065713" y="3659188"/>
            <a:ext cx="47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/>
              <a:t>(h)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2578100" y="4244975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/>
              <a:t>(i)</a:t>
            </a: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4297363" y="4192588"/>
            <a:ext cx="0" cy="1936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700463" y="4100513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/>
              <a:t>(j)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993775" y="627063"/>
            <a:ext cx="8150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Data Structure for SSAD</a:t>
            </a:r>
          </a:p>
        </p:txBody>
      </p:sp>
      <p:sp>
        <p:nvSpPr>
          <p:cNvPr id="86021" name="Rectangle 4"/>
          <p:cNvSpPr>
            <a:spLocks noChangeArrowheads="1"/>
          </p:cNvSpPr>
          <p:nvPr/>
        </p:nvSpPr>
        <p:spPr bwMode="auto">
          <a:xfrm>
            <a:off x="993775" y="1998663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#define MAX_VERTICES 6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int cost[][MAX_VERTICES]=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{{   0,   50,   10, 1000,   45, 1000},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{1000,    0,   15, 1000,   10, 1000},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{  20, 1000,    0,   15, 1000, 1000},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{1000,   20, 1000,    0,   35, 1000},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{1000, 1000,   30, 1000,    0, 1000},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{1000, 1000, 1000,    3, 1000,    0}};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int distance[MAX_VERTICES];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short int found{MAX_VERTICES];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int n = MAX_VERTICES;</a:t>
            </a:r>
          </a:p>
        </p:txBody>
      </p:sp>
      <p:sp>
        <p:nvSpPr>
          <p:cNvPr id="86022" name="Text Box 5"/>
          <p:cNvSpPr txBox="1">
            <a:spLocks noChangeArrowheads="1"/>
          </p:cNvSpPr>
          <p:nvPr/>
        </p:nvSpPr>
        <p:spPr bwMode="auto">
          <a:xfrm>
            <a:off x="6064250" y="2128838"/>
            <a:ext cx="1922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/>
              <a:t>adjacency matrix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6388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>
                <a:solidFill>
                  <a:schemeClr val="tx2">
                    <a:satMod val="130000"/>
                  </a:schemeClr>
                </a:solidFill>
              </a:rPr>
              <a:t>Subgraph and Path</a:t>
            </a:r>
          </a:p>
        </p:txBody>
      </p:sp>
      <p:sp>
        <p:nvSpPr>
          <p:cNvPr id="31749" name="Rectangle 1027"/>
          <p:cNvSpPr>
            <a:spLocks noChangeArrowheads="1"/>
          </p:cNvSpPr>
          <p:nvPr/>
        </p:nvSpPr>
        <p:spPr bwMode="auto">
          <a:xfrm>
            <a:off x="804863" y="1539875"/>
            <a:ext cx="83391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 </a:t>
            </a:r>
            <a:r>
              <a:rPr lang="en-US" altLang="zh-TW" sz="3200">
                <a:ea typeface="新細明體" charset="-120"/>
              </a:rPr>
              <a:t>subgraph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of G is a graph G’ such that V(G’)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is a subset of V(G) and E(G’) is a subset of E(G)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 </a:t>
            </a:r>
            <a:r>
              <a:rPr lang="en-US" altLang="zh-TW" sz="3200">
                <a:ea typeface="新細明體" charset="-120"/>
              </a:rPr>
              <a:t>path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from vertex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p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to vertex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q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in a graph G,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is a sequence of vertices,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p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,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i</a:t>
            </a:r>
            <a:r>
              <a:rPr lang="en-US" altLang="zh-TW" sz="1400">
                <a:solidFill>
                  <a:schemeClr val="tx1"/>
                </a:solidFill>
                <a:ea typeface="新細明體" charset="-120"/>
              </a:rPr>
              <a:t>1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,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i</a:t>
            </a:r>
            <a:r>
              <a:rPr lang="en-US" altLang="zh-TW" sz="1400">
                <a:solidFill>
                  <a:schemeClr val="tx1"/>
                </a:solidFill>
                <a:ea typeface="新細明體" charset="-120"/>
              </a:rPr>
              <a:t>2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, ...,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i</a:t>
            </a:r>
            <a:r>
              <a:rPr lang="en-US" altLang="zh-TW" sz="1400">
                <a:solidFill>
                  <a:schemeClr val="tx1"/>
                </a:solidFill>
                <a:ea typeface="新細明體" charset="-120"/>
              </a:rPr>
              <a:t>n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,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q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,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such that (v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p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,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i</a:t>
            </a:r>
            <a:r>
              <a:rPr lang="en-US" altLang="zh-TW" sz="1400">
                <a:solidFill>
                  <a:schemeClr val="tx1"/>
                </a:solidFill>
                <a:ea typeface="新細明體" charset="-120"/>
              </a:rPr>
              <a:t>1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), (v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i</a:t>
            </a:r>
            <a:r>
              <a:rPr lang="en-US" altLang="zh-TW" sz="1400">
                <a:solidFill>
                  <a:schemeClr val="tx1"/>
                </a:solidFill>
                <a:ea typeface="新細明體" charset="-120"/>
              </a:rPr>
              <a:t>1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,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i</a:t>
            </a:r>
            <a:r>
              <a:rPr lang="en-US" altLang="zh-TW" sz="1400">
                <a:solidFill>
                  <a:schemeClr val="tx1"/>
                </a:solidFill>
                <a:ea typeface="新細明體" charset="-120"/>
              </a:rPr>
              <a:t>2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), ..., (v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i</a:t>
            </a:r>
            <a:r>
              <a:rPr lang="en-US" altLang="zh-TW" sz="1400">
                <a:solidFill>
                  <a:schemeClr val="tx1"/>
                </a:solidFill>
                <a:ea typeface="新細明體" charset="-120"/>
              </a:rPr>
              <a:t>n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,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q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) are edges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in an undirected graph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The </a:t>
            </a:r>
            <a:r>
              <a:rPr lang="en-US" altLang="zh-TW" sz="3200">
                <a:ea typeface="新細明體" charset="-120"/>
              </a:rPr>
              <a:t>length of a path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is the number of edges on it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3"/>
          <p:cNvSpPr>
            <a:spLocks noChangeArrowheads="1"/>
          </p:cNvSpPr>
          <p:nvPr/>
        </p:nvSpPr>
        <p:spPr bwMode="auto">
          <a:xfrm>
            <a:off x="779463" y="609600"/>
            <a:ext cx="83645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Single Source All Destinations</a:t>
            </a:r>
          </a:p>
        </p:txBody>
      </p:sp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779463" y="198120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void shortestpath(int v, int cost[][MAX_ERXTICES], int distance[], int n, short int found[])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{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int i, u, w;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for (i=0; i&lt;n; i++) {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found[i] = FALSE;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distance[i] = cost[v][i];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}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found[v] = TRUE;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distance[v] = 0;</a:t>
            </a:r>
          </a:p>
        </p:txBody>
      </p:sp>
      <p:sp>
        <p:nvSpPr>
          <p:cNvPr id="87046" name="Text Box 5"/>
          <p:cNvSpPr txBox="1">
            <a:spLocks noChangeArrowheads="1"/>
          </p:cNvSpPr>
          <p:nvPr/>
        </p:nvSpPr>
        <p:spPr bwMode="auto">
          <a:xfrm>
            <a:off x="6607175" y="4110038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/>
              <a:t>O(n)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481013" y="182245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for (i=0; i&lt;n-2; i++) {</a:t>
            </a:r>
            <a:r>
              <a:rPr lang="en-US" altLang="zh-TW" b="1">
                <a:latin typeface="Courier New" pitchFamily="49" charset="0"/>
                <a:ea typeface="新細明體" charset="-120"/>
              </a:rPr>
              <a:t>determine n-1 paths from v</a:t>
            </a:r>
            <a:endParaRPr lang="en-US" altLang="zh-TW" sz="2400" b="1">
              <a:solidFill>
                <a:schemeClr val="tx1"/>
              </a:solidFill>
              <a:latin typeface="Courier New" pitchFamily="49" charset="0"/>
              <a:ea typeface="新細明體" charset="-12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u = choose(distance, n, found);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found[u] = TRUE;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for (w=0; w&lt;n; w++)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 if (!found[w])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   if (distance[u]+cost[u][w]&lt;distance[w])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     distance[w] = distance[u]+cost[u][w];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}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}</a:t>
            </a:r>
          </a:p>
        </p:txBody>
      </p:sp>
      <p:sp>
        <p:nvSpPr>
          <p:cNvPr id="88069" name="Text Box 6"/>
          <p:cNvSpPr txBox="1">
            <a:spLocks noChangeArrowheads="1"/>
          </p:cNvSpPr>
          <p:nvPr/>
        </p:nvSpPr>
        <p:spPr bwMode="auto">
          <a:xfrm>
            <a:off x="4016375" y="5291138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/>
              <a:t>O(n</a:t>
            </a:r>
            <a:r>
              <a:rPr lang="en-US" altLang="zh-TW" sz="2400" baseline="30000"/>
              <a:t>2</a:t>
            </a:r>
            <a:r>
              <a:rPr lang="en-US" altLang="zh-TW" sz="2400"/>
              <a:t>)</a:t>
            </a:r>
          </a:p>
        </p:txBody>
      </p:sp>
      <p:sp>
        <p:nvSpPr>
          <p:cNvPr id="88070" name="Text Box 7"/>
          <p:cNvSpPr txBox="1">
            <a:spLocks noChangeArrowheads="1"/>
          </p:cNvSpPr>
          <p:nvPr/>
        </p:nvSpPr>
        <p:spPr bwMode="auto">
          <a:xfrm>
            <a:off x="4335463" y="3417888"/>
            <a:ext cx="201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zh-TW" altLang="en-US"/>
              <a:t>與</a:t>
            </a:r>
            <a:r>
              <a:rPr lang="en-US" altLang="zh-TW"/>
              <a:t>u</a:t>
            </a:r>
            <a:r>
              <a:rPr lang="zh-TW" altLang="en-US"/>
              <a:t>相連的端點</a:t>
            </a:r>
            <a:r>
              <a:rPr lang="en-US" altLang="zh-TW"/>
              <a:t>w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>
                <a:solidFill>
                  <a:schemeClr val="tx2">
                    <a:satMod val="130000"/>
                  </a:schemeClr>
                </a:solidFill>
              </a:rPr>
              <a:t>All Pairs Shortest Paths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343025" y="971550"/>
            <a:ext cx="7400925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Find the shortest paths between all pairs of vertices.</a:t>
            </a:r>
          </a:p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Solution 1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Apply </a:t>
            </a:r>
            <a:r>
              <a:rPr lang="en-US" altLang="zh-TW" sz="2400">
                <a:solidFill>
                  <a:srgbClr val="008000"/>
                </a:solidFill>
                <a:ea typeface="新細明體" charset="-120"/>
              </a:rPr>
              <a:t>shortest path</a:t>
            </a: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n times with each vertex as source.</a:t>
            </a:r>
            <a:br>
              <a:rPr lang="en-US" altLang="zh-TW" sz="24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		</a:t>
            </a:r>
            <a:r>
              <a:rPr lang="en-US" altLang="zh-TW" sz="2400">
                <a:ea typeface="新細明體" charset="-120"/>
              </a:rPr>
              <a:t>O(n</a:t>
            </a:r>
            <a:r>
              <a:rPr lang="en-US" altLang="zh-TW" sz="2400" baseline="30000">
                <a:ea typeface="新細明體" charset="-120"/>
              </a:rPr>
              <a:t>3</a:t>
            </a:r>
            <a:r>
              <a:rPr lang="en-US" altLang="zh-TW" sz="2400">
                <a:ea typeface="新細明體" charset="-120"/>
              </a:rPr>
              <a:t>)</a:t>
            </a:r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Solution 2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Represent the graph G by its cost adjacency matrix with cost[i][j]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If the edge &lt;i,j&gt; is not in G, the cost[i][j] is set to some sufficiently large number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A[i][j] is the cost of the shortest path form i to j, using only those intermediate vertices with an index &lt;= k</a:t>
            </a:r>
          </a:p>
          <a:p>
            <a:pPr>
              <a:spcBef>
                <a:spcPct val="50000"/>
              </a:spcBef>
            </a:pPr>
            <a:endParaRPr lang="en-US" altLang="zh-TW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2"/>
          <p:cNvSpPr>
            <a:spLocks noChangeArrowheads="1"/>
          </p:cNvSpPr>
          <p:nvPr/>
        </p:nvSpPr>
        <p:spPr bwMode="auto">
          <a:xfrm>
            <a:off x="1011238" y="609600"/>
            <a:ext cx="8132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All Pairs Shortest Paths </a:t>
            </a: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(</a:t>
            </a:r>
            <a:r>
              <a:rPr lang="en-US" altLang="zh-TW" sz="2400" i="1">
                <a:solidFill>
                  <a:schemeClr val="tx2"/>
                </a:solidFill>
                <a:ea typeface="新細明體" charset="-120"/>
              </a:rPr>
              <a:t>Continued</a:t>
            </a: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)</a:t>
            </a:r>
          </a:p>
        </p:txBody>
      </p:sp>
      <p:sp>
        <p:nvSpPr>
          <p:cNvPr id="90117" name="Rectangle 3"/>
          <p:cNvSpPr>
            <a:spLocks noChangeArrowheads="1"/>
          </p:cNvSpPr>
          <p:nvPr/>
        </p:nvSpPr>
        <p:spPr bwMode="auto">
          <a:xfrm>
            <a:off x="623888" y="198120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The cost of the shortest path from i to j is A  [i][j], as no vertex in G has an index greater than n-1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 [i][j]=cost[i][j]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Calculate the A, A, A, ..., A   from A  iteratively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 [i][j]=min{A  [i][j], A  [i][k]+A  [k][j]}, k&gt;=0</a:t>
            </a:r>
          </a:p>
        </p:txBody>
      </p:sp>
      <p:sp>
        <p:nvSpPr>
          <p:cNvPr id="90118" name="Rectangle 4"/>
          <p:cNvSpPr>
            <a:spLocks noChangeArrowheads="1"/>
          </p:cNvSpPr>
          <p:nvPr/>
        </p:nvSpPr>
        <p:spPr bwMode="auto">
          <a:xfrm>
            <a:off x="7977188" y="1879600"/>
            <a:ext cx="522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n-1</a:t>
            </a:r>
          </a:p>
        </p:txBody>
      </p:sp>
      <p:sp>
        <p:nvSpPr>
          <p:cNvPr id="90119" name="Rectangle 5"/>
          <p:cNvSpPr>
            <a:spLocks noChangeArrowheads="1"/>
          </p:cNvSpPr>
          <p:nvPr/>
        </p:nvSpPr>
        <p:spPr bwMode="auto">
          <a:xfrm>
            <a:off x="1165225" y="3001963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-1</a:t>
            </a:r>
          </a:p>
        </p:txBody>
      </p:sp>
      <p:sp>
        <p:nvSpPr>
          <p:cNvPr id="90120" name="Rectangle 6"/>
          <p:cNvSpPr>
            <a:spLocks noChangeArrowheads="1"/>
          </p:cNvSpPr>
          <p:nvPr/>
        </p:nvSpPr>
        <p:spPr bwMode="auto">
          <a:xfrm>
            <a:off x="3411538" y="35639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90121" name="Rectangle 7"/>
          <p:cNvSpPr>
            <a:spLocks noChangeArrowheads="1"/>
          </p:cNvSpPr>
          <p:nvPr/>
        </p:nvSpPr>
        <p:spPr bwMode="auto">
          <a:xfrm>
            <a:off x="3903663" y="35623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90122" name="Rectangle 8"/>
          <p:cNvSpPr>
            <a:spLocks noChangeArrowheads="1"/>
          </p:cNvSpPr>
          <p:nvPr/>
        </p:nvSpPr>
        <p:spPr bwMode="auto">
          <a:xfrm>
            <a:off x="4449763" y="35798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90123" name="Rectangle 9"/>
          <p:cNvSpPr>
            <a:spLocks noChangeArrowheads="1"/>
          </p:cNvSpPr>
          <p:nvPr/>
        </p:nvSpPr>
        <p:spPr bwMode="auto">
          <a:xfrm>
            <a:off x="5451475" y="3581400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n-1</a:t>
            </a:r>
          </a:p>
        </p:txBody>
      </p:sp>
      <p:sp>
        <p:nvSpPr>
          <p:cNvPr id="90124" name="Rectangle 10"/>
          <p:cNvSpPr>
            <a:spLocks noChangeArrowheads="1"/>
          </p:cNvSpPr>
          <p:nvPr/>
        </p:nvSpPr>
        <p:spPr bwMode="auto">
          <a:xfrm>
            <a:off x="6899275" y="354488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-1</a:t>
            </a:r>
          </a:p>
        </p:txBody>
      </p:sp>
      <p:sp>
        <p:nvSpPr>
          <p:cNvPr id="90125" name="Rectangle 11"/>
          <p:cNvSpPr>
            <a:spLocks noChangeArrowheads="1"/>
          </p:cNvSpPr>
          <p:nvPr/>
        </p:nvSpPr>
        <p:spPr bwMode="auto">
          <a:xfrm>
            <a:off x="1200150" y="41243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k</a:t>
            </a:r>
          </a:p>
        </p:txBody>
      </p:sp>
      <p:sp>
        <p:nvSpPr>
          <p:cNvPr id="90126" name="Rectangle 12"/>
          <p:cNvSpPr>
            <a:spLocks noChangeArrowheads="1"/>
          </p:cNvSpPr>
          <p:nvPr/>
        </p:nvSpPr>
        <p:spPr bwMode="auto">
          <a:xfrm>
            <a:off x="3409950" y="4140200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k-1</a:t>
            </a:r>
          </a:p>
        </p:txBody>
      </p:sp>
      <p:sp>
        <p:nvSpPr>
          <p:cNvPr id="90127" name="Rectangle 13"/>
          <p:cNvSpPr>
            <a:spLocks noChangeArrowheads="1"/>
          </p:cNvSpPr>
          <p:nvPr/>
        </p:nvSpPr>
        <p:spPr bwMode="auto">
          <a:xfrm>
            <a:off x="4875213" y="4141788"/>
            <a:ext cx="48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k-1</a:t>
            </a:r>
          </a:p>
        </p:txBody>
      </p:sp>
      <p:sp>
        <p:nvSpPr>
          <p:cNvPr id="90128" name="Rectangle 14"/>
          <p:cNvSpPr>
            <a:spLocks noChangeArrowheads="1"/>
          </p:cNvSpPr>
          <p:nvPr/>
        </p:nvSpPr>
        <p:spPr bwMode="auto">
          <a:xfrm>
            <a:off x="6457950" y="4140200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k-1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2306638" y="330200"/>
            <a:ext cx="4464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Graph with negative cycle</a:t>
            </a:r>
            <a:endParaRPr lang="en-US" altLang="zh-TW" sz="3200" b="1">
              <a:solidFill>
                <a:schemeClr val="tx1"/>
              </a:solidFill>
              <a:ea typeface="新細明體" charset="-120"/>
            </a:endParaRPr>
          </a:p>
        </p:txBody>
      </p:sp>
      <p:grpSp>
        <p:nvGrpSpPr>
          <p:cNvPr id="11270" name="Group 3"/>
          <p:cNvGrpSpPr>
            <a:grpSpLocks/>
          </p:cNvGrpSpPr>
          <p:nvPr/>
        </p:nvGrpSpPr>
        <p:grpSpPr bwMode="auto">
          <a:xfrm>
            <a:off x="1727200" y="1912938"/>
            <a:ext cx="3505200" cy="1143000"/>
            <a:chOff x="288" y="1898"/>
            <a:chExt cx="2208" cy="720"/>
          </a:xfrm>
        </p:grpSpPr>
        <p:sp>
          <p:nvSpPr>
            <p:cNvPr id="11274" name="Oval 4"/>
            <p:cNvSpPr>
              <a:spLocks noChangeArrowheads="1"/>
            </p:cNvSpPr>
            <p:nvPr/>
          </p:nvSpPr>
          <p:spPr bwMode="auto">
            <a:xfrm>
              <a:off x="288" y="220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11275" name="Oval 5"/>
            <p:cNvSpPr>
              <a:spLocks noChangeArrowheads="1"/>
            </p:cNvSpPr>
            <p:nvPr/>
          </p:nvSpPr>
          <p:spPr bwMode="auto">
            <a:xfrm>
              <a:off x="1200" y="2256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11276" name="Oval 6"/>
            <p:cNvSpPr>
              <a:spLocks noChangeArrowheads="1"/>
            </p:cNvSpPr>
            <p:nvPr/>
          </p:nvSpPr>
          <p:spPr bwMode="auto">
            <a:xfrm>
              <a:off x="2160" y="2256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11277" name="Line 7"/>
            <p:cNvSpPr>
              <a:spLocks noChangeShapeType="1"/>
            </p:cNvSpPr>
            <p:nvPr/>
          </p:nvSpPr>
          <p:spPr bwMode="auto">
            <a:xfrm>
              <a:off x="624" y="240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Line 8"/>
            <p:cNvSpPr>
              <a:spLocks noChangeShapeType="1"/>
            </p:cNvSpPr>
            <p:nvPr/>
          </p:nvSpPr>
          <p:spPr bwMode="auto">
            <a:xfrm>
              <a:off x="1536" y="240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279" name="AutoShape 9"/>
            <p:cNvCxnSpPr>
              <a:cxnSpLocks noChangeShapeType="1"/>
              <a:stCxn id="11275" idx="1"/>
              <a:endCxn id="11274" idx="7"/>
            </p:cNvCxnSpPr>
            <p:nvPr/>
          </p:nvCxnSpPr>
          <p:spPr bwMode="auto">
            <a:xfrm rot="5400000" flipH="1">
              <a:off x="888" y="1944"/>
              <a:ext cx="48" cy="674"/>
            </a:xfrm>
            <a:prstGeom prst="curvedConnector3">
              <a:avLst>
                <a:gd name="adj1" fmla="val 36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280" name="Text Box 10"/>
            <p:cNvSpPr txBox="1">
              <a:spLocks noChangeArrowheads="1"/>
            </p:cNvSpPr>
            <p:nvPr/>
          </p:nvSpPr>
          <p:spPr bwMode="auto">
            <a:xfrm>
              <a:off x="710" y="1898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2400">
                  <a:ea typeface="新細明體" charset="-120"/>
                </a:rPr>
                <a:t>-2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1281" name="Text Box 11"/>
            <p:cNvSpPr txBox="1">
              <a:spLocks noChangeArrowheads="1"/>
            </p:cNvSpPr>
            <p:nvPr/>
          </p:nvSpPr>
          <p:spPr bwMode="auto">
            <a:xfrm>
              <a:off x="710" y="233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11282" name="Text Box 12"/>
            <p:cNvSpPr txBox="1">
              <a:spLocks noChangeArrowheads="1"/>
            </p:cNvSpPr>
            <p:nvPr/>
          </p:nvSpPr>
          <p:spPr bwMode="auto">
            <a:xfrm>
              <a:off x="1670" y="233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</p:grpSp>
      <p:sp>
        <p:nvSpPr>
          <p:cNvPr id="11271" name="Text Box 13"/>
          <p:cNvSpPr txBox="1">
            <a:spLocks noChangeArrowheads="1"/>
          </p:cNvSpPr>
          <p:nvPr/>
        </p:nvSpPr>
        <p:spPr bwMode="auto">
          <a:xfrm>
            <a:off x="1631950" y="3608388"/>
            <a:ext cx="575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(a) Directed graph                                 (b) A</a:t>
            </a:r>
            <a:r>
              <a:rPr lang="en-US" altLang="zh-TW" sz="2400" baseline="30000">
                <a:solidFill>
                  <a:schemeClr val="tx1"/>
                </a:solidFill>
                <a:ea typeface="新細明體" charset="-120"/>
              </a:rPr>
              <a:t>-1</a:t>
            </a:r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/>
        </p:nvGraphicFramePr>
        <p:xfrm>
          <a:off x="6013450" y="1779588"/>
          <a:ext cx="1809750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方程式" r:id="rId2" imgW="876240" imgH="711000" progId="Equation.3">
                  <p:embed/>
                </p:oleObj>
              </mc:Choice>
              <mc:Fallback>
                <p:oleObj name="方程式" r:id="rId2" imgW="876240" imgH="7110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779588"/>
                        <a:ext cx="1809750" cy="146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 Box 15"/>
          <p:cNvSpPr txBox="1">
            <a:spLocks noChangeArrowheads="1"/>
          </p:cNvSpPr>
          <p:nvPr/>
        </p:nvSpPr>
        <p:spPr bwMode="auto">
          <a:xfrm>
            <a:off x="1135063" y="4605338"/>
            <a:ext cx="7758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/>
              <a:t>The length of the shortest path from vertex 0 to vertex 2 is -</a:t>
            </a:r>
            <a:r>
              <a:rPr lang="en-US" altLang="zh-TW" sz="2400">
                <a:sym typeface="Symbol" pitchFamily="18" charset="2"/>
              </a:rPr>
              <a:t>.</a:t>
            </a:r>
            <a:endParaRPr lang="en-US" altLang="zh-TW" sz="2400"/>
          </a:p>
        </p:txBody>
      </p:sp>
      <p:sp>
        <p:nvSpPr>
          <p:cNvPr id="11273" name="Text Box 18"/>
          <p:cNvSpPr txBox="1">
            <a:spLocks noChangeArrowheads="1"/>
          </p:cNvSpPr>
          <p:nvPr/>
        </p:nvSpPr>
        <p:spPr bwMode="auto">
          <a:xfrm>
            <a:off x="3008313" y="5362575"/>
            <a:ext cx="315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</a:rPr>
              <a:t>0, 1, 0, 1,0, 1, …, 0, 1, 2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2"/>
          <p:cNvSpPr>
            <a:spLocks noChangeArrowheads="1"/>
          </p:cNvSpPr>
          <p:nvPr/>
        </p:nvSpPr>
        <p:spPr bwMode="auto">
          <a:xfrm>
            <a:off x="441325" y="220663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/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Algorithm for All Pairs Shortest Paths</a:t>
            </a:r>
          </a:p>
        </p:txBody>
      </p:sp>
      <p:sp>
        <p:nvSpPr>
          <p:cNvPr id="91141" name="Rectangle 3"/>
          <p:cNvSpPr>
            <a:spLocks noChangeArrowheads="1"/>
          </p:cNvSpPr>
          <p:nvPr/>
        </p:nvSpPr>
        <p:spPr bwMode="auto">
          <a:xfrm>
            <a:off x="811213" y="1646238"/>
            <a:ext cx="95932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void allcosts(int cost[][MAX_VERTICES], 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    int distance[][MAX_VERTICES], int n)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{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int i, j, k;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for (i=0; i&lt;n; i++)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for (j=0; j&lt;n; j++) </a:t>
            </a:r>
            <a:b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</a:b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  distance[i][j] = cost[i][j];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for (k=0; k&lt;n; k++) 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for (i=0; i&lt;n; i++)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 for (j=0; j&lt;n; j++)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   if (distance[i][k]+distance[k][j]</a:t>
            </a:r>
            <a:b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</a:b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     &lt; distance[i][j])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      distance[i][j]= </a:t>
            </a:r>
            <a:b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</a:b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          distance[i][k]+distance[k][j];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altLang="zh-TW" sz="24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}</a:t>
            </a:r>
            <a:r>
              <a:rPr lang="en-US" altLang="zh-TW" sz="2800" b="1">
                <a:solidFill>
                  <a:schemeClr val="tx1"/>
                </a:solidFill>
                <a:latin typeface="Courier New" pitchFamily="49" charset="0"/>
                <a:ea typeface="新細明體" charset="-120"/>
              </a:rPr>
              <a:t>  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b="1" u="sng">
                <a:solidFill>
                  <a:schemeClr val="tx2">
                    <a:satMod val="130000"/>
                  </a:schemeClr>
                </a:solidFill>
              </a:rPr>
              <a:t>* Figure 6.33: </a:t>
            </a:r>
            <a: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  <a:t>Directed graph and its cost matrix (p.299)</a:t>
            </a:r>
            <a:endParaRPr lang="en-US" altLang="zh-TW" sz="2400" b="1" u="sng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12294" name="Group 3"/>
          <p:cNvGrpSpPr>
            <a:grpSpLocks/>
          </p:cNvGrpSpPr>
          <p:nvPr/>
        </p:nvGrpSpPr>
        <p:grpSpPr bwMode="auto">
          <a:xfrm>
            <a:off x="1295400" y="2514600"/>
            <a:ext cx="1920875" cy="2016125"/>
            <a:chOff x="1094" y="1658"/>
            <a:chExt cx="1210" cy="1270"/>
          </a:xfrm>
        </p:grpSpPr>
        <p:sp>
          <p:nvSpPr>
            <p:cNvPr id="12296" name="Oval 4"/>
            <p:cNvSpPr>
              <a:spLocks noChangeArrowheads="1"/>
            </p:cNvSpPr>
            <p:nvPr/>
          </p:nvSpPr>
          <p:spPr bwMode="auto">
            <a:xfrm>
              <a:off x="1248" y="196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V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0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297" name="Oval 5"/>
            <p:cNvSpPr>
              <a:spLocks noChangeArrowheads="1"/>
            </p:cNvSpPr>
            <p:nvPr/>
          </p:nvSpPr>
          <p:spPr bwMode="auto">
            <a:xfrm>
              <a:off x="1632" y="259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V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2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298" name="Oval 6"/>
            <p:cNvSpPr>
              <a:spLocks noChangeArrowheads="1"/>
            </p:cNvSpPr>
            <p:nvPr/>
          </p:nvSpPr>
          <p:spPr bwMode="auto">
            <a:xfrm>
              <a:off x="1968" y="196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V1</a:t>
              </a:r>
            </a:p>
          </p:txBody>
        </p:sp>
        <p:cxnSp>
          <p:nvCxnSpPr>
            <p:cNvPr id="12299" name="AutoShape 7"/>
            <p:cNvCxnSpPr>
              <a:cxnSpLocks noChangeShapeType="1"/>
              <a:stCxn id="12298" idx="1"/>
              <a:endCxn id="12296" idx="7"/>
            </p:cNvCxnSpPr>
            <p:nvPr/>
          </p:nvCxnSpPr>
          <p:spPr bwMode="auto">
            <a:xfrm rot="-5400000" flipH="1" flipV="1">
              <a:off x="1775" y="1777"/>
              <a:ext cx="1" cy="482"/>
            </a:xfrm>
            <a:prstGeom prst="curvedConnector3">
              <a:avLst>
                <a:gd name="adj1" fmla="val -115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00" name="AutoShape 8"/>
            <p:cNvCxnSpPr>
              <a:cxnSpLocks noChangeShapeType="1"/>
              <a:stCxn id="12296" idx="5"/>
              <a:endCxn id="12298" idx="3"/>
            </p:cNvCxnSpPr>
            <p:nvPr/>
          </p:nvCxnSpPr>
          <p:spPr bwMode="auto">
            <a:xfrm rot="16200000" flipH="1">
              <a:off x="1775" y="2015"/>
              <a:ext cx="1" cy="482"/>
            </a:xfrm>
            <a:prstGeom prst="curvedConnector3">
              <a:avLst>
                <a:gd name="adj1" fmla="val 1139999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>
              <a:off x="1488" y="2304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Line 10"/>
            <p:cNvSpPr>
              <a:spLocks noChangeShapeType="1"/>
            </p:cNvSpPr>
            <p:nvPr/>
          </p:nvSpPr>
          <p:spPr bwMode="auto">
            <a:xfrm flipH="1">
              <a:off x="1920" y="2304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303" name="AutoShape 11"/>
            <p:cNvCxnSpPr>
              <a:cxnSpLocks noChangeShapeType="1"/>
              <a:stCxn id="12297" idx="2"/>
              <a:endCxn id="12296" idx="3"/>
            </p:cNvCxnSpPr>
            <p:nvPr/>
          </p:nvCxnSpPr>
          <p:spPr bwMode="auto">
            <a:xfrm rot="10800000">
              <a:off x="1297" y="2255"/>
              <a:ext cx="335" cy="50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304" name="Text Box 12"/>
            <p:cNvSpPr txBox="1">
              <a:spLocks noChangeArrowheads="1"/>
            </p:cNvSpPr>
            <p:nvPr/>
          </p:nvSpPr>
          <p:spPr bwMode="auto">
            <a:xfrm>
              <a:off x="1670" y="1658"/>
              <a:ext cx="21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  <a:p>
              <a:pPr algn="l"/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  <a:p>
              <a:pPr algn="l"/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12305" name="Text Box 13"/>
            <p:cNvSpPr txBox="1">
              <a:spLocks noChangeArrowheads="1"/>
            </p:cNvSpPr>
            <p:nvPr/>
          </p:nvSpPr>
          <p:spPr bwMode="auto">
            <a:xfrm>
              <a:off x="1094" y="2313"/>
              <a:ext cx="9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 3  11          2</a:t>
              </a:r>
            </a:p>
          </p:txBody>
        </p:sp>
      </p:grpSp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1524000" y="4800600"/>
            <a:ext cx="638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(a)Digraph G          (b)Cost adjacency matrix for G</a:t>
            </a:r>
          </a:p>
        </p:txBody>
      </p:sp>
      <p:graphicFrame>
        <p:nvGraphicFramePr>
          <p:cNvPr id="12290" name="Object 15"/>
          <p:cNvGraphicFramePr>
            <a:graphicFrameLocks noChangeAspect="1"/>
          </p:cNvGraphicFramePr>
          <p:nvPr/>
        </p:nvGraphicFramePr>
        <p:xfrm>
          <a:off x="4876800" y="1600200"/>
          <a:ext cx="1982788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文件" r:id="rId2" imgW="2366640" imgH="4182120" progId="Word.Document.8">
                  <p:embed/>
                </p:oleObj>
              </mc:Choice>
              <mc:Fallback>
                <p:oleObj name="文件" r:id="rId2" imgW="2366640" imgH="418212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00200"/>
                        <a:ext cx="1982788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0"/>
          <p:cNvGraphicFramePr>
            <a:graphicFrameLocks noChangeAspect="1"/>
          </p:cNvGraphicFramePr>
          <p:nvPr/>
        </p:nvGraphicFramePr>
        <p:xfrm>
          <a:off x="2216150" y="282575"/>
          <a:ext cx="1982788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文件" r:id="rId2" imgW="2366640" imgH="4182120" progId="Word.Document.8">
                  <p:embed/>
                </p:oleObj>
              </mc:Choice>
              <mc:Fallback>
                <p:oleObj name="文件" r:id="rId2" imgW="2366640" imgH="4182120" progId="Word.Documen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282575"/>
                        <a:ext cx="1982788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2184400" y="388938"/>
            <a:ext cx="506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A</a:t>
            </a:r>
            <a:r>
              <a:rPr lang="en-US" altLang="zh-TW" baseline="30000">
                <a:solidFill>
                  <a:schemeClr val="tx1"/>
                </a:solidFill>
              </a:rPr>
              <a:t>-1</a:t>
            </a:r>
            <a:endParaRPr lang="en-US" altLang="zh-TW">
              <a:solidFill>
                <a:schemeClr val="tx1"/>
              </a:solidFill>
            </a:endParaRPr>
          </a:p>
        </p:txBody>
      </p:sp>
      <p:graphicFrame>
        <p:nvGraphicFramePr>
          <p:cNvPr id="13315" name="Object 1"/>
          <p:cNvGraphicFramePr>
            <a:graphicFrameLocks noChangeAspect="1"/>
          </p:cNvGraphicFramePr>
          <p:nvPr/>
        </p:nvGraphicFramePr>
        <p:xfrm>
          <a:off x="5821363" y="265113"/>
          <a:ext cx="1957387" cy="347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文件" r:id="rId4" imgW="2366640" imgH="4183200" progId="Word.Document.8">
                  <p:embed/>
                </p:oleObj>
              </mc:Choice>
              <mc:Fallback>
                <p:oleObj name="文件" r:id="rId4" imgW="2366640" imgH="4183200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363" y="265113"/>
                        <a:ext cx="1957387" cy="347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 Box 6"/>
          <p:cNvSpPr txBox="1">
            <a:spLocks noChangeArrowheads="1"/>
          </p:cNvSpPr>
          <p:nvPr/>
        </p:nvSpPr>
        <p:spPr bwMode="auto">
          <a:xfrm>
            <a:off x="5800725" y="377825"/>
            <a:ext cx="45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A</a:t>
            </a:r>
            <a:r>
              <a:rPr lang="en-US" altLang="zh-TW" baseline="30000">
                <a:solidFill>
                  <a:schemeClr val="tx1"/>
                </a:solidFill>
              </a:rPr>
              <a:t>0</a:t>
            </a:r>
            <a:endParaRPr lang="en-US" altLang="zh-TW">
              <a:solidFill>
                <a:schemeClr val="tx1"/>
              </a:solidFill>
            </a:endParaRPr>
          </a:p>
        </p:txBody>
      </p:sp>
      <p:graphicFrame>
        <p:nvGraphicFramePr>
          <p:cNvPr id="13316" name="Object 2"/>
          <p:cNvGraphicFramePr>
            <a:graphicFrameLocks noChangeAspect="1"/>
          </p:cNvGraphicFramePr>
          <p:nvPr/>
        </p:nvGraphicFramePr>
        <p:xfrm>
          <a:off x="2185988" y="3454400"/>
          <a:ext cx="1922462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文件" r:id="rId6" imgW="2103840" imgH="4182120" progId="Word.Document.8">
                  <p:embed/>
                </p:oleObj>
              </mc:Choice>
              <mc:Fallback>
                <p:oleObj name="文件" r:id="rId6" imgW="2103840" imgH="41821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3454400"/>
                        <a:ext cx="1922462" cy="340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2174875" y="3562350"/>
            <a:ext cx="45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A</a:t>
            </a:r>
            <a:r>
              <a:rPr lang="en-US" altLang="zh-TW" baseline="30000">
                <a:solidFill>
                  <a:schemeClr val="tx1"/>
                </a:solidFill>
              </a:rPr>
              <a:t>1</a:t>
            </a:r>
            <a:endParaRPr lang="en-US" altLang="zh-TW">
              <a:solidFill>
                <a:schemeClr val="tx1"/>
              </a:solidFill>
            </a:endParaRPr>
          </a:p>
        </p:txBody>
      </p:sp>
      <p:graphicFrame>
        <p:nvGraphicFramePr>
          <p:cNvPr id="13317" name="Object 3"/>
          <p:cNvGraphicFramePr>
            <a:graphicFrameLocks noChangeAspect="1"/>
          </p:cNvGraphicFramePr>
          <p:nvPr/>
        </p:nvGraphicFramePr>
        <p:xfrm>
          <a:off x="5767388" y="3457575"/>
          <a:ext cx="1905000" cy="379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文件" r:id="rId8" imgW="2103840" imgH="4182120" progId="Word.Document.8">
                  <p:embed/>
                </p:oleObj>
              </mc:Choice>
              <mc:Fallback>
                <p:oleObj name="文件" r:id="rId8" imgW="2103840" imgH="41821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388" y="3457575"/>
                        <a:ext cx="1905000" cy="3792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5749925" y="3562350"/>
            <a:ext cx="45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A</a:t>
            </a:r>
            <a:r>
              <a:rPr lang="en-US" altLang="zh-TW" baseline="30000">
                <a:solidFill>
                  <a:schemeClr val="tx1"/>
                </a:solidFill>
              </a:rPr>
              <a:t>2</a:t>
            </a:r>
            <a:endParaRPr lang="en-US" altLang="zh-TW">
              <a:solidFill>
                <a:schemeClr val="tx1"/>
              </a:solidFill>
            </a:endParaRPr>
          </a:p>
        </p:txBody>
      </p:sp>
      <p:grpSp>
        <p:nvGrpSpPr>
          <p:cNvPr id="13324" name="Group 11"/>
          <p:cNvGrpSpPr>
            <a:grpSpLocks/>
          </p:cNvGrpSpPr>
          <p:nvPr/>
        </p:nvGrpSpPr>
        <p:grpSpPr bwMode="auto">
          <a:xfrm>
            <a:off x="3905250" y="255588"/>
            <a:ext cx="1920875" cy="2016125"/>
            <a:chOff x="1094" y="1658"/>
            <a:chExt cx="1210" cy="1270"/>
          </a:xfrm>
        </p:grpSpPr>
        <p:sp>
          <p:nvSpPr>
            <p:cNvPr id="13361" name="Oval 12"/>
            <p:cNvSpPr>
              <a:spLocks noChangeArrowheads="1"/>
            </p:cNvSpPr>
            <p:nvPr/>
          </p:nvSpPr>
          <p:spPr bwMode="auto">
            <a:xfrm>
              <a:off x="1248" y="196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V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0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3362" name="Oval 13"/>
            <p:cNvSpPr>
              <a:spLocks noChangeArrowheads="1"/>
            </p:cNvSpPr>
            <p:nvPr/>
          </p:nvSpPr>
          <p:spPr bwMode="auto">
            <a:xfrm>
              <a:off x="1632" y="259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V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2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3363" name="Oval 14"/>
            <p:cNvSpPr>
              <a:spLocks noChangeArrowheads="1"/>
            </p:cNvSpPr>
            <p:nvPr/>
          </p:nvSpPr>
          <p:spPr bwMode="auto">
            <a:xfrm>
              <a:off x="1968" y="196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V1</a:t>
              </a:r>
            </a:p>
          </p:txBody>
        </p:sp>
        <p:cxnSp>
          <p:nvCxnSpPr>
            <p:cNvPr id="13364" name="AutoShape 15"/>
            <p:cNvCxnSpPr>
              <a:cxnSpLocks noChangeShapeType="1"/>
              <a:stCxn id="13363" idx="1"/>
              <a:endCxn id="13361" idx="7"/>
            </p:cNvCxnSpPr>
            <p:nvPr/>
          </p:nvCxnSpPr>
          <p:spPr bwMode="auto">
            <a:xfrm rot="-5400000" flipH="1" flipV="1">
              <a:off x="1775" y="1777"/>
              <a:ext cx="1" cy="482"/>
            </a:xfrm>
            <a:prstGeom prst="curvedConnector3">
              <a:avLst>
                <a:gd name="adj1" fmla="val -115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365" name="AutoShape 16"/>
            <p:cNvCxnSpPr>
              <a:cxnSpLocks noChangeShapeType="1"/>
              <a:stCxn id="13361" idx="5"/>
              <a:endCxn id="13363" idx="3"/>
            </p:cNvCxnSpPr>
            <p:nvPr/>
          </p:nvCxnSpPr>
          <p:spPr bwMode="auto">
            <a:xfrm rot="16200000" flipH="1">
              <a:off x="1775" y="2015"/>
              <a:ext cx="1" cy="482"/>
            </a:xfrm>
            <a:prstGeom prst="curvedConnector3">
              <a:avLst>
                <a:gd name="adj1" fmla="val 1139999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366" name="Line 17"/>
            <p:cNvSpPr>
              <a:spLocks noChangeShapeType="1"/>
            </p:cNvSpPr>
            <p:nvPr/>
          </p:nvSpPr>
          <p:spPr bwMode="auto">
            <a:xfrm>
              <a:off x="1488" y="2304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7" name="Line 18"/>
            <p:cNvSpPr>
              <a:spLocks noChangeShapeType="1"/>
            </p:cNvSpPr>
            <p:nvPr/>
          </p:nvSpPr>
          <p:spPr bwMode="auto">
            <a:xfrm flipH="1">
              <a:off x="1920" y="2304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368" name="AutoShape 19"/>
            <p:cNvCxnSpPr>
              <a:cxnSpLocks noChangeShapeType="1"/>
              <a:stCxn id="13362" idx="2"/>
              <a:endCxn id="13361" idx="3"/>
            </p:cNvCxnSpPr>
            <p:nvPr/>
          </p:nvCxnSpPr>
          <p:spPr bwMode="auto">
            <a:xfrm rot="10800000">
              <a:off x="1297" y="2255"/>
              <a:ext cx="335" cy="50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369" name="Text Box 20"/>
            <p:cNvSpPr txBox="1">
              <a:spLocks noChangeArrowheads="1"/>
            </p:cNvSpPr>
            <p:nvPr/>
          </p:nvSpPr>
          <p:spPr bwMode="auto">
            <a:xfrm>
              <a:off x="1670" y="1658"/>
              <a:ext cx="21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6</a:t>
              </a:r>
            </a:p>
            <a:p>
              <a:pPr algn="l"/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  <a:p>
              <a:pPr algn="l"/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13370" name="Text Box 21"/>
            <p:cNvSpPr txBox="1">
              <a:spLocks noChangeArrowheads="1"/>
            </p:cNvSpPr>
            <p:nvPr/>
          </p:nvSpPr>
          <p:spPr bwMode="auto">
            <a:xfrm>
              <a:off x="1094" y="2313"/>
              <a:ext cx="9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 3  11          2</a:t>
              </a:r>
            </a:p>
          </p:txBody>
        </p:sp>
      </p:grpSp>
      <p:sp>
        <p:nvSpPr>
          <p:cNvPr id="13325" name="Rectangle 23"/>
          <p:cNvSpPr>
            <a:spLocks noChangeArrowheads="1"/>
          </p:cNvSpPr>
          <p:nvPr/>
        </p:nvSpPr>
        <p:spPr bwMode="auto">
          <a:xfrm>
            <a:off x="8093075" y="828675"/>
            <a:ext cx="506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A</a:t>
            </a:r>
            <a:r>
              <a:rPr lang="en-US" altLang="zh-TW" baseline="3000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13326" name="Text Box 24"/>
          <p:cNvSpPr txBox="1">
            <a:spLocks noChangeArrowheads="1"/>
          </p:cNvSpPr>
          <p:nvPr/>
        </p:nvSpPr>
        <p:spPr bwMode="auto">
          <a:xfrm>
            <a:off x="7659688" y="1185863"/>
            <a:ext cx="12636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0            0</a:t>
            </a:r>
          </a:p>
          <a:p>
            <a:endParaRPr lang="en-US" altLang="zh-TW">
              <a:solidFill>
                <a:schemeClr val="tx1"/>
              </a:solidFill>
            </a:endParaRPr>
          </a:p>
          <a:p>
            <a:r>
              <a:rPr lang="en-US" altLang="zh-TW">
                <a:solidFill>
                  <a:schemeClr val="tx1"/>
                </a:solidFill>
              </a:rPr>
              <a:t>6            4</a:t>
            </a:r>
          </a:p>
          <a:p>
            <a:endParaRPr lang="en-US" altLang="zh-TW">
              <a:solidFill>
                <a:schemeClr val="tx1"/>
              </a:solidFill>
            </a:endParaRPr>
          </a:p>
          <a:p>
            <a:r>
              <a:rPr lang="en-US" altLang="zh-TW">
                <a:solidFill>
                  <a:schemeClr val="tx1"/>
                </a:solidFill>
              </a:rPr>
              <a:t>3           11</a:t>
            </a:r>
          </a:p>
        </p:txBody>
      </p:sp>
      <p:sp>
        <p:nvSpPr>
          <p:cNvPr id="13327" name="Line 26"/>
          <p:cNvSpPr>
            <a:spLocks noChangeShapeType="1"/>
          </p:cNvSpPr>
          <p:nvPr/>
        </p:nvSpPr>
        <p:spPr bwMode="auto">
          <a:xfrm>
            <a:off x="7991475" y="135731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Line 27"/>
          <p:cNvSpPr>
            <a:spLocks noChangeShapeType="1"/>
          </p:cNvSpPr>
          <p:nvPr/>
        </p:nvSpPr>
        <p:spPr bwMode="auto">
          <a:xfrm>
            <a:off x="7991475" y="1339850"/>
            <a:ext cx="652463" cy="67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28"/>
          <p:cNvSpPr>
            <a:spLocks noChangeShapeType="1"/>
          </p:cNvSpPr>
          <p:nvPr/>
        </p:nvSpPr>
        <p:spPr bwMode="auto">
          <a:xfrm>
            <a:off x="8026400" y="1339850"/>
            <a:ext cx="547688" cy="127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29"/>
          <p:cNvSpPr>
            <a:spLocks noChangeShapeType="1"/>
          </p:cNvSpPr>
          <p:nvPr/>
        </p:nvSpPr>
        <p:spPr bwMode="auto">
          <a:xfrm flipV="1">
            <a:off x="7991475" y="1393825"/>
            <a:ext cx="652463" cy="598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30"/>
          <p:cNvSpPr>
            <a:spLocks noChangeShapeType="1"/>
          </p:cNvSpPr>
          <p:nvPr/>
        </p:nvSpPr>
        <p:spPr bwMode="auto">
          <a:xfrm>
            <a:off x="8026400" y="1974850"/>
            <a:ext cx="582613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Line 31"/>
          <p:cNvSpPr>
            <a:spLocks noChangeShapeType="1"/>
          </p:cNvSpPr>
          <p:nvPr/>
        </p:nvSpPr>
        <p:spPr bwMode="auto">
          <a:xfrm>
            <a:off x="8008938" y="2011363"/>
            <a:ext cx="547687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Line 32"/>
          <p:cNvSpPr>
            <a:spLocks noChangeShapeType="1"/>
          </p:cNvSpPr>
          <p:nvPr/>
        </p:nvSpPr>
        <p:spPr bwMode="auto">
          <a:xfrm flipV="1">
            <a:off x="7991475" y="1428750"/>
            <a:ext cx="635000" cy="1181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Line 33"/>
          <p:cNvSpPr>
            <a:spLocks noChangeShapeType="1"/>
          </p:cNvSpPr>
          <p:nvPr/>
        </p:nvSpPr>
        <p:spPr bwMode="auto">
          <a:xfrm flipV="1">
            <a:off x="8008938" y="2011363"/>
            <a:ext cx="617537" cy="59848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Line 34"/>
          <p:cNvSpPr>
            <a:spLocks noChangeShapeType="1"/>
          </p:cNvSpPr>
          <p:nvPr/>
        </p:nvSpPr>
        <p:spPr bwMode="auto">
          <a:xfrm>
            <a:off x="7974013" y="2609850"/>
            <a:ext cx="617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Rectangle 45"/>
          <p:cNvSpPr>
            <a:spLocks noChangeArrowheads="1"/>
          </p:cNvSpPr>
          <p:nvPr/>
        </p:nvSpPr>
        <p:spPr bwMode="auto">
          <a:xfrm>
            <a:off x="1303338" y="3997325"/>
            <a:ext cx="45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A</a:t>
            </a:r>
            <a:r>
              <a:rPr lang="en-US" altLang="zh-TW" baseline="30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337" name="Text Box 46"/>
          <p:cNvSpPr txBox="1">
            <a:spLocks noChangeArrowheads="1"/>
          </p:cNvSpPr>
          <p:nvPr/>
        </p:nvSpPr>
        <p:spPr bwMode="auto">
          <a:xfrm>
            <a:off x="874713" y="4354513"/>
            <a:ext cx="12001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4            6</a:t>
            </a:r>
          </a:p>
          <a:p>
            <a:endParaRPr lang="en-US" altLang="zh-TW">
              <a:solidFill>
                <a:schemeClr val="tx1"/>
              </a:solidFill>
            </a:endParaRPr>
          </a:p>
          <a:p>
            <a:r>
              <a:rPr lang="en-US" altLang="zh-TW">
                <a:solidFill>
                  <a:schemeClr val="tx1"/>
                </a:solidFill>
              </a:rPr>
              <a:t>0            0</a:t>
            </a:r>
          </a:p>
          <a:p>
            <a:endParaRPr lang="en-US" altLang="zh-TW">
              <a:solidFill>
                <a:schemeClr val="tx1"/>
              </a:solidFill>
            </a:endParaRPr>
          </a:p>
          <a:p>
            <a:r>
              <a:rPr lang="en-US" altLang="zh-TW">
                <a:solidFill>
                  <a:schemeClr val="tx1"/>
                </a:solidFill>
              </a:rPr>
              <a:t>7           2</a:t>
            </a:r>
          </a:p>
        </p:txBody>
      </p:sp>
      <p:sp>
        <p:nvSpPr>
          <p:cNvPr id="13338" name="Line 47"/>
          <p:cNvSpPr>
            <a:spLocks noChangeShapeType="1"/>
          </p:cNvSpPr>
          <p:nvPr/>
        </p:nvSpPr>
        <p:spPr bwMode="auto">
          <a:xfrm>
            <a:off x="1174750" y="45259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9" name="Line 48"/>
          <p:cNvSpPr>
            <a:spLocks noChangeShapeType="1"/>
          </p:cNvSpPr>
          <p:nvPr/>
        </p:nvSpPr>
        <p:spPr bwMode="auto">
          <a:xfrm>
            <a:off x="1174750" y="4508500"/>
            <a:ext cx="652463" cy="67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0" name="Line 49"/>
          <p:cNvSpPr>
            <a:spLocks noChangeShapeType="1"/>
          </p:cNvSpPr>
          <p:nvPr/>
        </p:nvSpPr>
        <p:spPr bwMode="auto">
          <a:xfrm>
            <a:off x="1209675" y="4508500"/>
            <a:ext cx="547688" cy="1270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Line 50"/>
          <p:cNvSpPr>
            <a:spLocks noChangeShapeType="1"/>
          </p:cNvSpPr>
          <p:nvPr/>
        </p:nvSpPr>
        <p:spPr bwMode="auto">
          <a:xfrm flipV="1">
            <a:off x="1174750" y="4562475"/>
            <a:ext cx="652463" cy="598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2" name="Line 51"/>
          <p:cNvSpPr>
            <a:spLocks noChangeShapeType="1"/>
          </p:cNvSpPr>
          <p:nvPr/>
        </p:nvSpPr>
        <p:spPr bwMode="auto">
          <a:xfrm>
            <a:off x="1209675" y="5143500"/>
            <a:ext cx="582613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3" name="Line 52"/>
          <p:cNvSpPr>
            <a:spLocks noChangeShapeType="1"/>
          </p:cNvSpPr>
          <p:nvPr/>
        </p:nvSpPr>
        <p:spPr bwMode="auto">
          <a:xfrm>
            <a:off x="1192213" y="5180013"/>
            <a:ext cx="547687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4" name="Line 53"/>
          <p:cNvSpPr>
            <a:spLocks noChangeShapeType="1"/>
          </p:cNvSpPr>
          <p:nvPr/>
        </p:nvSpPr>
        <p:spPr bwMode="auto">
          <a:xfrm flipV="1">
            <a:off x="1174750" y="4597400"/>
            <a:ext cx="635000" cy="1181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5" name="Line 54"/>
          <p:cNvSpPr>
            <a:spLocks noChangeShapeType="1"/>
          </p:cNvSpPr>
          <p:nvPr/>
        </p:nvSpPr>
        <p:spPr bwMode="auto">
          <a:xfrm flipV="1">
            <a:off x="1192213" y="5180013"/>
            <a:ext cx="617537" cy="598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6" name="Line 55"/>
          <p:cNvSpPr>
            <a:spLocks noChangeShapeType="1"/>
          </p:cNvSpPr>
          <p:nvPr/>
        </p:nvSpPr>
        <p:spPr bwMode="auto">
          <a:xfrm>
            <a:off x="1157288" y="5778500"/>
            <a:ext cx="617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7" name="Rectangle 56"/>
          <p:cNvSpPr>
            <a:spLocks noChangeArrowheads="1"/>
          </p:cNvSpPr>
          <p:nvPr/>
        </p:nvSpPr>
        <p:spPr bwMode="auto">
          <a:xfrm>
            <a:off x="8340725" y="3997325"/>
            <a:ext cx="45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A</a:t>
            </a:r>
            <a:r>
              <a:rPr lang="en-US" altLang="zh-TW" baseline="30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348" name="Text Box 57"/>
          <p:cNvSpPr txBox="1">
            <a:spLocks noChangeArrowheads="1"/>
          </p:cNvSpPr>
          <p:nvPr/>
        </p:nvSpPr>
        <p:spPr bwMode="auto">
          <a:xfrm>
            <a:off x="7880350" y="4354513"/>
            <a:ext cx="12636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6            3</a:t>
            </a:r>
          </a:p>
          <a:p>
            <a:endParaRPr lang="en-US" altLang="zh-TW">
              <a:solidFill>
                <a:schemeClr val="tx1"/>
              </a:solidFill>
            </a:endParaRPr>
          </a:p>
          <a:p>
            <a:r>
              <a:rPr lang="en-US" altLang="zh-TW">
                <a:solidFill>
                  <a:schemeClr val="tx1"/>
                </a:solidFill>
              </a:rPr>
              <a:t>2            7</a:t>
            </a:r>
          </a:p>
          <a:p>
            <a:endParaRPr lang="en-US" altLang="zh-TW">
              <a:solidFill>
                <a:schemeClr val="tx1"/>
              </a:solidFill>
            </a:endParaRPr>
          </a:p>
          <a:p>
            <a:r>
              <a:rPr lang="en-US" altLang="zh-TW">
                <a:solidFill>
                  <a:schemeClr val="tx1"/>
                </a:solidFill>
              </a:rPr>
              <a:t>0           0</a:t>
            </a:r>
          </a:p>
        </p:txBody>
      </p:sp>
      <p:sp>
        <p:nvSpPr>
          <p:cNvPr id="13349" name="Line 58"/>
          <p:cNvSpPr>
            <a:spLocks noChangeShapeType="1"/>
          </p:cNvSpPr>
          <p:nvPr/>
        </p:nvSpPr>
        <p:spPr bwMode="auto">
          <a:xfrm>
            <a:off x="8212138" y="4525963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0" name="Line 59"/>
          <p:cNvSpPr>
            <a:spLocks noChangeShapeType="1"/>
          </p:cNvSpPr>
          <p:nvPr/>
        </p:nvSpPr>
        <p:spPr bwMode="auto">
          <a:xfrm>
            <a:off x="8212138" y="4508500"/>
            <a:ext cx="652462" cy="67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1" name="Line 60"/>
          <p:cNvSpPr>
            <a:spLocks noChangeShapeType="1"/>
          </p:cNvSpPr>
          <p:nvPr/>
        </p:nvSpPr>
        <p:spPr bwMode="auto">
          <a:xfrm>
            <a:off x="8247063" y="4508500"/>
            <a:ext cx="547687" cy="127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2" name="Line 61"/>
          <p:cNvSpPr>
            <a:spLocks noChangeShapeType="1"/>
          </p:cNvSpPr>
          <p:nvPr/>
        </p:nvSpPr>
        <p:spPr bwMode="auto">
          <a:xfrm flipV="1">
            <a:off x="8212138" y="4562475"/>
            <a:ext cx="652462" cy="59848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3" name="Line 62"/>
          <p:cNvSpPr>
            <a:spLocks noChangeShapeType="1"/>
          </p:cNvSpPr>
          <p:nvPr/>
        </p:nvSpPr>
        <p:spPr bwMode="auto">
          <a:xfrm>
            <a:off x="8247063" y="5143500"/>
            <a:ext cx="582612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4" name="Line 63"/>
          <p:cNvSpPr>
            <a:spLocks noChangeShapeType="1"/>
          </p:cNvSpPr>
          <p:nvPr/>
        </p:nvSpPr>
        <p:spPr bwMode="auto">
          <a:xfrm>
            <a:off x="8229600" y="5180013"/>
            <a:ext cx="547688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5" name="Line 64"/>
          <p:cNvSpPr>
            <a:spLocks noChangeShapeType="1"/>
          </p:cNvSpPr>
          <p:nvPr/>
        </p:nvSpPr>
        <p:spPr bwMode="auto">
          <a:xfrm flipV="1">
            <a:off x="8212138" y="4597400"/>
            <a:ext cx="635000" cy="1181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6" name="Line 65"/>
          <p:cNvSpPr>
            <a:spLocks noChangeShapeType="1"/>
          </p:cNvSpPr>
          <p:nvPr/>
        </p:nvSpPr>
        <p:spPr bwMode="auto">
          <a:xfrm flipV="1">
            <a:off x="8229600" y="5180013"/>
            <a:ext cx="617538" cy="598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Line 66"/>
          <p:cNvSpPr>
            <a:spLocks noChangeShapeType="1"/>
          </p:cNvSpPr>
          <p:nvPr/>
        </p:nvSpPr>
        <p:spPr bwMode="auto">
          <a:xfrm>
            <a:off x="8194675" y="5778500"/>
            <a:ext cx="617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8" name="Text Box 67"/>
          <p:cNvSpPr txBox="1">
            <a:spLocks noChangeArrowheads="1"/>
          </p:cNvSpPr>
          <p:nvPr/>
        </p:nvSpPr>
        <p:spPr bwMode="auto">
          <a:xfrm>
            <a:off x="8072438" y="274637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/>
              <a:t>v0</a:t>
            </a:r>
          </a:p>
        </p:txBody>
      </p:sp>
      <p:sp>
        <p:nvSpPr>
          <p:cNvPr id="13359" name="Text Box 68"/>
          <p:cNvSpPr txBox="1">
            <a:spLocks noChangeArrowheads="1"/>
          </p:cNvSpPr>
          <p:nvPr/>
        </p:nvSpPr>
        <p:spPr bwMode="auto">
          <a:xfrm>
            <a:off x="1244600" y="59563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/>
              <a:t>v1</a:t>
            </a:r>
          </a:p>
        </p:txBody>
      </p:sp>
      <p:sp>
        <p:nvSpPr>
          <p:cNvPr id="13360" name="Text Box 69"/>
          <p:cNvSpPr txBox="1">
            <a:spLocks noChangeArrowheads="1"/>
          </p:cNvSpPr>
          <p:nvPr/>
        </p:nvSpPr>
        <p:spPr bwMode="auto">
          <a:xfrm>
            <a:off x="8318500" y="59039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/>
              <a:t>v2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3" name="Group 26"/>
          <p:cNvGrpSpPr>
            <a:grpSpLocks/>
          </p:cNvGrpSpPr>
          <p:nvPr/>
        </p:nvGrpSpPr>
        <p:grpSpPr bwMode="auto">
          <a:xfrm>
            <a:off x="1138238" y="2679700"/>
            <a:ext cx="2897187" cy="433388"/>
            <a:chOff x="476" y="1688"/>
            <a:chExt cx="1825" cy="273"/>
          </a:xfrm>
        </p:grpSpPr>
        <p:grpSp>
          <p:nvGrpSpPr>
            <p:cNvPr id="14362" name="Group 3"/>
            <p:cNvGrpSpPr>
              <a:grpSpLocks/>
            </p:cNvGrpSpPr>
            <p:nvPr/>
          </p:nvGrpSpPr>
          <p:grpSpPr bwMode="auto">
            <a:xfrm>
              <a:off x="476" y="1702"/>
              <a:ext cx="384" cy="240"/>
              <a:chOff x="576" y="1680"/>
              <a:chExt cx="384" cy="240"/>
            </a:xfrm>
          </p:grpSpPr>
          <p:sp>
            <p:nvSpPr>
              <p:cNvPr id="14374" name="Oval 4"/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0</a:t>
                </a:r>
              </a:p>
            </p:txBody>
          </p:sp>
          <p:sp>
            <p:nvSpPr>
              <p:cNvPr id="14375" name="Line 5"/>
              <p:cNvSpPr>
                <a:spLocks noChangeShapeType="1"/>
              </p:cNvSpPr>
              <p:nvPr/>
            </p:nvSpPr>
            <p:spPr bwMode="auto">
              <a:xfrm>
                <a:off x="816" y="1813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63" name="Group 6"/>
            <p:cNvGrpSpPr>
              <a:grpSpLocks/>
            </p:cNvGrpSpPr>
            <p:nvPr/>
          </p:nvGrpSpPr>
          <p:grpSpPr bwMode="auto">
            <a:xfrm>
              <a:off x="894" y="1688"/>
              <a:ext cx="384" cy="240"/>
              <a:chOff x="576" y="1680"/>
              <a:chExt cx="384" cy="240"/>
            </a:xfrm>
          </p:grpSpPr>
          <p:sp>
            <p:nvSpPr>
              <p:cNvPr id="14372" name="Oval 7"/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14373" name="Line 8"/>
              <p:cNvSpPr>
                <a:spLocks noChangeShapeType="1"/>
              </p:cNvSpPr>
              <p:nvPr/>
            </p:nvSpPr>
            <p:spPr bwMode="auto">
              <a:xfrm>
                <a:off x="816" y="1813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64" name="Oval 9"/>
            <p:cNvSpPr>
              <a:spLocks noChangeArrowheads="1"/>
            </p:cNvSpPr>
            <p:nvPr/>
          </p:nvSpPr>
          <p:spPr bwMode="auto">
            <a:xfrm>
              <a:off x="2061" y="1721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  <p:grpSp>
          <p:nvGrpSpPr>
            <p:cNvPr id="14365" name="Group 10"/>
            <p:cNvGrpSpPr>
              <a:grpSpLocks/>
            </p:cNvGrpSpPr>
            <p:nvPr/>
          </p:nvGrpSpPr>
          <p:grpSpPr bwMode="auto">
            <a:xfrm>
              <a:off x="1667" y="1706"/>
              <a:ext cx="384" cy="240"/>
              <a:chOff x="576" y="1680"/>
              <a:chExt cx="384" cy="240"/>
            </a:xfrm>
          </p:grpSpPr>
          <p:sp>
            <p:nvSpPr>
              <p:cNvPr id="14370" name="Oval 11"/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14371" name="Line 12"/>
              <p:cNvSpPr>
                <a:spLocks noChangeShapeType="1"/>
              </p:cNvSpPr>
              <p:nvPr/>
            </p:nvSpPr>
            <p:spPr bwMode="auto">
              <a:xfrm>
                <a:off x="816" y="1813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66" name="Group 13"/>
            <p:cNvGrpSpPr>
              <a:grpSpLocks/>
            </p:cNvGrpSpPr>
            <p:nvPr/>
          </p:nvGrpSpPr>
          <p:grpSpPr bwMode="auto">
            <a:xfrm>
              <a:off x="1286" y="1701"/>
              <a:ext cx="384" cy="240"/>
              <a:chOff x="576" y="1680"/>
              <a:chExt cx="384" cy="240"/>
            </a:xfrm>
          </p:grpSpPr>
          <p:sp>
            <p:nvSpPr>
              <p:cNvPr id="14368" name="Oval 14"/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14369" name="Line 15"/>
              <p:cNvSpPr>
                <a:spLocks noChangeShapeType="1"/>
              </p:cNvSpPr>
              <p:nvPr/>
            </p:nvSpPr>
            <p:spPr bwMode="auto">
              <a:xfrm>
                <a:off x="816" y="1813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4367" name="AutoShape 16"/>
            <p:cNvCxnSpPr>
              <a:cxnSpLocks noChangeShapeType="1"/>
              <a:stCxn id="14368" idx="0"/>
              <a:endCxn id="14364" idx="1"/>
            </p:cNvCxnSpPr>
            <p:nvPr/>
          </p:nvCxnSpPr>
          <p:spPr bwMode="auto">
            <a:xfrm rot="5400000" flipV="1">
              <a:off x="1723" y="1384"/>
              <a:ext cx="55" cy="690"/>
            </a:xfrm>
            <a:prstGeom prst="curvedConnector3">
              <a:avLst>
                <a:gd name="adj1" fmla="val -26181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aphicFrame>
        <p:nvGraphicFramePr>
          <p:cNvPr id="14338" name="Object 0"/>
          <p:cNvGraphicFramePr>
            <a:graphicFrameLocks noChangeAspect="1"/>
          </p:cNvGraphicFramePr>
          <p:nvPr/>
        </p:nvGraphicFramePr>
        <p:xfrm>
          <a:off x="4983163" y="1906588"/>
          <a:ext cx="1709737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方程式" r:id="rId2" imgW="1117440" imgH="1143000" progId="Equation.3">
                  <p:embed/>
                </p:oleObj>
              </mc:Choice>
              <mc:Fallback>
                <p:oleObj name="方程式" r:id="rId2" imgW="1117440" imgH="11430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163" y="1906588"/>
                        <a:ext cx="1709737" cy="153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1"/>
          <p:cNvGraphicFramePr>
            <a:graphicFrameLocks noChangeAspect="1"/>
          </p:cNvGraphicFramePr>
          <p:nvPr/>
        </p:nvGraphicFramePr>
        <p:xfrm>
          <a:off x="1384300" y="4206875"/>
          <a:ext cx="159385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方程式" r:id="rId4" imgW="1041120" imgH="1143000" progId="Equation.3">
                  <p:embed/>
                </p:oleObj>
              </mc:Choice>
              <mc:Fallback>
                <p:oleObj name="方程式" r:id="rId4" imgW="1041120" imgH="1143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206875"/>
                        <a:ext cx="1593850" cy="153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 Box 19"/>
          <p:cNvSpPr txBox="1">
            <a:spLocks noChangeArrowheads="1"/>
          </p:cNvSpPr>
          <p:nvPr/>
        </p:nvSpPr>
        <p:spPr bwMode="auto">
          <a:xfrm>
            <a:off x="4583113" y="1843088"/>
            <a:ext cx="3111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0</a:t>
            </a:r>
          </a:p>
          <a:p>
            <a:pPr algn="l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</a:t>
            </a:r>
          </a:p>
          <a:p>
            <a:pPr algn="l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</a:t>
            </a:r>
          </a:p>
          <a:p>
            <a:pPr algn="l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3</a:t>
            </a:r>
          </a:p>
          <a:p>
            <a:pPr algn="l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14345" name="Text Box 20"/>
          <p:cNvSpPr txBox="1">
            <a:spLocks noChangeArrowheads="1"/>
          </p:cNvSpPr>
          <p:nvPr/>
        </p:nvSpPr>
        <p:spPr bwMode="auto">
          <a:xfrm>
            <a:off x="1087438" y="4148138"/>
            <a:ext cx="3111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0</a:t>
            </a:r>
          </a:p>
          <a:p>
            <a:pPr algn="l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</a:t>
            </a:r>
          </a:p>
          <a:p>
            <a:pPr algn="l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</a:t>
            </a:r>
          </a:p>
          <a:p>
            <a:pPr algn="l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3</a:t>
            </a:r>
          </a:p>
          <a:p>
            <a:pPr algn="l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grpSp>
        <p:nvGrpSpPr>
          <p:cNvPr id="14346" name="Group 21"/>
          <p:cNvGrpSpPr>
            <a:grpSpLocks/>
          </p:cNvGrpSpPr>
          <p:nvPr/>
        </p:nvGrpSpPr>
        <p:grpSpPr bwMode="auto">
          <a:xfrm>
            <a:off x="4610100" y="4164013"/>
            <a:ext cx="1928813" cy="1616075"/>
            <a:chOff x="2271" y="2623"/>
            <a:chExt cx="1215" cy="1018"/>
          </a:xfrm>
        </p:grpSpPr>
        <p:graphicFrame>
          <p:nvGraphicFramePr>
            <p:cNvPr id="14340" name="Object 2"/>
            <p:cNvGraphicFramePr>
              <a:graphicFrameLocks noChangeAspect="1"/>
            </p:cNvGraphicFramePr>
            <p:nvPr/>
          </p:nvGraphicFramePr>
          <p:xfrm>
            <a:off x="2482" y="2664"/>
            <a:ext cx="1004" cy="9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方程式" r:id="rId6" imgW="1041120" imgH="1143000" progId="Equation.3">
                    <p:embed/>
                  </p:oleObj>
                </mc:Choice>
                <mc:Fallback>
                  <p:oleObj name="方程式" r:id="rId6" imgW="1041120" imgH="11430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2" y="2664"/>
                          <a:ext cx="1004" cy="9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1" name="Text Box 23"/>
            <p:cNvSpPr txBox="1">
              <a:spLocks noChangeArrowheads="1"/>
            </p:cNvSpPr>
            <p:nvPr/>
          </p:nvSpPr>
          <p:spPr bwMode="auto">
            <a:xfrm>
              <a:off x="2271" y="2623"/>
              <a:ext cx="196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0</a:t>
              </a:r>
            </a:p>
            <a:p>
              <a:pPr algn="l"/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  <a:p>
              <a:pPr algn="l"/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  <a:p>
              <a:pPr algn="l"/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  <a:p>
              <a:pPr algn="l"/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4</a:t>
              </a:r>
            </a:p>
          </p:txBody>
        </p:sp>
      </p:grpSp>
      <p:sp>
        <p:nvSpPr>
          <p:cNvPr id="14347" name="Text Box 24"/>
          <p:cNvSpPr txBox="1">
            <a:spLocks noChangeArrowheads="1"/>
          </p:cNvSpPr>
          <p:nvPr/>
        </p:nvSpPr>
        <p:spPr bwMode="auto">
          <a:xfrm>
            <a:off x="1020763" y="3363913"/>
            <a:ext cx="716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(a) Digraph G                              (b) Adjacency matrix A for G</a:t>
            </a: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                     </a:t>
            </a:r>
          </a:p>
        </p:txBody>
      </p:sp>
      <p:sp>
        <p:nvSpPr>
          <p:cNvPr id="14348" name="Text Box 25"/>
          <p:cNvSpPr txBox="1">
            <a:spLocks noChangeArrowheads="1"/>
          </p:cNvSpPr>
          <p:nvPr/>
        </p:nvSpPr>
        <p:spPr bwMode="auto">
          <a:xfrm>
            <a:off x="752475" y="5829300"/>
            <a:ext cx="804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(c) transitive closure matrix A</a:t>
            </a:r>
            <a:r>
              <a:rPr lang="en-US" altLang="zh-TW" baseline="30000">
                <a:solidFill>
                  <a:schemeClr val="tx1"/>
                </a:solidFill>
                <a:ea typeface="新細明體" charset="-120"/>
              </a:rPr>
              <a:t>+            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(d) reflexive transitive closure matrix A</a:t>
            </a:r>
            <a:r>
              <a:rPr lang="en-US" altLang="zh-TW" baseline="30000">
                <a:solidFill>
                  <a:schemeClr val="tx1"/>
                </a:solidFill>
                <a:ea typeface="新細明體" charset="-120"/>
              </a:rPr>
              <a:t>*</a:t>
            </a:r>
            <a:r>
              <a:rPr lang="en-US" altLang="zh-TW" sz="2400" baseline="30000">
                <a:solidFill>
                  <a:schemeClr val="tx1"/>
                </a:solidFill>
                <a:ea typeface="新細明體" charset="-120"/>
              </a:rPr>
              <a:t>  </a:t>
            </a:r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4349" name="Line 27"/>
          <p:cNvSpPr>
            <a:spLocks noChangeShapeType="1"/>
          </p:cNvSpPr>
          <p:nvPr/>
        </p:nvSpPr>
        <p:spPr bwMode="auto">
          <a:xfrm>
            <a:off x="2117725" y="4956175"/>
            <a:ext cx="704850" cy="741363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28"/>
          <p:cNvSpPr>
            <a:spLocks noChangeShapeType="1"/>
          </p:cNvSpPr>
          <p:nvPr/>
        </p:nvSpPr>
        <p:spPr bwMode="auto">
          <a:xfrm>
            <a:off x="5027613" y="4445000"/>
            <a:ext cx="1341437" cy="1287463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30"/>
          <p:cNvSpPr txBox="1">
            <a:spLocks noChangeArrowheads="1"/>
          </p:cNvSpPr>
          <p:nvPr/>
        </p:nvSpPr>
        <p:spPr bwMode="auto">
          <a:xfrm>
            <a:off x="3046413" y="5251450"/>
            <a:ext cx="71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/>
              <a:t>cycle</a:t>
            </a:r>
          </a:p>
        </p:txBody>
      </p:sp>
      <p:sp>
        <p:nvSpPr>
          <p:cNvPr id="14352" name="Text Box 31"/>
          <p:cNvSpPr txBox="1">
            <a:spLocks noChangeArrowheads="1"/>
          </p:cNvSpPr>
          <p:nvPr/>
        </p:nvSpPr>
        <p:spPr bwMode="auto">
          <a:xfrm>
            <a:off x="6588125" y="5276850"/>
            <a:ext cx="1084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/>
              <a:t>reflexive</a:t>
            </a:r>
          </a:p>
        </p:txBody>
      </p:sp>
      <p:sp>
        <p:nvSpPr>
          <p:cNvPr id="14353" name="Text Box 34"/>
          <p:cNvSpPr txBox="1">
            <a:spLocks noChangeArrowheads="1"/>
          </p:cNvSpPr>
          <p:nvPr/>
        </p:nvSpPr>
        <p:spPr bwMode="auto">
          <a:xfrm>
            <a:off x="3076575" y="88900"/>
            <a:ext cx="261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 b="1">
                <a:solidFill>
                  <a:schemeClr val="tx1"/>
                </a:solidFill>
              </a:rPr>
              <a:t>Transitive Closure</a:t>
            </a:r>
            <a:endParaRPr lang="en-US" altLang="zh-TW" sz="2400">
              <a:solidFill>
                <a:schemeClr val="tx1"/>
              </a:solidFill>
            </a:endParaRPr>
          </a:p>
        </p:txBody>
      </p:sp>
      <p:sp>
        <p:nvSpPr>
          <p:cNvPr id="14354" name="Text Box 35"/>
          <p:cNvSpPr txBox="1">
            <a:spLocks noChangeArrowheads="1"/>
          </p:cNvSpPr>
          <p:nvPr/>
        </p:nvSpPr>
        <p:spPr bwMode="auto">
          <a:xfrm>
            <a:off x="1074738" y="596900"/>
            <a:ext cx="74310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>
                <a:solidFill>
                  <a:schemeClr val="tx1"/>
                </a:solidFill>
              </a:rPr>
              <a:t>Goal: given a graph with unweighted edges, determine if there is a path</a:t>
            </a:r>
            <a:br>
              <a:rPr lang="en-US" altLang="zh-TW">
                <a:solidFill>
                  <a:schemeClr val="tx1"/>
                </a:solidFill>
              </a:rPr>
            </a:br>
            <a:r>
              <a:rPr lang="en-US" altLang="zh-TW">
                <a:solidFill>
                  <a:schemeClr val="tx1"/>
                </a:solidFill>
              </a:rPr>
              <a:t>from i to j for all i and j.</a:t>
            </a:r>
          </a:p>
          <a:p>
            <a:pPr algn="l"/>
            <a:r>
              <a:rPr lang="en-US" altLang="zh-TW">
                <a:solidFill>
                  <a:schemeClr val="tx1"/>
                </a:solidFill>
              </a:rPr>
              <a:t>(1) Require positive path (&gt; 0) lengths.</a:t>
            </a:r>
          </a:p>
          <a:p>
            <a:pPr algn="l"/>
            <a:r>
              <a:rPr lang="en-US" altLang="zh-TW">
                <a:solidFill>
                  <a:schemeClr val="tx1"/>
                </a:solidFill>
              </a:rPr>
              <a:t>(2) Require nonnegative path (</a:t>
            </a:r>
            <a:r>
              <a:rPr lang="en-US" altLang="zh-TW">
                <a:solidFill>
                  <a:schemeClr val="tx1"/>
                </a:solidFill>
                <a:sym typeface="Symbol" pitchFamily="18" charset="2"/>
              </a:rPr>
              <a:t>0) </a:t>
            </a:r>
            <a:r>
              <a:rPr lang="en-US" altLang="zh-TW">
                <a:solidFill>
                  <a:schemeClr val="tx1"/>
                </a:solidFill>
              </a:rPr>
              <a:t>lengths.</a:t>
            </a:r>
          </a:p>
        </p:txBody>
      </p:sp>
      <p:sp>
        <p:nvSpPr>
          <p:cNvPr id="14355" name="Text Box 36"/>
          <p:cNvSpPr txBox="1">
            <a:spLocks noChangeArrowheads="1"/>
          </p:cNvSpPr>
          <p:nvPr/>
        </p:nvSpPr>
        <p:spPr bwMode="auto">
          <a:xfrm>
            <a:off x="949325" y="6292850"/>
            <a:ext cx="3052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/>
              <a:t>There is a path of length &gt; 0</a:t>
            </a:r>
          </a:p>
        </p:txBody>
      </p:sp>
      <p:sp>
        <p:nvSpPr>
          <p:cNvPr id="14356" name="Text Box 37"/>
          <p:cNvSpPr txBox="1">
            <a:spLocks noChangeArrowheads="1"/>
          </p:cNvSpPr>
          <p:nvPr/>
        </p:nvSpPr>
        <p:spPr bwMode="auto">
          <a:xfrm>
            <a:off x="5383213" y="6273800"/>
            <a:ext cx="3049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/>
              <a:t>There is a path of length </a:t>
            </a:r>
            <a:r>
              <a:rPr lang="en-US" altLang="zh-TW">
                <a:sym typeface="Symbol" pitchFamily="18" charset="2"/>
              </a:rPr>
              <a:t>0</a:t>
            </a:r>
            <a:r>
              <a:rPr lang="en-US" altLang="zh-TW"/>
              <a:t> </a:t>
            </a:r>
          </a:p>
        </p:txBody>
      </p:sp>
      <p:sp>
        <p:nvSpPr>
          <p:cNvPr id="14357" name="Text Box 39"/>
          <p:cNvSpPr txBox="1">
            <a:spLocks noChangeArrowheads="1"/>
          </p:cNvSpPr>
          <p:nvPr/>
        </p:nvSpPr>
        <p:spPr bwMode="auto">
          <a:xfrm>
            <a:off x="5535613" y="1193800"/>
            <a:ext cx="264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/>
              <a:t>transitive closure matrix</a:t>
            </a:r>
          </a:p>
        </p:txBody>
      </p:sp>
      <p:sp>
        <p:nvSpPr>
          <p:cNvPr id="14358" name="Text Box 40"/>
          <p:cNvSpPr txBox="1">
            <a:spLocks noChangeArrowheads="1"/>
          </p:cNvSpPr>
          <p:nvPr/>
        </p:nvSpPr>
        <p:spPr bwMode="auto">
          <a:xfrm>
            <a:off x="5535613" y="1546225"/>
            <a:ext cx="3608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/>
              <a:t>reflexive transitive closure matrix</a:t>
            </a:r>
          </a:p>
        </p:txBody>
      </p:sp>
      <p:sp>
        <p:nvSpPr>
          <p:cNvPr id="14359" name="Line 43"/>
          <p:cNvSpPr>
            <a:spLocks noChangeShapeType="1"/>
          </p:cNvSpPr>
          <p:nvPr/>
        </p:nvSpPr>
        <p:spPr bwMode="auto">
          <a:xfrm>
            <a:off x="3509963" y="2540000"/>
            <a:ext cx="230187" cy="176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Line 44"/>
          <p:cNvSpPr>
            <a:spLocks noChangeShapeType="1"/>
          </p:cNvSpPr>
          <p:nvPr/>
        </p:nvSpPr>
        <p:spPr bwMode="auto">
          <a:xfrm flipV="1">
            <a:off x="2559050" y="2416175"/>
            <a:ext cx="422275" cy="265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8778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sz="4000">
                <a:solidFill>
                  <a:schemeClr val="tx2">
                    <a:satMod val="130000"/>
                  </a:schemeClr>
                </a:solidFill>
              </a:rPr>
              <a:t>Activity on Vertex (AOV) Network</a:t>
            </a:r>
            <a:r>
              <a:rPr lang="en-US" altLang="zh-TW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114425" y="914400"/>
            <a:ext cx="7686675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definition</a:t>
            </a:r>
            <a:br>
              <a:rPr lang="en-US" altLang="zh-TW" sz="28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A directed graph in which the vertices represent </a:t>
            </a:r>
            <a:r>
              <a:rPr lang="en-US" altLang="zh-TW" sz="2800">
                <a:ea typeface="新細明體" charset="-120"/>
              </a:rPr>
              <a:t>tasks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or </a:t>
            </a:r>
            <a:r>
              <a:rPr lang="en-US" altLang="zh-TW" sz="2800">
                <a:ea typeface="新細明體" charset="-120"/>
              </a:rPr>
              <a:t>activities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and the edges represent precedence relations between tasks.</a:t>
            </a:r>
          </a:p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predecessor (successor)</a:t>
            </a:r>
            <a:br>
              <a:rPr lang="en-US" altLang="zh-TW" sz="28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vertex i is a predecessor of vertex j iff there is a directed path from i to j.  j is a successor of i.</a:t>
            </a:r>
          </a:p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partial order</a:t>
            </a:r>
            <a:br>
              <a:rPr lang="en-US" altLang="zh-TW" sz="28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a precedence relation which is both transitive </a:t>
            </a:r>
            <a:r>
              <a:rPr lang="en-US" altLang="zh-TW" sz="2800">
                <a:ea typeface="新細明體" charset="-120"/>
              </a:rPr>
              <a:t>(</a:t>
            </a:r>
            <a:r>
              <a:rPr lang="en-US" altLang="zh-TW" sz="2800">
                <a:ea typeface="新細明體" charset="-120"/>
                <a:sym typeface="Symbol" pitchFamily="18" charset="2"/>
              </a:rPr>
              <a:t>i, j, k, ij &amp; jk =&gt; ik </a:t>
            </a:r>
            <a:r>
              <a:rPr lang="en-US" altLang="zh-TW" sz="2800">
                <a:ea typeface="新細明體" charset="-120"/>
              </a:rPr>
              <a:t>)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and irreflexive </a:t>
            </a:r>
            <a:r>
              <a:rPr lang="en-US" altLang="zh-TW" sz="2800">
                <a:ea typeface="新細明體" charset="-120"/>
              </a:rPr>
              <a:t>(</a:t>
            </a:r>
            <a:r>
              <a:rPr lang="en-US" altLang="zh-TW" sz="2800">
                <a:ea typeface="新細明體" charset="-120"/>
                <a:sym typeface="Symbol" pitchFamily="18" charset="2"/>
              </a:rPr>
              <a:t>x xx</a:t>
            </a:r>
            <a:r>
              <a:rPr lang="en-US" altLang="zh-TW" sz="2800">
                <a:ea typeface="新細明體" charset="-120"/>
              </a:rPr>
              <a:t>).</a:t>
            </a:r>
            <a:endParaRPr lang="en-US" altLang="zh-TW" sz="2800">
              <a:solidFill>
                <a:srgbClr val="008000"/>
              </a:solidFill>
              <a:ea typeface="新細明體" charset="-120"/>
            </a:endParaRPr>
          </a:p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acylic graph</a:t>
            </a:r>
            <a:br>
              <a:rPr lang="en-US" altLang="zh-TW" sz="28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a directed graph with no directed cycles</a:t>
            </a:r>
            <a:endParaRPr lang="en-US" altLang="zh-TW" sz="2800">
              <a:solidFill>
                <a:srgbClr val="008000"/>
              </a:solidFill>
              <a:ea typeface="新細明體" charset="-120"/>
            </a:endParaRPr>
          </a:p>
          <a:p>
            <a:pPr>
              <a:spcBef>
                <a:spcPct val="50000"/>
              </a:spcBef>
            </a:pPr>
            <a:endParaRPr lang="en-US" altLang="zh-TW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5" name="Rectangle 75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77724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b="1">
                <a:solidFill>
                  <a:schemeClr val="tx1"/>
                </a:solidFill>
              </a:rPr>
              <a:t>Figure 6.4:</a:t>
            </a:r>
            <a:r>
              <a:rPr lang="en-US" altLang="zh-TW" sz="2400">
                <a:solidFill>
                  <a:schemeClr val="tx1"/>
                </a:solidFill>
              </a:rPr>
              <a:t> subgraphs of G</a:t>
            </a:r>
            <a:r>
              <a:rPr lang="en-US" altLang="zh-TW" sz="2400" baseline="-25000">
                <a:solidFill>
                  <a:schemeClr val="tx1"/>
                </a:solidFill>
              </a:rPr>
              <a:t>1 </a:t>
            </a:r>
            <a:r>
              <a:rPr lang="en-US" altLang="zh-TW" sz="2400">
                <a:solidFill>
                  <a:schemeClr val="tx1"/>
                </a:solidFill>
              </a:rPr>
              <a:t>and G</a:t>
            </a:r>
            <a:r>
              <a:rPr lang="en-US" altLang="zh-TW" sz="2400" baseline="-25000">
                <a:solidFill>
                  <a:schemeClr val="tx1"/>
                </a:solidFill>
              </a:rPr>
              <a:t>3  </a:t>
            </a:r>
            <a:r>
              <a:rPr lang="en-US" altLang="zh-TW" sz="2400">
                <a:solidFill>
                  <a:schemeClr val="tx1"/>
                </a:solidFill>
              </a:rPr>
              <a:t>(p.261)</a:t>
            </a:r>
            <a:br>
              <a:rPr lang="en-US" altLang="zh-TW" sz="2400" b="1">
                <a:solidFill>
                  <a:schemeClr val="tx1"/>
                </a:solidFill>
              </a:rPr>
            </a:br>
            <a:endParaRPr lang="en-US" altLang="zh-TW" sz="2400" b="1">
              <a:solidFill>
                <a:schemeClr val="tx1"/>
              </a:solidFill>
            </a:endParaRPr>
          </a:p>
        </p:txBody>
      </p:sp>
      <p:grpSp>
        <p:nvGrpSpPr>
          <p:cNvPr id="32773" name="Group 54"/>
          <p:cNvGrpSpPr>
            <a:grpSpLocks/>
          </p:cNvGrpSpPr>
          <p:nvPr/>
        </p:nvGrpSpPr>
        <p:grpSpPr bwMode="auto">
          <a:xfrm>
            <a:off x="2651125" y="609600"/>
            <a:ext cx="6286500" cy="1981200"/>
            <a:chOff x="828" y="564"/>
            <a:chExt cx="3960" cy="1248"/>
          </a:xfrm>
        </p:grpSpPr>
        <p:sp>
          <p:nvSpPr>
            <p:cNvPr id="32814" name="Oval 3"/>
            <p:cNvSpPr>
              <a:spLocks noChangeArrowheads="1"/>
            </p:cNvSpPr>
            <p:nvPr/>
          </p:nvSpPr>
          <p:spPr bwMode="auto">
            <a:xfrm>
              <a:off x="828" y="564"/>
              <a:ext cx="347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</a:rPr>
                <a:t>0</a:t>
              </a:r>
            </a:p>
          </p:txBody>
        </p:sp>
        <p:grpSp>
          <p:nvGrpSpPr>
            <p:cNvPr id="32815" name="Group 10"/>
            <p:cNvGrpSpPr>
              <a:grpSpLocks/>
            </p:cNvGrpSpPr>
            <p:nvPr/>
          </p:nvGrpSpPr>
          <p:grpSpPr bwMode="auto">
            <a:xfrm>
              <a:off x="1422" y="564"/>
              <a:ext cx="941" cy="816"/>
              <a:chOff x="1008" y="720"/>
              <a:chExt cx="912" cy="816"/>
            </a:xfrm>
          </p:grpSpPr>
          <p:sp>
            <p:nvSpPr>
              <p:cNvPr id="32828" name="Oval 5"/>
              <p:cNvSpPr>
                <a:spLocks noChangeArrowheads="1"/>
              </p:cNvSpPr>
              <p:nvPr/>
            </p:nvSpPr>
            <p:spPr bwMode="auto">
              <a:xfrm>
                <a:off x="1296" y="720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0</a:t>
                </a:r>
              </a:p>
            </p:txBody>
          </p:sp>
          <p:sp>
            <p:nvSpPr>
              <p:cNvPr id="32829" name="Oval 6"/>
              <p:cNvSpPr>
                <a:spLocks noChangeArrowheads="1"/>
              </p:cNvSpPr>
              <p:nvPr/>
            </p:nvSpPr>
            <p:spPr bwMode="auto">
              <a:xfrm>
                <a:off x="1008" y="1200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32830" name="Oval 7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32831" name="Line 8"/>
              <p:cNvSpPr>
                <a:spLocks noChangeShapeType="1"/>
              </p:cNvSpPr>
              <p:nvPr/>
            </p:nvSpPr>
            <p:spPr bwMode="auto">
              <a:xfrm flipH="1">
                <a:off x="1200" y="100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2" name="Line 9"/>
              <p:cNvSpPr>
                <a:spLocks noChangeShapeType="1"/>
              </p:cNvSpPr>
              <p:nvPr/>
            </p:nvSpPr>
            <p:spPr bwMode="auto">
              <a:xfrm>
                <a:off x="1584" y="100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816" name="Oval 12"/>
            <p:cNvSpPr>
              <a:spLocks noChangeArrowheads="1"/>
            </p:cNvSpPr>
            <p:nvPr/>
          </p:nvSpPr>
          <p:spPr bwMode="auto">
            <a:xfrm>
              <a:off x="2858" y="1044"/>
              <a:ext cx="34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32817" name="Oval 13"/>
            <p:cNvSpPr>
              <a:spLocks noChangeArrowheads="1"/>
            </p:cNvSpPr>
            <p:nvPr/>
          </p:nvSpPr>
          <p:spPr bwMode="auto">
            <a:xfrm>
              <a:off x="2561" y="564"/>
              <a:ext cx="34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2818" name="Oval 14"/>
            <p:cNvSpPr>
              <a:spLocks noChangeArrowheads="1"/>
            </p:cNvSpPr>
            <p:nvPr/>
          </p:nvSpPr>
          <p:spPr bwMode="auto">
            <a:xfrm>
              <a:off x="3155" y="564"/>
              <a:ext cx="34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32819" name="Line 15"/>
            <p:cNvSpPr>
              <a:spLocks noChangeShapeType="1"/>
            </p:cNvSpPr>
            <p:nvPr/>
          </p:nvSpPr>
          <p:spPr bwMode="auto">
            <a:xfrm flipH="1" flipV="1">
              <a:off x="2759" y="900"/>
              <a:ext cx="1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0" name="Line 16"/>
            <p:cNvSpPr>
              <a:spLocks noChangeShapeType="1"/>
            </p:cNvSpPr>
            <p:nvPr/>
          </p:nvSpPr>
          <p:spPr bwMode="auto">
            <a:xfrm flipV="1">
              <a:off x="3155" y="900"/>
              <a:ext cx="99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1" name="Oval 18"/>
            <p:cNvSpPr>
              <a:spLocks noChangeArrowheads="1"/>
            </p:cNvSpPr>
            <p:nvPr/>
          </p:nvSpPr>
          <p:spPr bwMode="auto">
            <a:xfrm>
              <a:off x="4145" y="564"/>
              <a:ext cx="34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32822" name="Oval 19"/>
            <p:cNvSpPr>
              <a:spLocks noChangeArrowheads="1"/>
            </p:cNvSpPr>
            <p:nvPr/>
          </p:nvSpPr>
          <p:spPr bwMode="auto">
            <a:xfrm>
              <a:off x="3848" y="1044"/>
              <a:ext cx="34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2823" name="Oval 20"/>
            <p:cNvSpPr>
              <a:spLocks noChangeArrowheads="1"/>
            </p:cNvSpPr>
            <p:nvPr/>
          </p:nvSpPr>
          <p:spPr bwMode="auto">
            <a:xfrm>
              <a:off x="4442" y="1044"/>
              <a:ext cx="34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32824" name="Oval 23"/>
            <p:cNvSpPr>
              <a:spLocks noChangeArrowheads="1"/>
            </p:cNvSpPr>
            <p:nvPr/>
          </p:nvSpPr>
          <p:spPr bwMode="auto">
            <a:xfrm>
              <a:off x="4145" y="1476"/>
              <a:ext cx="34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</a:rPr>
                <a:t>3</a:t>
              </a:r>
            </a:p>
          </p:txBody>
        </p:sp>
        <p:sp>
          <p:nvSpPr>
            <p:cNvPr id="32825" name="Line 24"/>
            <p:cNvSpPr>
              <a:spLocks noChangeShapeType="1"/>
            </p:cNvSpPr>
            <p:nvPr/>
          </p:nvSpPr>
          <p:spPr bwMode="auto">
            <a:xfrm>
              <a:off x="4194" y="1188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6" name="Line 25"/>
            <p:cNvSpPr>
              <a:spLocks noChangeShapeType="1"/>
            </p:cNvSpPr>
            <p:nvPr/>
          </p:nvSpPr>
          <p:spPr bwMode="auto">
            <a:xfrm>
              <a:off x="4305" y="90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7" name="Line 26"/>
            <p:cNvSpPr>
              <a:spLocks noChangeShapeType="1"/>
            </p:cNvSpPr>
            <p:nvPr/>
          </p:nvSpPr>
          <p:spPr bwMode="auto">
            <a:xfrm flipH="1">
              <a:off x="4454" y="1368"/>
              <a:ext cx="99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4" name="Text Box 28"/>
          <p:cNvSpPr txBox="1">
            <a:spLocks noChangeArrowheads="1"/>
          </p:cNvSpPr>
          <p:nvPr/>
        </p:nvSpPr>
        <p:spPr bwMode="auto">
          <a:xfrm>
            <a:off x="2551113" y="2479675"/>
            <a:ext cx="599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(i)                    (ii)                       (iii)                           (iv)</a:t>
            </a:r>
          </a:p>
          <a:p>
            <a:pPr algn="l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                      (a) Some of the subgraph of G</a:t>
            </a:r>
            <a:r>
              <a:rPr lang="en-US" altLang="zh-TW" baseline="-25000">
                <a:solidFill>
                  <a:schemeClr val="tx1"/>
                </a:solidFill>
                <a:ea typeface="新細明體" charset="-120"/>
              </a:rPr>
              <a:t>1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  </a:t>
            </a:r>
          </a:p>
        </p:txBody>
      </p:sp>
      <p:grpSp>
        <p:nvGrpSpPr>
          <p:cNvPr id="32775" name="Group 52"/>
          <p:cNvGrpSpPr>
            <a:grpSpLocks/>
          </p:cNvGrpSpPr>
          <p:nvPr/>
        </p:nvGrpSpPr>
        <p:grpSpPr bwMode="auto">
          <a:xfrm>
            <a:off x="2822575" y="3238500"/>
            <a:ext cx="5981700" cy="2247900"/>
            <a:chOff x="924" y="2400"/>
            <a:chExt cx="3768" cy="1416"/>
          </a:xfrm>
        </p:grpSpPr>
        <p:sp>
          <p:nvSpPr>
            <p:cNvPr id="32797" name="Oval 29"/>
            <p:cNvSpPr>
              <a:spLocks noChangeArrowheads="1"/>
            </p:cNvSpPr>
            <p:nvPr/>
          </p:nvSpPr>
          <p:spPr bwMode="auto">
            <a:xfrm>
              <a:off x="924" y="2448"/>
              <a:ext cx="347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</a:rPr>
                <a:t>0</a:t>
              </a:r>
            </a:p>
          </p:txBody>
        </p:sp>
        <p:grpSp>
          <p:nvGrpSpPr>
            <p:cNvPr id="32798" name="Group 40"/>
            <p:cNvGrpSpPr>
              <a:grpSpLocks/>
            </p:cNvGrpSpPr>
            <p:nvPr/>
          </p:nvGrpSpPr>
          <p:grpSpPr bwMode="auto">
            <a:xfrm>
              <a:off x="1848" y="2436"/>
              <a:ext cx="347" cy="864"/>
              <a:chOff x="1692" y="2568"/>
              <a:chExt cx="347" cy="864"/>
            </a:xfrm>
          </p:grpSpPr>
          <p:sp>
            <p:nvSpPr>
              <p:cNvPr id="32812" name="Oval 30"/>
              <p:cNvSpPr>
                <a:spLocks noChangeArrowheads="1"/>
              </p:cNvSpPr>
              <p:nvPr/>
            </p:nvSpPr>
            <p:spPr bwMode="auto">
              <a:xfrm>
                <a:off x="1692" y="2568"/>
                <a:ext cx="347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0</a:t>
                </a:r>
              </a:p>
            </p:txBody>
          </p:sp>
          <p:sp>
            <p:nvSpPr>
              <p:cNvPr id="32813" name="Oval 31"/>
              <p:cNvSpPr>
                <a:spLocks noChangeArrowheads="1"/>
              </p:cNvSpPr>
              <p:nvPr/>
            </p:nvSpPr>
            <p:spPr bwMode="auto">
              <a:xfrm>
                <a:off x="1692" y="3096"/>
                <a:ext cx="347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</p:grpSp>
        <p:grpSp>
          <p:nvGrpSpPr>
            <p:cNvPr id="32799" name="Group 35"/>
            <p:cNvGrpSpPr>
              <a:grpSpLocks/>
            </p:cNvGrpSpPr>
            <p:nvPr/>
          </p:nvGrpSpPr>
          <p:grpSpPr bwMode="auto">
            <a:xfrm>
              <a:off x="2952" y="2400"/>
              <a:ext cx="347" cy="1416"/>
              <a:chOff x="2940" y="2544"/>
              <a:chExt cx="347" cy="1416"/>
            </a:xfrm>
          </p:grpSpPr>
          <p:sp>
            <p:nvSpPr>
              <p:cNvPr id="32809" name="Oval 32"/>
              <p:cNvSpPr>
                <a:spLocks noChangeArrowheads="1"/>
              </p:cNvSpPr>
              <p:nvPr/>
            </p:nvSpPr>
            <p:spPr bwMode="auto">
              <a:xfrm>
                <a:off x="2940" y="2544"/>
                <a:ext cx="347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0</a:t>
                </a:r>
              </a:p>
            </p:txBody>
          </p:sp>
          <p:sp>
            <p:nvSpPr>
              <p:cNvPr id="32810" name="Oval 33"/>
              <p:cNvSpPr>
                <a:spLocks noChangeArrowheads="1"/>
              </p:cNvSpPr>
              <p:nvPr/>
            </p:nvSpPr>
            <p:spPr bwMode="auto">
              <a:xfrm>
                <a:off x="2940" y="3072"/>
                <a:ext cx="347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32811" name="Oval 34"/>
              <p:cNvSpPr>
                <a:spLocks noChangeArrowheads="1"/>
              </p:cNvSpPr>
              <p:nvPr/>
            </p:nvSpPr>
            <p:spPr bwMode="auto">
              <a:xfrm>
                <a:off x="2940" y="3624"/>
                <a:ext cx="347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</p:grpSp>
        <p:grpSp>
          <p:nvGrpSpPr>
            <p:cNvPr id="32800" name="Group 36"/>
            <p:cNvGrpSpPr>
              <a:grpSpLocks/>
            </p:cNvGrpSpPr>
            <p:nvPr/>
          </p:nvGrpSpPr>
          <p:grpSpPr bwMode="auto">
            <a:xfrm>
              <a:off x="4176" y="2400"/>
              <a:ext cx="347" cy="1416"/>
              <a:chOff x="2940" y="2544"/>
              <a:chExt cx="347" cy="1416"/>
            </a:xfrm>
          </p:grpSpPr>
          <p:sp>
            <p:nvSpPr>
              <p:cNvPr id="32806" name="Oval 37"/>
              <p:cNvSpPr>
                <a:spLocks noChangeArrowheads="1"/>
              </p:cNvSpPr>
              <p:nvPr/>
            </p:nvSpPr>
            <p:spPr bwMode="auto">
              <a:xfrm>
                <a:off x="2940" y="2544"/>
                <a:ext cx="347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0</a:t>
                </a:r>
              </a:p>
            </p:txBody>
          </p:sp>
          <p:sp>
            <p:nvSpPr>
              <p:cNvPr id="32807" name="Oval 38"/>
              <p:cNvSpPr>
                <a:spLocks noChangeArrowheads="1"/>
              </p:cNvSpPr>
              <p:nvPr/>
            </p:nvSpPr>
            <p:spPr bwMode="auto">
              <a:xfrm>
                <a:off x="2940" y="3072"/>
                <a:ext cx="347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32808" name="Oval 39"/>
              <p:cNvSpPr>
                <a:spLocks noChangeArrowheads="1"/>
              </p:cNvSpPr>
              <p:nvPr/>
            </p:nvSpPr>
            <p:spPr bwMode="auto">
              <a:xfrm>
                <a:off x="2940" y="3624"/>
                <a:ext cx="347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TW" sz="2400" b="1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</p:grpSp>
        <p:sp>
          <p:nvSpPr>
            <p:cNvPr id="32801" name="Line 44"/>
            <p:cNvSpPr>
              <a:spLocks noChangeShapeType="1"/>
            </p:cNvSpPr>
            <p:nvPr/>
          </p:nvSpPr>
          <p:spPr bwMode="auto">
            <a:xfrm>
              <a:off x="2016" y="27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Line 47"/>
            <p:cNvSpPr>
              <a:spLocks noChangeShapeType="1"/>
            </p:cNvSpPr>
            <p:nvPr/>
          </p:nvSpPr>
          <p:spPr bwMode="auto">
            <a:xfrm>
              <a:off x="3132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Line 48"/>
            <p:cNvSpPr>
              <a:spLocks noChangeShapeType="1"/>
            </p:cNvSpPr>
            <p:nvPr/>
          </p:nvSpPr>
          <p:spPr bwMode="auto">
            <a:xfrm>
              <a:off x="3132" y="3264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Freeform 50"/>
            <p:cNvSpPr>
              <a:spLocks/>
            </p:cNvSpPr>
            <p:nvPr/>
          </p:nvSpPr>
          <p:spPr bwMode="auto">
            <a:xfrm>
              <a:off x="4016" y="2664"/>
              <a:ext cx="184" cy="360"/>
            </a:xfrm>
            <a:custGeom>
              <a:avLst/>
              <a:gdLst>
                <a:gd name="T0" fmla="*/ 124 w 124"/>
                <a:gd name="T1" fmla="*/ 0 h 432"/>
                <a:gd name="T2" fmla="*/ 28 w 124"/>
                <a:gd name="T3" fmla="*/ 120 h 432"/>
                <a:gd name="T4" fmla="*/ 16 w 124"/>
                <a:gd name="T5" fmla="*/ 288 h 432"/>
                <a:gd name="T6" fmla="*/ 124 w 124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432"/>
                <a:gd name="T14" fmla="*/ 124 w 124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432">
                  <a:moveTo>
                    <a:pt x="124" y="0"/>
                  </a:moveTo>
                  <a:cubicBezTo>
                    <a:pt x="85" y="36"/>
                    <a:pt x="46" y="72"/>
                    <a:pt x="28" y="120"/>
                  </a:cubicBezTo>
                  <a:cubicBezTo>
                    <a:pt x="10" y="168"/>
                    <a:pt x="0" y="236"/>
                    <a:pt x="16" y="288"/>
                  </a:cubicBezTo>
                  <a:cubicBezTo>
                    <a:pt x="32" y="340"/>
                    <a:pt x="106" y="408"/>
                    <a:pt x="124" y="4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Freeform 51"/>
            <p:cNvSpPr>
              <a:spLocks/>
            </p:cNvSpPr>
            <p:nvPr/>
          </p:nvSpPr>
          <p:spPr bwMode="auto">
            <a:xfrm flipH="1">
              <a:off x="4508" y="2664"/>
              <a:ext cx="184" cy="360"/>
            </a:xfrm>
            <a:custGeom>
              <a:avLst/>
              <a:gdLst>
                <a:gd name="T0" fmla="*/ 124 w 124"/>
                <a:gd name="T1" fmla="*/ 0 h 432"/>
                <a:gd name="T2" fmla="*/ 28 w 124"/>
                <a:gd name="T3" fmla="*/ 120 h 432"/>
                <a:gd name="T4" fmla="*/ 16 w 124"/>
                <a:gd name="T5" fmla="*/ 288 h 432"/>
                <a:gd name="T6" fmla="*/ 124 w 124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432"/>
                <a:gd name="T14" fmla="*/ 124 w 124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432">
                  <a:moveTo>
                    <a:pt x="124" y="0"/>
                  </a:moveTo>
                  <a:cubicBezTo>
                    <a:pt x="85" y="36"/>
                    <a:pt x="46" y="72"/>
                    <a:pt x="28" y="120"/>
                  </a:cubicBezTo>
                  <a:cubicBezTo>
                    <a:pt x="10" y="168"/>
                    <a:pt x="0" y="236"/>
                    <a:pt x="16" y="288"/>
                  </a:cubicBezTo>
                  <a:cubicBezTo>
                    <a:pt x="32" y="340"/>
                    <a:pt x="106" y="408"/>
                    <a:pt x="124" y="4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6" name="Rectangle 53"/>
          <p:cNvSpPr>
            <a:spLocks noChangeArrowheads="1"/>
          </p:cNvSpPr>
          <p:nvPr/>
        </p:nvSpPr>
        <p:spPr bwMode="auto">
          <a:xfrm>
            <a:off x="2797175" y="5478463"/>
            <a:ext cx="591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(i)                    (ii)                       (iii)                           (iv)</a:t>
            </a:r>
          </a:p>
          <a:p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                      (b) Some of the subgraph of G</a:t>
            </a:r>
            <a:r>
              <a:rPr lang="en-US" altLang="zh-TW" baseline="-25000">
                <a:solidFill>
                  <a:schemeClr val="tx1"/>
                </a:solidFill>
                <a:ea typeface="新細明體" charset="-120"/>
              </a:rPr>
              <a:t>3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   </a:t>
            </a:r>
          </a:p>
        </p:txBody>
      </p:sp>
      <p:sp>
        <p:nvSpPr>
          <p:cNvPr id="32777" name="Text Box 55"/>
          <p:cNvSpPr txBox="1">
            <a:spLocks noChangeArrowheads="1"/>
          </p:cNvSpPr>
          <p:nvPr/>
        </p:nvSpPr>
        <p:spPr bwMode="auto">
          <a:xfrm>
            <a:off x="8350250" y="458628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sz="2400"/>
              <a:t>分開</a:t>
            </a:r>
          </a:p>
        </p:txBody>
      </p:sp>
      <p:sp>
        <p:nvSpPr>
          <p:cNvPr id="32778" name="Text Box 56"/>
          <p:cNvSpPr txBox="1">
            <a:spLocks noChangeArrowheads="1"/>
          </p:cNvSpPr>
          <p:nvPr/>
        </p:nvSpPr>
        <p:spPr bwMode="auto">
          <a:xfrm>
            <a:off x="2705100" y="405765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sz="2400"/>
              <a:t>單一</a:t>
            </a:r>
          </a:p>
        </p:txBody>
      </p:sp>
      <p:sp>
        <p:nvSpPr>
          <p:cNvPr id="32779" name="Oval 57"/>
          <p:cNvSpPr>
            <a:spLocks noChangeArrowheads="1"/>
          </p:cNvSpPr>
          <p:nvPr/>
        </p:nvSpPr>
        <p:spPr bwMode="auto">
          <a:xfrm>
            <a:off x="1427163" y="5016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0</a:t>
            </a:r>
          </a:p>
        </p:txBody>
      </p:sp>
      <p:sp>
        <p:nvSpPr>
          <p:cNvPr id="32780" name="Oval 58"/>
          <p:cNvSpPr>
            <a:spLocks noChangeArrowheads="1"/>
          </p:cNvSpPr>
          <p:nvPr/>
        </p:nvSpPr>
        <p:spPr bwMode="auto">
          <a:xfrm>
            <a:off x="741363" y="12636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1</a:t>
            </a:r>
          </a:p>
        </p:txBody>
      </p:sp>
      <p:sp>
        <p:nvSpPr>
          <p:cNvPr id="32781" name="Oval 59"/>
          <p:cNvSpPr>
            <a:spLocks noChangeArrowheads="1"/>
          </p:cNvSpPr>
          <p:nvPr/>
        </p:nvSpPr>
        <p:spPr bwMode="auto">
          <a:xfrm>
            <a:off x="2112963" y="12636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2</a:t>
            </a:r>
          </a:p>
        </p:txBody>
      </p:sp>
      <p:sp>
        <p:nvSpPr>
          <p:cNvPr id="32782" name="Oval 60"/>
          <p:cNvSpPr>
            <a:spLocks noChangeArrowheads="1"/>
          </p:cNvSpPr>
          <p:nvPr/>
        </p:nvSpPr>
        <p:spPr bwMode="auto">
          <a:xfrm>
            <a:off x="1427163" y="18732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3</a:t>
            </a:r>
          </a:p>
        </p:txBody>
      </p:sp>
      <p:sp>
        <p:nvSpPr>
          <p:cNvPr id="32783" name="Line 61"/>
          <p:cNvSpPr>
            <a:spLocks noChangeShapeType="1"/>
          </p:cNvSpPr>
          <p:nvPr/>
        </p:nvSpPr>
        <p:spPr bwMode="auto">
          <a:xfrm>
            <a:off x="1649413" y="952500"/>
            <a:ext cx="0" cy="914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Line 62"/>
          <p:cNvSpPr>
            <a:spLocks noChangeShapeType="1"/>
          </p:cNvSpPr>
          <p:nvPr/>
        </p:nvSpPr>
        <p:spPr bwMode="auto">
          <a:xfrm>
            <a:off x="1192213" y="1485900"/>
            <a:ext cx="9144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Line 63"/>
          <p:cNvSpPr>
            <a:spLocks noChangeShapeType="1"/>
          </p:cNvSpPr>
          <p:nvPr/>
        </p:nvSpPr>
        <p:spPr bwMode="auto">
          <a:xfrm flipH="1">
            <a:off x="1081088" y="876300"/>
            <a:ext cx="407987" cy="434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Line 64"/>
          <p:cNvSpPr>
            <a:spLocks noChangeShapeType="1"/>
          </p:cNvSpPr>
          <p:nvPr/>
        </p:nvSpPr>
        <p:spPr bwMode="auto">
          <a:xfrm>
            <a:off x="1801813" y="876300"/>
            <a:ext cx="422275" cy="434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Line 65"/>
          <p:cNvSpPr>
            <a:spLocks noChangeShapeType="1"/>
          </p:cNvSpPr>
          <p:nvPr/>
        </p:nvSpPr>
        <p:spPr bwMode="auto">
          <a:xfrm>
            <a:off x="1066800" y="1692275"/>
            <a:ext cx="354013" cy="3127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Line 66"/>
          <p:cNvSpPr>
            <a:spLocks noChangeShapeType="1"/>
          </p:cNvSpPr>
          <p:nvPr/>
        </p:nvSpPr>
        <p:spPr bwMode="auto">
          <a:xfrm flipH="1">
            <a:off x="1855788" y="1665288"/>
            <a:ext cx="327025" cy="3397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Rectangle 67"/>
          <p:cNvSpPr>
            <a:spLocks noChangeArrowheads="1"/>
          </p:cNvSpPr>
          <p:nvPr/>
        </p:nvSpPr>
        <p:spPr bwMode="auto">
          <a:xfrm>
            <a:off x="1354138" y="2517775"/>
            <a:ext cx="55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G</a:t>
            </a:r>
            <a:r>
              <a:rPr lang="en-US" altLang="zh-TW" sz="1800">
                <a:solidFill>
                  <a:schemeClr val="tx2"/>
                </a:solidFill>
                <a:ea typeface="新細明體" charset="-120"/>
              </a:rPr>
              <a:t>1</a:t>
            </a:r>
          </a:p>
        </p:txBody>
      </p:sp>
      <p:sp>
        <p:nvSpPr>
          <p:cNvPr id="32790" name="Oval 68"/>
          <p:cNvSpPr>
            <a:spLocks noChangeArrowheads="1"/>
          </p:cNvSpPr>
          <p:nvPr/>
        </p:nvSpPr>
        <p:spPr bwMode="auto">
          <a:xfrm>
            <a:off x="1419225" y="3487738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0</a:t>
            </a:r>
          </a:p>
        </p:txBody>
      </p:sp>
      <p:sp>
        <p:nvSpPr>
          <p:cNvPr id="32791" name="Oval 69"/>
          <p:cNvSpPr>
            <a:spLocks noChangeArrowheads="1"/>
          </p:cNvSpPr>
          <p:nvPr/>
        </p:nvSpPr>
        <p:spPr bwMode="auto">
          <a:xfrm>
            <a:off x="1417638" y="4591050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1</a:t>
            </a:r>
          </a:p>
        </p:txBody>
      </p:sp>
      <p:sp>
        <p:nvSpPr>
          <p:cNvPr id="32792" name="Oval 70"/>
          <p:cNvSpPr>
            <a:spLocks noChangeArrowheads="1"/>
          </p:cNvSpPr>
          <p:nvPr/>
        </p:nvSpPr>
        <p:spPr bwMode="auto">
          <a:xfrm>
            <a:off x="1433513" y="5610225"/>
            <a:ext cx="444500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2</a:t>
            </a:r>
          </a:p>
        </p:txBody>
      </p:sp>
      <p:sp>
        <p:nvSpPr>
          <p:cNvPr id="32793" name="Line 71"/>
          <p:cNvSpPr>
            <a:spLocks noChangeShapeType="1"/>
          </p:cNvSpPr>
          <p:nvPr/>
        </p:nvSpPr>
        <p:spPr bwMode="auto">
          <a:xfrm>
            <a:off x="1655763" y="5046663"/>
            <a:ext cx="0" cy="558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Line 72"/>
          <p:cNvSpPr>
            <a:spLocks noChangeShapeType="1"/>
          </p:cNvSpPr>
          <p:nvPr/>
        </p:nvSpPr>
        <p:spPr bwMode="auto">
          <a:xfrm flipV="1">
            <a:off x="1833563" y="3876675"/>
            <a:ext cx="0" cy="7207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5" name="Line 73"/>
          <p:cNvSpPr>
            <a:spLocks noChangeShapeType="1"/>
          </p:cNvSpPr>
          <p:nvPr/>
        </p:nvSpPr>
        <p:spPr bwMode="auto">
          <a:xfrm>
            <a:off x="1465263" y="3903663"/>
            <a:ext cx="0" cy="7350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Rectangle 74"/>
          <p:cNvSpPr>
            <a:spLocks noChangeArrowheads="1"/>
          </p:cNvSpPr>
          <p:nvPr/>
        </p:nvSpPr>
        <p:spPr bwMode="auto">
          <a:xfrm>
            <a:off x="1330325" y="6329363"/>
            <a:ext cx="555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G</a:t>
            </a:r>
            <a:r>
              <a:rPr lang="en-US" altLang="zh-TW" sz="1800">
                <a:solidFill>
                  <a:schemeClr val="tx2"/>
                </a:solidFill>
                <a:ea typeface="新細明體" charset="-120"/>
              </a:rPr>
              <a:t>3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b="1" u="sng">
                <a:solidFill>
                  <a:schemeClr val="tx2">
                    <a:satMod val="130000"/>
                  </a:schemeClr>
                </a:solidFill>
              </a:rPr>
              <a:t>*Figure 6.38: </a:t>
            </a:r>
            <a: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  <a:t>An AOV network (p.305)</a:t>
            </a:r>
            <a:endParaRPr lang="en-US" altLang="zh-TW" sz="2400" b="1" u="sng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3189" name="Picture 5" descr="C:\WINDOWS\TEMP\twu722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009650"/>
            <a:ext cx="4803775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5534025" y="942975"/>
            <a:ext cx="336232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>
                <a:solidFill>
                  <a:schemeClr val="tx2"/>
                </a:solidFill>
              </a:rPr>
              <a:t>Topological order</a:t>
            </a:r>
            <a:r>
              <a:rPr lang="en-US" altLang="zh-TW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altLang="zh-TW">
                <a:solidFill>
                  <a:schemeClr val="tx1"/>
                </a:solidFill>
              </a:rPr>
              <a:t>linear ordering of vertices</a:t>
            </a:r>
          </a:p>
          <a:p>
            <a:pPr algn="l"/>
            <a:r>
              <a:rPr lang="en-US" altLang="zh-TW">
                <a:solidFill>
                  <a:schemeClr val="tx1"/>
                </a:solidFill>
              </a:rPr>
              <a:t>of a graph</a:t>
            </a:r>
          </a:p>
          <a:p>
            <a:pPr algn="l"/>
            <a:r>
              <a:rPr lang="en-US" altLang="zh-TW">
                <a:solidFill>
                  <a:srgbClr val="008000"/>
                </a:solidFill>
                <a:ea typeface="新細明體" charset="-120"/>
                <a:sym typeface="Symbol" pitchFamily="18" charset="2"/>
              </a:rPr>
              <a:t>i, j if i is a predecessor of</a:t>
            </a:r>
          </a:p>
          <a:p>
            <a:pPr algn="l"/>
            <a:r>
              <a:rPr lang="en-US" altLang="zh-TW">
                <a:solidFill>
                  <a:srgbClr val="008000"/>
                </a:solidFill>
                <a:ea typeface="新細明體" charset="-120"/>
                <a:sym typeface="Symbol" pitchFamily="18" charset="2"/>
              </a:rPr>
              <a:t>j, then i precedes j in the</a:t>
            </a:r>
          </a:p>
          <a:p>
            <a:pPr algn="l"/>
            <a:r>
              <a:rPr lang="en-US" altLang="zh-TW">
                <a:solidFill>
                  <a:srgbClr val="008000"/>
                </a:solidFill>
                <a:ea typeface="新細明體" charset="-120"/>
                <a:sym typeface="Symbol" pitchFamily="18" charset="2"/>
              </a:rPr>
              <a:t>linear ordering</a:t>
            </a:r>
          </a:p>
          <a:p>
            <a:pPr algn="l"/>
            <a:endParaRPr lang="en-US" altLang="zh-TW">
              <a:solidFill>
                <a:srgbClr val="008000"/>
              </a:solidFill>
              <a:ea typeface="新細明體" charset="-120"/>
              <a:sym typeface="Symbol" pitchFamily="18" charset="2"/>
            </a:endParaRPr>
          </a:p>
          <a:p>
            <a:pPr algn="l"/>
            <a:r>
              <a:rPr lang="en-US" altLang="zh-TW">
                <a:ea typeface="新細明體" charset="-120"/>
                <a:sym typeface="Symbol" pitchFamily="18" charset="2"/>
              </a:rPr>
              <a:t>C1, C2, C4, C5, C3, C6, C8,</a:t>
            </a:r>
          </a:p>
          <a:p>
            <a:pPr algn="l"/>
            <a:r>
              <a:rPr lang="en-US" altLang="zh-TW">
                <a:ea typeface="新細明體" charset="-120"/>
                <a:sym typeface="Symbol" pitchFamily="18" charset="2"/>
              </a:rPr>
              <a:t>C7, C10, C13, C12, C14, C15, </a:t>
            </a:r>
          </a:p>
          <a:p>
            <a:pPr algn="l"/>
            <a:r>
              <a:rPr lang="en-US" altLang="zh-TW">
                <a:ea typeface="新細明體" charset="-120"/>
                <a:sym typeface="Symbol" pitchFamily="18" charset="2"/>
              </a:rPr>
              <a:t>C11, C9</a:t>
            </a:r>
          </a:p>
          <a:p>
            <a:pPr algn="l"/>
            <a:endParaRPr lang="en-US" altLang="zh-TW">
              <a:ea typeface="新細明體" charset="-120"/>
              <a:sym typeface="Symbol" pitchFamily="18" charset="2"/>
            </a:endParaRPr>
          </a:p>
          <a:p>
            <a:pPr algn="l"/>
            <a:r>
              <a:rPr lang="en-US" altLang="zh-TW">
                <a:ea typeface="新細明體" charset="-120"/>
                <a:sym typeface="Symbol" pitchFamily="18" charset="2"/>
              </a:rPr>
              <a:t>C4, C5, C2, C1, C6, C3, C8,</a:t>
            </a:r>
          </a:p>
          <a:p>
            <a:pPr algn="l"/>
            <a:r>
              <a:rPr lang="en-US" altLang="zh-TW">
                <a:ea typeface="新細明體" charset="-120"/>
                <a:sym typeface="Symbol" pitchFamily="18" charset="2"/>
              </a:rPr>
              <a:t>C15, C7, C9, C10, C11, C13,</a:t>
            </a:r>
          </a:p>
          <a:p>
            <a:pPr algn="l"/>
            <a:r>
              <a:rPr lang="en-US" altLang="zh-TW">
                <a:ea typeface="新細明體" charset="-120"/>
                <a:sym typeface="Symbol" pitchFamily="18" charset="2"/>
              </a:rPr>
              <a:t>C12, C14</a:t>
            </a:r>
            <a:endParaRPr lang="en-US" altLang="zh-TW">
              <a:solidFill>
                <a:srgbClr val="008000"/>
              </a:solidFill>
              <a:ea typeface="新細明體" charset="-12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0" y="477838"/>
            <a:ext cx="7842250" cy="5889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b="1" u="sng">
                <a:solidFill>
                  <a:schemeClr val="tx2">
                    <a:satMod val="130000"/>
                  </a:schemeClr>
                </a:solidFill>
              </a:rPr>
              <a:t>*Program 6.13: </a:t>
            </a:r>
            <a: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  <a:t>Topological sort (p.306)</a:t>
            </a:r>
            <a:b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</a:br>
            <a:endParaRPr lang="en-US" altLang="zh-TW" sz="2400" b="1" u="sng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4213" name="Text Box 3"/>
          <p:cNvSpPr txBox="1">
            <a:spLocks noChangeArrowheads="1"/>
          </p:cNvSpPr>
          <p:nvPr/>
        </p:nvSpPr>
        <p:spPr bwMode="auto">
          <a:xfrm>
            <a:off x="771525" y="985838"/>
            <a:ext cx="76438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for (i = 0; i &lt;n; i++) {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if every vertex has a predecessor {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fprintf(stderr, “Network has a cycle. \n “ );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exit(1);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}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pick a vertex v that has no predecessors;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output v;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delete v and all edges leading out of v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from the network;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}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endParaRPr lang="en-US" altLang="zh-TW" sz="2400">
              <a:solidFill>
                <a:schemeClr val="tx2"/>
              </a:solidFill>
              <a:ea typeface="新細明體" charset="-12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0"/>
            <a:ext cx="75247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b="1" u="sng">
                <a:solidFill>
                  <a:schemeClr val="tx2">
                    <a:satMod val="130000"/>
                  </a:schemeClr>
                </a:solidFill>
              </a:rPr>
              <a:t>*Figure 6.39:</a:t>
            </a:r>
            <a: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  <a:t>Simulation of Program 6.13 on an AOV</a:t>
            </a:r>
            <a:b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  <a:t> network (p.306)</a:t>
            </a:r>
            <a:endParaRPr lang="en-US" altLang="zh-TW" sz="2400" b="1" u="sng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5237" name="Picture 11" descr="C:\My Documents\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04888"/>
            <a:ext cx="70532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8" name="Text Box 12"/>
          <p:cNvSpPr txBox="1">
            <a:spLocks noChangeArrowheads="1"/>
          </p:cNvSpPr>
          <p:nvPr/>
        </p:nvSpPr>
        <p:spPr bwMode="auto">
          <a:xfrm>
            <a:off x="1035050" y="2994025"/>
            <a:ext cx="3001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1800"/>
              <a:t>v0 no predecessor</a:t>
            </a:r>
          </a:p>
          <a:p>
            <a:pPr algn="l"/>
            <a:r>
              <a:rPr lang="en-US" altLang="zh-TW" sz="1800"/>
              <a:t>delete v0-&gt;v1, v0-&gt;v2, v0-&gt;v3</a:t>
            </a:r>
            <a:endParaRPr lang="en-US" altLang="zh-TW"/>
          </a:p>
        </p:txBody>
      </p:sp>
      <p:sp>
        <p:nvSpPr>
          <p:cNvPr id="95239" name="Text Box 13"/>
          <p:cNvSpPr txBox="1">
            <a:spLocks noChangeArrowheads="1"/>
          </p:cNvSpPr>
          <p:nvPr/>
        </p:nvSpPr>
        <p:spPr bwMode="auto">
          <a:xfrm>
            <a:off x="3929063" y="2981325"/>
            <a:ext cx="2520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1800"/>
              <a:t>v1, v2, v3 no predecessor</a:t>
            </a:r>
          </a:p>
          <a:p>
            <a:pPr algn="l"/>
            <a:r>
              <a:rPr lang="en-US" altLang="zh-TW" sz="1800"/>
              <a:t>select v3</a:t>
            </a:r>
          </a:p>
          <a:p>
            <a:pPr algn="l"/>
            <a:r>
              <a:rPr lang="en-US" altLang="zh-TW" sz="1800"/>
              <a:t>delete v3-&gt;v4, v3-&gt;v5</a:t>
            </a:r>
          </a:p>
        </p:txBody>
      </p:sp>
      <p:sp>
        <p:nvSpPr>
          <p:cNvPr id="95240" name="Text Box 14"/>
          <p:cNvSpPr txBox="1">
            <a:spLocks noChangeArrowheads="1"/>
          </p:cNvSpPr>
          <p:nvPr/>
        </p:nvSpPr>
        <p:spPr bwMode="auto">
          <a:xfrm>
            <a:off x="6557963" y="2959100"/>
            <a:ext cx="2225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1800"/>
              <a:t>select v2</a:t>
            </a:r>
          </a:p>
          <a:p>
            <a:pPr algn="l"/>
            <a:r>
              <a:rPr lang="en-US" altLang="zh-TW" sz="1800"/>
              <a:t>delete v2-&gt;v4, v2-&gt;v5</a:t>
            </a:r>
          </a:p>
        </p:txBody>
      </p:sp>
      <p:sp>
        <p:nvSpPr>
          <p:cNvPr id="95241" name="Text Box 15"/>
          <p:cNvSpPr txBox="1">
            <a:spLocks noChangeArrowheads="1"/>
          </p:cNvSpPr>
          <p:nvPr/>
        </p:nvSpPr>
        <p:spPr bwMode="auto">
          <a:xfrm>
            <a:off x="1549400" y="5529263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1800"/>
              <a:t>select v5</a:t>
            </a:r>
          </a:p>
        </p:txBody>
      </p:sp>
      <p:sp>
        <p:nvSpPr>
          <p:cNvPr id="95242" name="Text Box 16"/>
          <p:cNvSpPr txBox="1">
            <a:spLocks noChangeArrowheads="1"/>
          </p:cNvSpPr>
          <p:nvPr/>
        </p:nvSpPr>
        <p:spPr bwMode="auto">
          <a:xfrm>
            <a:off x="3878263" y="5516563"/>
            <a:ext cx="1449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1800"/>
              <a:t>select v1</a:t>
            </a:r>
          </a:p>
          <a:p>
            <a:pPr algn="l"/>
            <a:r>
              <a:rPr lang="en-US" altLang="zh-TW" sz="1800"/>
              <a:t>delete v1-&gt;v4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>
                <a:solidFill>
                  <a:schemeClr val="tx2">
                    <a:satMod val="130000"/>
                  </a:schemeClr>
                </a:solidFill>
              </a:rPr>
              <a:t>Issues in Data Structure Consideration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871538" y="2386013"/>
            <a:ext cx="7529512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Decide whether a vertex has any predecessors.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ea typeface="新細明體" charset="-120"/>
              </a:rPr>
              <a:t>Each vertex has a count.</a:t>
            </a:r>
          </a:p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Decide a vertex together with all its incident edges.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ea typeface="新細明體" charset="-120"/>
              </a:rPr>
              <a:t>Adjacency list</a:t>
            </a:r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  <a:p>
            <a:pPr>
              <a:spcBef>
                <a:spcPct val="50000"/>
              </a:spcBef>
            </a:pPr>
            <a:endParaRPr lang="en-US" altLang="zh-TW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3" y="228600"/>
            <a:ext cx="8847137" cy="8969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b="1" u="sng">
                <a:solidFill>
                  <a:schemeClr val="tx2">
                    <a:satMod val="130000"/>
                  </a:schemeClr>
                </a:solidFill>
              </a:rPr>
              <a:t>*Figure 6.40:</a:t>
            </a:r>
            <a: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  <a:t>Adjacency list representation of Figure 6.30(a)</a:t>
            </a:r>
            <a:b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  <a:t>(p.309)</a:t>
            </a:r>
            <a:b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</a:br>
            <a:endParaRPr lang="en-US" altLang="zh-TW" sz="2400" b="1" u="sng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97285" name="Group 49"/>
          <p:cNvGrpSpPr>
            <a:grpSpLocks/>
          </p:cNvGrpSpPr>
          <p:nvPr/>
        </p:nvGrpSpPr>
        <p:grpSpPr bwMode="auto">
          <a:xfrm>
            <a:off x="1406525" y="1225550"/>
            <a:ext cx="7151688" cy="4433888"/>
            <a:chOff x="442" y="808"/>
            <a:chExt cx="4505" cy="2793"/>
          </a:xfrm>
        </p:grpSpPr>
        <p:grpSp>
          <p:nvGrpSpPr>
            <p:cNvPr id="97313" name="Group 3"/>
            <p:cNvGrpSpPr>
              <a:grpSpLocks/>
            </p:cNvGrpSpPr>
            <p:nvPr/>
          </p:nvGrpSpPr>
          <p:grpSpPr bwMode="auto">
            <a:xfrm>
              <a:off x="767" y="822"/>
              <a:ext cx="4180" cy="2779"/>
              <a:chOff x="200" y="1178"/>
              <a:chExt cx="4180" cy="2779"/>
            </a:xfrm>
          </p:grpSpPr>
          <p:grpSp>
            <p:nvGrpSpPr>
              <p:cNvPr id="97315" name="Group 4"/>
              <p:cNvGrpSpPr>
                <a:grpSpLocks/>
              </p:cNvGrpSpPr>
              <p:nvPr/>
            </p:nvGrpSpPr>
            <p:grpSpPr bwMode="auto">
              <a:xfrm>
                <a:off x="200" y="1178"/>
                <a:ext cx="4180" cy="366"/>
                <a:chOff x="200" y="1178"/>
                <a:chExt cx="4180" cy="366"/>
              </a:xfrm>
            </p:grpSpPr>
            <p:grpSp>
              <p:nvGrpSpPr>
                <p:cNvPr id="97344" name="Group 5"/>
                <p:cNvGrpSpPr>
                  <a:grpSpLocks/>
                </p:cNvGrpSpPr>
                <p:nvPr/>
              </p:nvGrpSpPr>
              <p:grpSpPr bwMode="auto">
                <a:xfrm>
                  <a:off x="200" y="1178"/>
                  <a:ext cx="1068" cy="366"/>
                  <a:chOff x="200" y="1178"/>
                  <a:chExt cx="1068" cy="366"/>
                </a:xfrm>
              </p:grpSpPr>
              <p:sp>
                <p:nvSpPr>
                  <p:cNvPr id="97355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200" y="1178"/>
                    <a:ext cx="811" cy="366"/>
                  </a:xfrm>
                  <a:prstGeom prst="rect">
                    <a:avLst/>
                  </a:prstGeom>
                  <a:solidFill>
                    <a:srgbClr val="33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TW" sz="2400">
                        <a:solidFill>
                          <a:schemeClr val="tx1"/>
                        </a:solidFill>
                        <a:ea typeface="新細明體" charset="-120"/>
                      </a:rPr>
                      <a:t>  0       </a:t>
                    </a:r>
                    <a:r>
                      <a:rPr lang="en-US" altLang="zh-TW" sz="2400">
                        <a:solidFill>
                          <a:schemeClr val="tx1"/>
                        </a:solidFill>
                        <a:ea typeface="新細明體" charset="-120"/>
                        <a:sym typeface="Wingdings" pitchFamily="2" charset="2"/>
                      </a:rPr>
                      <a:t></a:t>
                    </a:r>
                    <a:endParaRPr lang="en-US" altLang="zh-TW" sz="2400">
                      <a:solidFill>
                        <a:schemeClr val="tx1"/>
                      </a:solidFill>
                      <a:ea typeface="新細明體" charset="-120"/>
                    </a:endParaRPr>
                  </a:p>
                </p:txBody>
              </p:sp>
              <p:sp>
                <p:nvSpPr>
                  <p:cNvPr id="97356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600" y="1178"/>
                    <a:ext cx="0" cy="3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357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822" y="1355"/>
                    <a:ext cx="44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45" name="Group 9"/>
                <p:cNvGrpSpPr>
                  <a:grpSpLocks/>
                </p:cNvGrpSpPr>
                <p:nvPr/>
              </p:nvGrpSpPr>
              <p:grpSpPr bwMode="auto">
                <a:xfrm>
                  <a:off x="1285" y="1207"/>
                  <a:ext cx="1101" cy="311"/>
                  <a:chOff x="200" y="1178"/>
                  <a:chExt cx="1068" cy="366"/>
                </a:xfrm>
              </p:grpSpPr>
              <p:sp>
                <p:nvSpPr>
                  <p:cNvPr id="9735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00" y="1178"/>
                    <a:ext cx="811" cy="36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TW" sz="2400">
                        <a:solidFill>
                          <a:schemeClr val="tx1"/>
                        </a:solidFill>
                        <a:ea typeface="新細明體" charset="-120"/>
                      </a:rPr>
                      <a:t>  1       </a:t>
                    </a:r>
                    <a:r>
                      <a:rPr lang="en-US" altLang="zh-TW" sz="2400">
                        <a:solidFill>
                          <a:schemeClr val="tx1"/>
                        </a:solidFill>
                        <a:ea typeface="新細明體" charset="-120"/>
                        <a:sym typeface="Wingdings" pitchFamily="2" charset="2"/>
                      </a:rPr>
                      <a:t></a:t>
                    </a:r>
                    <a:endParaRPr lang="en-US" altLang="zh-TW" sz="2400">
                      <a:solidFill>
                        <a:schemeClr val="tx1"/>
                      </a:solidFill>
                      <a:ea typeface="新細明體" charset="-120"/>
                    </a:endParaRPr>
                  </a:p>
                </p:txBody>
              </p:sp>
              <p:sp>
                <p:nvSpPr>
                  <p:cNvPr id="9735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600" y="1178"/>
                    <a:ext cx="0" cy="3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35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822" y="1355"/>
                    <a:ext cx="44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46" name="Group 13"/>
                <p:cNvGrpSpPr>
                  <a:grpSpLocks/>
                </p:cNvGrpSpPr>
                <p:nvPr/>
              </p:nvGrpSpPr>
              <p:grpSpPr bwMode="auto">
                <a:xfrm>
                  <a:off x="2415" y="1216"/>
                  <a:ext cx="1101" cy="311"/>
                  <a:chOff x="200" y="1178"/>
                  <a:chExt cx="1068" cy="366"/>
                </a:xfrm>
              </p:grpSpPr>
              <p:sp>
                <p:nvSpPr>
                  <p:cNvPr id="9734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00" y="1178"/>
                    <a:ext cx="811" cy="36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TW" sz="2400">
                        <a:solidFill>
                          <a:schemeClr val="tx1"/>
                        </a:solidFill>
                        <a:ea typeface="新細明體" charset="-120"/>
                      </a:rPr>
                      <a:t>  2       </a:t>
                    </a:r>
                    <a:r>
                      <a:rPr lang="en-US" altLang="zh-TW" sz="2400">
                        <a:solidFill>
                          <a:schemeClr val="tx1"/>
                        </a:solidFill>
                        <a:ea typeface="新細明體" charset="-120"/>
                        <a:sym typeface="Wingdings" pitchFamily="2" charset="2"/>
                      </a:rPr>
                      <a:t></a:t>
                    </a:r>
                    <a:endParaRPr lang="en-US" altLang="zh-TW" sz="2400">
                      <a:solidFill>
                        <a:schemeClr val="tx1"/>
                      </a:solidFill>
                      <a:ea typeface="新細明體" charset="-120"/>
                    </a:endParaRPr>
                  </a:p>
                </p:txBody>
              </p:sp>
              <p:sp>
                <p:nvSpPr>
                  <p:cNvPr id="9735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600" y="1178"/>
                    <a:ext cx="0" cy="36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351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822" y="1355"/>
                    <a:ext cx="44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7347" name="Rectangle 17"/>
                <p:cNvSpPr>
                  <a:spLocks noChangeArrowheads="1"/>
                </p:cNvSpPr>
                <p:nvPr/>
              </p:nvSpPr>
              <p:spPr bwMode="auto">
                <a:xfrm>
                  <a:off x="3544" y="1211"/>
                  <a:ext cx="836" cy="31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r>
                    <a:rPr lang="en-US" altLang="zh-TW" sz="2400">
                      <a:solidFill>
                        <a:schemeClr val="tx1"/>
                      </a:solidFill>
                      <a:ea typeface="新細明體" charset="-120"/>
                    </a:rPr>
                    <a:t>  3    </a:t>
                  </a:r>
                  <a:r>
                    <a:rPr lang="en-US" altLang="zh-TW" sz="1800">
                      <a:solidFill>
                        <a:schemeClr val="tx1"/>
                      </a:solidFill>
                      <a:ea typeface="新細明體" charset="-120"/>
                    </a:rPr>
                    <a:t>NULL   </a:t>
                  </a:r>
                </a:p>
              </p:txBody>
            </p:sp>
            <p:sp>
              <p:nvSpPr>
                <p:cNvPr id="97348" name="Line 18"/>
                <p:cNvSpPr>
                  <a:spLocks noChangeShapeType="1"/>
                </p:cNvSpPr>
                <p:nvPr/>
              </p:nvSpPr>
              <p:spPr bwMode="auto">
                <a:xfrm>
                  <a:off x="3956" y="1211"/>
                  <a:ext cx="0" cy="3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7316" name="Rectangle 19"/>
              <p:cNvSpPr>
                <a:spLocks noChangeArrowheads="1"/>
              </p:cNvSpPr>
              <p:nvPr/>
            </p:nvSpPr>
            <p:spPr bwMode="auto">
              <a:xfrm>
                <a:off x="207" y="1674"/>
                <a:ext cx="811" cy="366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  1       </a:t>
                </a:r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  <a:sym typeface="Wingdings" pitchFamily="2" charset="2"/>
                  </a:rPr>
                  <a:t></a:t>
                </a:r>
                <a:endParaRPr lang="en-US" altLang="zh-TW" sz="240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  <p:sp>
            <p:nvSpPr>
              <p:cNvPr id="97317" name="Line 20"/>
              <p:cNvSpPr>
                <a:spLocks noChangeShapeType="1"/>
              </p:cNvSpPr>
              <p:nvPr/>
            </p:nvSpPr>
            <p:spPr bwMode="auto">
              <a:xfrm>
                <a:off x="607" y="1674"/>
                <a:ext cx="0" cy="3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18" name="Line 21"/>
              <p:cNvSpPr>
                <a:spLocks noChangeShapeType="1"/>
              </p:cNvSpPr>
              <p:nvPr/>
            </p:nvSpPr>
            <p:spPr bwMode="auto">
              <a:xfrm>
                <a:off x="829" y="1851"/>
                <a:ext cx="4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19" name="Rectangle 22"/>
              <p:cNvSpPr>
                <a:spLocks noChangeArrowheads="1"/>
              </p:cNvSpPr>
              <p:nvPr/>
            </p:nvSpPr>
            <p:spPr bwMode="auto">
              <a:xfrm>
                <a:off x="1284" y="1685"/>
                <a:ext cx="836" cy="31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  4    </a:t>
                </a:r>
                <a:r>
                  <a:rPr lang="en-US" altLang="zh-TW" sz="1800">
                    <a:solidFill>
                      <a:schemeClr val="tx1"/>
                    </a:solidFill>
                    <a:ea typeface="新細明體" charset="-120"/>
                  </a:rPr>
                  <a:t>NULL   </a:t>
                </a:r>
              </a:p>
            </p:txBody>
          </p:sp>
          <p:sp>
            <p:nvSpPr>
              <p:cNvPr id="97320" name="Line 23"/>
              <p:cNvSpPr>
                <a:spLocks noChangeShapeType="1"/>
              </p:cNvSpPr>
              <p:nvPr/>
            </p:nvSpPr>
            <p:spPr bwMode="auto">
              <a:xfrm>
                <a:off x="1685" y="1685"/>
                <a:ext cx="0" cy="3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21" name="Rectangle 24"/>
              <p:cNvSpPr>
                <a:spLocks noChangeArrowheads="1"/>
              </p:cNvSpPr>
              <p:nvPr/>
            </p:nvSpPr>
            <p:spPr bwMode="auto">
              <a:xfrm>
                <a:off x="218" y="2173"/>
                <a:ext cx="811" cy="366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  1       </a:t>
                </a:r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  <a:sym typeface="Wingdings" pitchFamily="2" charset="2"/>
                  </a:rPr>
                  <a:t></a:t>
                </a:r>
                <a:endParaRPr lang="en-US" altLang="zh-TW" sz="240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  <p:sp>
            <p:nvSpPr>
              <p:cNvPr id="97322" name="Line 25"/>
              <p:cNvSpPr>
                <a:spLocks noChangeShapeType="1"/>
              </p:cNvSpPr>
              <p:nvPr/>
            </p:nvSpPr>
            <p:spPr bwMode="auto">
              <a:xfrm>
                <a:off x="618" y="2173"/>
                <a:ext cx="0" cy="3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23" name="Line 26"/>
              <p:cNvSpPr>
                <a:spLocks noChangeShapeType="1"/>
              </p:cNvSpPr>
              <p:nvPr/>
            </p:nvSpPr>
            <p:spPr bwMode="auto">
              <a:xfrm>
                <a:off x="840" y="2350"/>
                <a:ext cx="4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7324" name="Group 27"/>
              <p:cNvGrpSpPr>
                <a:grpSpLocks/>
              </p:cNvGrpSpPr>
              <p:nvPr/>
            </p:nvGrpSpPr>
            <p:grpSpPr bwMode="auto">
              <a:xfrm>
                <a:off x="1303" y="2202"/>
                <a:ext cx="1101" cy="311"/>
                <a:chOff x="200" y="1178"/>
                <a:chExt cx="1068" cy="366"/>
              </a:xfrm>
            </p:grpSpPr>
            <p:sp>
              <p:nvSpPr>
                <p:cNvPr id="97341" name="Rectangle 28"/>
                <p:cNvSpPr>
                  <a:spLocks noChangeArrowheads="1"/>
                </p:cNvSpPr>
                <p:nvPr/>
              </p:nvSpPr>
              <p:spPr bwMode="auto">
                <a:xfrm>
                  <a:off x="200" y="1178"/>
                  <a:ext cx="811" cy="36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r>
                    <a:rPr lang="en-US" altLang="zh-TW" sz="2400">
                      <a:solidFill>
                        <a:schemeClr val="tx1"/>
                      </a:solidFill>
                      <a:ea typeface="新細明體" charset="-120"/>
                    </a:rPr>
                    <a:t>  4       </a:t>
                  </a:r>
                  <a:r>
                    <a:rPr lang="en-US" altLang="zh-TW" sz="2400">
                      <a:solidFill>
                        <a:schemeClr val="tx1"/>
                      </a:solidFill>
                      <a:ea typeface="新細明體" charset="-120"/>
                      <a:sym typeface="Wingdings" pitchFamily="2" charset="2"/>
                    </a:rPr>
                    <a:t></a:t>
                  </a:r>
                  <a:endParaRPr lang="en-US" altLang="zh-TW" sz="2400">
                    <a:solidFill>
                      <a:schemeClr val="tx1"/>
                    </a:solidFill>
                    <a:ea typeface="新細明體" charset="-120"/>
                  </a:endParaRPr>
                </a:p>
              </p:txBody>
            </p:sp>
            <p:sp>
              <p:nvSpPr>
                <p:cNvPr id="97342" name="Line 29"/>
                <p:cNvSpPr>
                  <a:spLocks noChangeShapeType="1"/>
                </p:cNvSpPr>
                <p:nvPr/>
              </p:nvSpPr>
              <p:spPr bwMode="auto">
                <a:xfrm>
                  <a:off x="600" y="1178"/>
                  <a:ext cx="0" cy="3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43" name="Line 30"/>
                <p:cNvSpPr>
                  <a:spLocks noChangeShapeType="1"/>
                </p:cNvSpPr>
                <p:nvPr/>
              </p:nvSpPr>
              <p:spPr bwMode="auto">
                <a:xfrm>
                  <a:off x="822" y="1355"/>
                  <a:ext cx="4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7325" name="Group 31"/>
              <p:cNvGrpSpPr>
                <a:grpSpLocks/>
              </p:cNvGrpSpPr>
              <p:nvPr/>
            </p:nvGrpSpPr>
            <p:grpSpPr bwMode="auto">
              <a:xfrm>
                <a:off x="2406" y="2195"/>
                <a:ext cx="836" cy="311"/>
                <a:chOff x="3562" y="2206"/>
                <a:chExt cx="836" cy="311"/>
              </a:xfrm>
            </p:grpSpPr>
            <p:sp>
              <p:nvSpPr>
                <p:cNvPr id="97339" name="Rectangle 32"/>
                <p:cNvSpPr>
                  <a:spLocks noChangeArrowheads="1"/>
                </p:cNvSpPr>
                <p:nvPr/>
              </p:nvSpPr>
              <p:spPr bwMode="auto">
                <a:xfrm>
                  <a:off x="3562" y="2206"/>
                  <a:ext cx="836" cy="31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r>
                    <a:rPr lang="en-US" altLang="zh-TW" sz="2400">
                      <a:solidFill>
                        <a:schemeClr val="tx1"/>
                      </a:solidFill>
                      <a:ea typeface="新細明體" charset="-120"/>
                    </a:rPr>
                    <a:t>  5    </a:t>
                  </a:r>
                  <a:r>
                    <a:rPr lang="en-US" altLang="zh-TW" sz="1800">
                      <a:solidFill>
                        <a:schemeClr val="tx1"/>
                      </a:solidFill>
                      <a:ea typeface="新細明體" charset="-120"/>
                    </a:rPr>
                    <a:t>NULL   </a:t>
                  </a:r>
                </a:p>
              </p:txBody>
            </p:sp>
            <p:sp>
              <p:nvSpPr>
                <p:cNvPr id="97340" name="Line 33"/>
                <p:cNvSpPr>
                  <a:spLocks noChangeShapeType="1"/>
                </p:cNvSpPr>
                <p:nvPr/>
              </p:nvSpPr>
              <p:spPr bwMode="auto">
                <a:xfrm>
                  <a:off x="3974" y="2206"/>
                  <a:ext cx="0" cy="3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7326" name="Rectangle 34"/>
              <p:cNvSpPr>
                <a:spLocks noChangeArrowheads="1"/>
              </p:cNvSpPr>
              <p:nvPr/>
            </p:nvSpPr>
            <p:spPr bwMode="auto">
              <a:xfrm>
                <a:off x="218" y="2640"/>
                <a:ext cx="811" cy="366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  1       </a:t>
                </a:r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  <a:sym typeface="Wingdings" pitchFamily="2" charset="2"/>
                  </a:rPr>
                  <a:t></a:t>
                </a:r>
                <a:endParaRPr lang="en-US" altLang="zh-TW" sz="240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  <p:sp>
            <p:nvSpPr>
              <p:cNvPr id="97327" name="Line 35"/>
              <p:cNvSpPr>
                <a:spLocks noChangeShapeType="1"/>
              </p:cNvSpPr>
              <p:nvPr/>
            </p:nvSpPr>
            <p:spPr bwMode="auto">
              <a:xfrm>
                <a:off x="618" y="2640"/>
                <a:ext cx="0" cy="3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28" name="Line 36"/>
              <p:cNvSpPr>
                <a:spLocks noChangeShapeType="1"/>
              </p:cNvSpPr>
              <p:nvPr/>
            </p:nvSpPr>
            <p:spPr bwMode="auto">
              <a:xfrm>
                <a:off x="840" y="2817"/>
                <a:ext cx="4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7329" name="Group 37"/>
              <p:cNvGrpSpPr>
                <a:grpSpLocks/>
              </p:cNvGrpSpPr>
              <p:nvPr/>
            </p:nvGrpSpPr>
            <p:grpSpPr bwMode="auto">
              <a:xfrm>
                <a:off x="1303" y="2669"/>
                <a:ext cx="1101" cy="311"/>
                <a:chOff x="200" y="1178"/>
                <a:chExt cx="1068" cy="366"/>
              </a:xfrm>
            </p:grpSpPr>
            <p:sp>
              <p:nvSpPr>
                <p:cNvPr id="97336" name="Rectangle 38"/>
                <p:cNvSpPr>
                  <a:spLocks noChangeArrowheads="1"/>
                </p:cNvSpPr>
                <p:nvPr/>
              </p:nvSpPr>
              <p:spPr bwMode="auto">
                <a:xfrm>
                  <a:off x="200" y="1178"/>
                  <a:ext cx="811" cy="36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r>
                    <a:rPr lang="en-US" altLang="zh-TW" sz="2400">
                      <a:solidFill>
                        <a:schemeClr val="tx1"/>
                      </a:solidFill>
                      <a:ea typeface="新細明體" charset="-120"/>
                    </a:rPr>
                    <a:t>  5       </a:t>
                  </a:r>
                  <a:r>
                    <a:rPr lang="en-US" altLang="zh-TW" sz="2400">
                      <a:solidFill>
                        <a:schemeClr val="tx1"/>
                      </a:solidFill>
                      <a:ea typeface="新細明體" charset="-120"/>
                      <a:sym typeface="Wingdings" pitchFamily="2" charset="2"/>
                    </a:rPr>
                    <a:t></a:t>
                  </a:r>
                  <a:endParaRPr lang="en-US" altLang="zh-TW" sz="2400">
                    <a:solidFill>
                      <a:schemeClr val="tx1"/>
                    </a:solidFill>
                    <a:ea typeface="新細明體" charset="-120"/>
                  </a:endParaRPr>
                </a:p>
              </p:txBody>
            </p:sp>
            <p:sp>
              <p:nvSpPr>
                <p:cNvPr id="97337" name="Line 39"/>
                <p:cNvSpPr>
                  <a:spLocks noChangeShapeType="1"/>
                </p:cNvSpPr>
                <p:nvPr/>
              </p:nvSpPr>
              <p:spPr bwMode="auto">
                <a:xfrm>
                  <a:off x="600" y="1178"/>
                  <a:ext cx="0" cy="3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38" name="Line 40"/>
                <p:cNvSpPr>
                  <a:spLocks noChangeShapeType="1"/>
                </p:cNvSpPr>
                <p:nvPr/>
              </p:nvSpPr>
              <p:spPr bwMode="auto">
                <a:xfrm>
                  <a:off x="822" y="1355"/>
                  <a:ext cx="4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7330" name="Rectangle 41"/>
              <p:cNvSpPr>
                <a:spLocks noChangeArrowheads="1"/>
              </p:cNvSpPr>
              <p:nvPr/>
            </p:nvSpPr>
            <p:spPr bwMode="auto">
              <a:xfrm>
                <a:off x="2407" y="2650"/>
                <a:ext cx="836" cy="31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  4    </a:t>
                </a:r>
                <a:r>
                  <a:rPr lang="en-US" altLang="zh-TW" sz="1800">
                    <a:solidFill>
                      <a:schemeClr val="tx1"/>
                    </a:solidFill>
                    <a:ea typeface="新細明體" charset="-120"/>
                  </a:rPr>
                  <a:t>NULL   </a:t>
                </a:r>
              </a:p>
            </p:txBody>
          </p:sp>
          <p:sp>
            <p:nvSpPr>
              <p:cNvPr id="97331" name="Line 42"/>
              <p:cNvSpPr>
                <a:spLocks noChangeShapeType="1"/>
              </p:cNvSpPr>
              <p:nvPr/>
            </p:nvSpPr>
            <p:spPr bwMode="auto">
              <a:xfrm>
                <a:off x="2819" y="2662"/>
                <a:ext cx="0" cy="3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32" name="Rectangle 43"/>
              <p:cNvSpPr>
                <a:spLocks noChangeArrowheads="1"/>
              </p:cNvSpPr>
              <p:nvPr/>
            </p:nvSpPr>
            <p:spPr bwMode="auto">
              <a:xfrm>
                <a:off x="237" y="3103"/>
                <a:ext cx="811" cy="366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  3    </a:t>
                </a:r>
                <a:r>
                  <a:rPr lang="en-US" altLang="zh-TW" sz="1800">
                    <a:solidFill>
                      <a:schemeClr val="tx1"/>
                    </a:solidFill>
                    <a:ea typeface="新細明體" charset="-120"/>
                  </a:rPr>
                  <a:t>NULL</a:t>
                </a:r>
                <a:r>
                  <a:rPr lang="en-US" altLang="zh-TW">
                    <a:solidFill>
                      <a:schemeClr val="tx1"/>
                    </a:solidFill>
                    <a:ea typeface="新細明體" charset="-120"/>
                  </a:rPr>
                  <a:t> </a:t>
                </a:r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   </a:t>
                </a:r>
              </a:p>
            </p:txBody>
          </p:sp>
          <p:sp>
            <p:nvSpPr>
              <p:cNvPr id="97333" name="Line 44"/>
              <p:cNvSpPr>
                <a:spLocks noChangeShapeType="1"/>
              </p:cNvSpPr>
              <p:nvPr/>
            </p:nvSpPr>
            <p:spPr bwMode="auto">
              <a:xfrm>
                <a:off x="637" y="3103"/>
                <a:ext cx="0" cy="3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34" name="Rectangle 45"/>
              <p:cNvSpPr>
                <a:spLocks noChangeArrowheads="1"/>
              </p:cNvSpPr>
              <p:nvPr/>
            </p:nvSpPr>
            <p:spPr bwMode="auto">
              <a:xfrm>
                <a:off x="247" y="3591"/>
                <a:ext cx="811" cy="366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  2    </a:t>
                </a:r>
                <a:r>
                  <a:rPr lang="en-US" altLang="zh-TW" sz="1800">
                    <a:solidFill>
                      <a:schemeClr val="tx1"/>
                    </a:solidFill>
                    <a:ea typeface="新細明體" charset="-120"/>
                  </a:rPr>
                  <a:t>NULL</a:t>
                </a:r>
                <a:endParaRPr lang="en-US" altLang="zh-TW" sz="240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  <p:sp>
            <p:nvSpPr>
              <p:cNvPr id="97335" name="Line 46"/>
              <p:cNvSpPr>
                <a:spLocks noChangeShapeType="1"/>
              </p:cNvSpPr>
              <p:nvPr/>
            </p:nvSpPr>
            <p:spPr bwMode="auto">
              <a:xfrm>
                <a:off x="647" y="3591"/>
                <a:ext cx="0" cy="3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314" name="Text Box 47"/>
            <p:cNvSpPr txBox="1">
              <a:spLocks noChangeArrowheads="1"/>
            </p:cNvSpPr>
            <p:nvPr/>
          </p:nvSpPr>
          <p:spPr bwMode="auto">
            <a:xfrm>
              <a:off x="442" y="808"/>
              <a:ext cx="383" cy="1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 V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0</a:t>
              </a:r>
            </a:p>
            <a:p>
              <a:pPr algn="l"/>
              <a:endParaRPr lang="en-US" altLang="zh-TW" sz="2400" baseline="-25000">
                <a:solidFill>
                  <a:schemeClr val="tx1"/>
                </a:solidFill>
                <a:ea typeface="新細明體" charset="-120"/>
              </a:endParaRPr>
            </a:p>
            <a:p>
              <a:pPr algn="l"/>
              <a:endParaRPr lang="en-US" altLang="zh-TW" sz="2400" baseline="-25000">
                <a:solidFill>
                  <a:schemeClr val="tx1"/>
                </a:solidFill>
                <a:ea typeface="新細明體" charset="-120"/>
              </a:endParaRPr>
            </a:p>
            <a:p>
              <a:pPr algn="l"/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  </a:t>
              </a: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V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  <a:p>
              <a:pPr algn="l"/>
              <a:endParaRPr lang="en-US" altLang="zh-TW" sz="2400" baseline="-25000">
                <a:solidFill>
                  <a:schemeClr val="tx1"/>
                </a:solidFill>
                <a:ea typeface="新細明體" charset="-120"/>
              </a:endParaRPr>
            </a:p>
            <a:p>
              <a:pPr algn="l"/>
              <a:endParaRPr lang="en-US" altLang="zh-TW" sz="2400" baseline="-25000">
                <a:solidFill>
                  <a:schemeClr val="tx1"/>
                </a:solidFill>
                <a:ea typeface="新細明體" charset="-120"/>
              </a:endParaRPr>
            </a:p>
            <a:p>
              <a:pPr algn="l"/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  </a:t>
              </a: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V</a:t>
              </a:r>
              <a:r>
                <a:rPr lang="en-US" altLang="zh-TW" sz="2400" baseline="-25000">
                  <a:solidFill>
                    <a:schemeClr val="tx1"/>
                  </a:solidFill>
                  <a:ea typeface="新細明體" charset="-120"/>
                </a:rPr>
                <a:t>2</a:t>
              </a:r>
            </a:p>
            <a:p>
              <a:pPr algn="l"/>
              <a:endParaRPr lang="en-US" altLang="zh-TW" sz="2400" baseline="-25000">
                <a:solidFill>
                  <a:schemeClr val="tx1"/>
                </a:solidFill>
                <a:ea typeface="新細明體" charset="-120"/>
              </a:endParaRPr>
            </a:p>
            <a:p>
              <a:pPr algn="l"/>
              <a:endParaRPr lang="en-US" altLang="zh-TW" sz="2400" baseline="-25000">
                <a:solidFill>
                  <a:schemeClr val="tx1"/>
                </a:solidFill>
                <a:ea typeface="新細明體" charset="-120"/>
              </a:endParaRPr>
            </a:p>
            <a:p>
              <a:pPr algn="l"/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 </a:t>
              </a:r>
            </a:p>
          </p:txBody>
        </p:sp>
      </p:grpSp>
      <p:sp>
        <p:nvSpPr>
          <p:cNvPr id="97286" name="Text Box 48"/>
          <p:cNvSpPr txBox="1">
            <a:spLocks noChangeArrowheads="1"/>
          </p:cNvSpPr>
          <p:nvPr/>
        </p:nvSpPr>
        <p:spPr bwMode="auto">
          <a:xfrm>
            <a:off x="1423988" y="3662363"/>
            <a:ext cx="6080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V</a:t>
            </a:r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3</a:t>
            </a:r>
          </a:p>
          <a:p>
            <a:pPr algn="l"/>
            <a:endParaRPr lang="en-US" altLang="zh-TW" sz="2400" baseline="-25000">
              <a:solidFill>
                <a:schemeClr val="tx1"/>
              </a:solidFill>
              <a:ea typeface="新細明體" charset="-120"/>
            </a:endParaRPr>
          </a:p>
          <a:p>
            <a:pPr algn="l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 V</a:t>
            </a:r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4</a:t>
            </a:r>
          </a:p>
          <a:p>
            <a:pPr algn="l"/>
            <a:endParaRPr lang="en-US" altLang="zh-TW" sz="2400" baseline="-25000">
              <a:solidFill>
                <a:schemeClr val="tx1"/>
              </a:solidFill>
              <a:ea typeface="新細明體" charset="-120"/>
            </a:endParaRPr>
          </a:p>
          <a:p>
            <a:pPr algn="l"/>
            <a:endParaRPr lang="en-US" altLang="zh-TW" sz="2400" baseline="-25000">
              <a:solidFill>
                <a:schemeClr val="tx1"/>
              </a:solidFill>
              <a:ea typeface="新細明體" charset="-120"/>
            </a:endParaRPr>
          </a:p>
          <a:p>
            <a:pPr algn="l"/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  </a:t>
            </a: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V</a:t>
            </a:r>
            <a:r>
              <a:rPr lang="en-US" altLang="zh-TW" sz="2400" baseline="-25000">
                <a:solidFill>
                  <a:schemeClr val="tx1"/>
                </a:solidFill>
                <a:ea typeface="新細明體" charset="-120"/>
              </a:rPr>
              <a:t>5</a:t>
            </a:r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  <a:p>
            <a:pPr algn="l"/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97287" name="Oval 50"/>
          <p:cNvSpPr>
            <a:spLocks noChangeArrowheads="1"/>
          </p:cNvSpPr>
          <p:nvPr/>
        </p:nvSpPr>
        <p:spPr bwMode="auto">
          <a:xfrm>
            <a:off x="4727575" y="5097463"/>
            <a:ext cx="406400" cy="387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Text Box 51"/>
          <p:cNvSpPr txBox="1">
            <a:spLocks noChangeArrowheads="1"/>
          </p:cNvSpPr>
          <p:nvPr/>
        </p:nvSpPr>
        <p:spPr bwMode="auto">
          <a:xfrm>
            <a:off x="4738688" y="510857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v0</a:t>
            </a:r>
          </a:p>
        </p:txBody>
      </p:sp>
      <p:sp>
        <p:nvSpPr>
          <p:cNvPr id="97289" name="Oval 52"/>
          <p:cNvSpPr>
            <a:spLocks noChangeArrowheads="1"/>
          </p:cNvSpPr>
          <p:nvPr/>
        </p:nvSpPr>
        <p:spPr bwMode="auto">
          <a:xfrm>
            <a:off x="5938838" y="4262438"/>
            <a:ext cx="406400" cy="387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0" name="Text Box 53"/>
          <p:cNvSpPr txBox="1">
            <a:spLocks noChangeArrowheads="1"/>
          </p:cNvSpPr>
          <p:nvPr/>
        </p:nvSpPr>
        <p:spPr bwMode="auto">
          <a:xfrm>
            <a:off x="5949950" y="427355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v1</a:t>
            </a:r>
          </a:p>
        </p:txBody>
      </p:sp>
      <p:sp>
        <p:nvSpPr>
          <p:cNvPr id="97291" name="Oval 54"/>
          <p:cNvSpPr>
            <a:spLocks noChangeArrowheads="1"/>
          </p:cNvSpPr>
          <p:nvPr/>
        </p:nvSpPr>
        <p:spPr bwMode="auto">
          <a:xfrm>
            <a:off x="5956300" y="5073650"/>
            <a:ext cx="406400" cy="387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2" name="Text Box 55"/>
          <p:cNvSpPr txBox="1">
            <a:spLocks noChangeArrowheads="1"/>
          </p:cNvSpPr>
          <p:nvPr/>
        </p:nvSpPr>
        <p:spPr bwMode="auto">
          <a:xfrm>
            <a:off x="5967413" y="50847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v2</a:t>
            </a:r>
          </a:p>
        </p:txBody>
      </p:sp>
      <p:sp>
        <p:nvSpPr>
          <p:cNvPr id="97293" name="Oval 56"/>
          <p:cNvSpPr>
            <a:spLocks noChangeArrowheads="1"/>
          </p:cNvSpPr>
          <p:nvPr/>
        </p:nvSpPr>
        <p:spPr bwMode="auto">
          <a:xfrm>
            <a:off x="5973763" y="6008688"/>
            <a:ext cx="406400" cy="387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4" name="Text Box 57"/>
          <p:cNvSpPr txBox="1">
            <a:spLocks noChangeArrowheads="1"/>
          </p:cNvSpPr>
          <p:nvPr/>
        </p:nvSpPr>
        <p:spPr bwMode="auto">
          <a:xfrm>
            <a:off x="5984875" y="60198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v3</a:t>
            </a:r>
          </a:p>
        </p:txBody>
      </p:sp>
      <p:sp>
        <p:nvSpPr>
          <p:cNvPr id="97295" name="Oval 60"/>
          <p:cNvSpPr>
            <a:spLocks noChangeArrowheads="1"/>
          </p:cNvSpPr>
          <p:nvPr/>
        </p:nvSpPr>
        <p:spPr bwMode="auto">
          <a:xfrm>
            <a:off x="7410450" y="4992688"/>
            <a:ext cx="406400" cy="387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6" name="Text Box 61"/>
          <p:cNvSpPr txBox="1">
            <a:spLocks noChangeArrowheads="1"/>
          </p:cNvSpPr>
          <p:nvPr/>
        </p:nvSpPr>
        <p:spPr bwMode="auto">
          <a:xfrm>
            <a:off x="7421563" y="50038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v4</a:t>
            </a:r>
          </a:p>
        </p:txBody>
      </p:sp>
      <p:sp>
        <p:nvSpPr>
          <p:cNvPr id="97297" name="Oval 62"/>
          <p:cNvSpPr>
            <a:spLocks noChangeArrowheads="1"/>
          </p:cNvSpPr>
          <p:nvPr/>
        </p:nvSpPr>
        <p:spPr bwMode="auto">
          <a:xfrm>
            <a:off x="7443788" y="6049963"/>
            <a:ext cx="406400" cy="387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8" name="Text Box 63"/>
          <p:cNvSpPr txBox="1">
            <a:spLocks noChangeArrowheads="1"/>
          </p:cNvSpPr>
          <p:nvPr/>
        </p:nvSpPr>
        <p:spPr bwMode="auto">
          <a:xfrm>
            <a:off x="7454900" y="606107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v5</a:t>
            </a:r>
          </a:p>
        </p:txBody>
      </p:sp>
      <p:sp>
        <p:nvSpPr>
          <p:cNvPr id="97299" name="Line 64"/>
          <p:cNvSpPr>
            <a:spLocks noChangeShapeType="1"/>
          </p:cNvSpPr>
          <p:nvPr/>
        </p:nvSpPr>
        <p:spPr bwMode="auto">
          <a:xfrm flipV="1">
            <a:off x="5062538" y="4549775"/>
            <a:ext cx="917575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0" name="Line 65"/>
          <p:cNvSpPr>
            <a:spLocks noChangeShapeType="1"/>
          </p:cNvSpPr>
          <p:nvPr/>
        </p:nvSpPr>
        <p:spPr bwMode="auto">
          <a:xfrm>
            <a:off x="5133975" y="5308600"/>
            <a:ext cx="881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1" name="Line 66"/>
          <p:cNvSpPr>
            <a:spLocks noChangeShapeType="1"/>
          </p:cNvSpPr>
          <p:nvPr/>
        </p:nvSpPr>
        <p:spPr bwMode="auto">
          <a:xfrm>
            <a:off x="5080000" y="5449888"/>
            <a:ext cx="917575" cy="741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2" name="Line 67"/>
          <p:cNvSpPr>
            <a:spLocks noChangeShapeType="1"/>
          </p:cNvSpPr>
          <p:nvPr/>
        </p:nvSpPr>
        <p:spPr bwMode="auto">
          <a:xfrm>
            <a:off x="6351588" y="4497388"/>
            <a:ext cx="1057275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3" name="Line 68"/>
          <p:cNvSpPr>
            <a:spLocks noChangeShapeType="1"/>
          </p:cNvSpPr>
          <p:nvPr/>
        </p:nvSpPr>
        <p:spPr bwMode="auto">
          <a:xfrm>
            <a:off x="6351588" y="5291138"/>
            <a:ext cx="1111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4" name="Line 69"/>
          <p:cNvSpPr>
            <a:spLocks noChangeShapeType="1"/>
          </p:cNvSpPr>
          <p:nvPr/>
        </p:nvSpPr>
        <p:spPr bwMode="auto">
          <a:xfrm>
            <a:off x="6369050" y="6243638"/>
            <a:ext cx="109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5" name="Line 70"/>
          <p:cNvSpPr>
            <a:spLocks noChangeShapeType="1"/>
          </p:cNvSpPr>
          <p:nvPr/>
        </p:nvSpPr>
        <p:spPr bwMode="auto">
          <a:xfrm>
            <a:off x="6386513" y="5308600"/>
            <a:ext cx="105727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6" name="Line 71"/>
          <p:cNvSpPr>
            <a:spLocks noChangeShapeType="1"/>
          </p:cNvSpPr>
          <p:nvPr/>
        </p:nvSpPr>
        <p:spPr bwMode="auto">
          <a:xfrm flipV="1">
            <a:off x="6369050" y="5360988"/>
            <a:ext cx="1128713" cy="741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7" name="Text Box 72"/>
          <p:cNvSpPr txBox="1">
            <a:spLocks noChangeArrowheads="1"/>
          </p:cNvSpPr>
          <p:nvPr/>
        </p:nvSpPr>
        <p:spPr bwMode="auto">
          <a:xfrm>
            <a:off x="1884363" y="876300"/>
            <a:ext cx="747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/>
              <a:t>count</a:t>
            </a:r>
          </a:p>
        </p:txBody>
      </p:sp>
      <p:sp>
        <p:nvSpPr>
          <p:cNvPr id="97308" name="Text Box 73"/>
          <p:cNvSpPr txBox="1">
            <a:spLocks noChangeArrowheads="1"/>
          </p:cNvSpPr>
          <p:nvPr/>
        </p:nvSpPr>
        <p:spPr bwMode="auto">
          <a:xfrm>
            <a:off x="2640013" y="892175"/>
            <a:ext cx="57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/>
              <a:t>link</a:t>
            </a:r>
          </a:p>
        </p:txBody>
      </p:sp>
      <p:sp>
        <p:nvSpPr>
          <p:cNvPr id="97309" name="Text Box 74"/>
          <p:cNvSpPr txBox="1">
            <a:spLocks noChangeArrowheads="1"/>
          </p:cNvSpPr>
          <p:nvPr/>
        </p:nvSpPr>
        <p:spPr bwMode="auto">
          <a:xfrm>
            <a:off x="1897063" y="630238"/>
            <a:ext cx="1255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rgbClr val="008000"/>
                </a:solidFill>
              </a:rPr>
              <a:t>headnodes</a:t>
            </a:r>
          </a:p>
        </p:txBody>
      </p:sp>
      <p:sp>
        <p:nvSpPr>
          <p:cNvPr id="97310" name="Text Box 75"/>
          <p:cNvSpPr txBox="1">
            <a:spLocks noChangeArrowheads="1"/>
          </p:cNvSpPr>
          <p:nvPr/>
        </p:nvSpPr>
        <p:spPr bwMode="auto">
          <a:xfrm>
            <a:off x="3562350" y="911225"/>
            <a:ext cx="81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/>
              <a:t>vertex</a:t>
            </a:r>
          </a:p>
        </p:txBody>
      </p:sp>
      <p:sp>
        <p:nvSpPr>
          <p:cNvPr id="97311" name="Text Box 76"/>
          <p:cNvSpPr txBox="1">
            <a:spLocks noChangeArrowheads="1"/>
          </p:cNvSpPr>
          <p:nvPr/>
        </p:nvSpPr>
        <p:spPr bwMode="auto">
          <a:xfrm>
            <a:off x="4367213" y="930275"/>
            <a:ext cx="57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/>
              <a:t>link</a:t>
            </a:r>
          </a:p>
        </p:txBody>
      </p:sp>
      <p:sp>
        <p:nvSpPr>
          <p:cNvPr id="97312" name="Text Box 77"/>
          <p:cNvSpPr txBox="1">
            <a:spLocks noChangeArrowheads="1"/>
          </p:cNvSpPr>
          <p:nvPr/>
        </p:nvSpPr>
        <p:spPr bwMode="auto">
          <a:xfrm>
            <a:off x="3984625" y="66675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rgbClr val="008000"/>
                </a:solidFill>
              </a:rPr>
              <a:t>node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3725" y="342900"/>
            <a:ext cx="7013575" cy="5699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  <a:t>*(p.307)</a:t>
            </a:r>
            <a:br>
              <a:rPr lang="en-US" altLang="zh-TW" sz="2400">
                <a:solidFill>
                  <a:schemeClr val="tx2">
                    <a:satMod val="130000"/>
                  </a:schemeClr>
                </a:solidFill>
              </a:rPr>
            </a:br>
            <a:endParaRPr lang="en-US" altLang="zh-TW" sz="240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8309" name="Text Box 3"/>
          <p:cNvSpPr txBox="1">
            <a:spLocks noChangeArrowheads="1"/>
          </p:cNvSpPr>
          <p:nvPr/>
        </p:nvSpPr>
        <p:spPr bwMode="auto">
          <a:xfrm>
            <a:off x="1585913" y="914400"/>
            <a:ext cx="715803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br>
              <a:rPr lang="en-US" altLang="zh-TW" sz="2400" u="sng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typedef struct node *node_pointer;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typedef struct node {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  int vertex;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  node_pointer link;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  };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typedef struct {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  int count;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  node_pointer link;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  } hdnodes;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hdnodes graph[MAX_VERTICES];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endParaRPr lang="en-US" altLang="zh-TW" sz="2400">
              <a:solidFill>
                <a:schemeClr val="tx2"/>
              </a:solidFill>
              <a:ea typeface="新細明體" charset="-12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763" y="0"/>
            <a:ext cx="8123237" cy="544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b="1" u="sng">
                <a:solidFill>
                  <a:schemeClr val="tx2">
                    <a:satMod val="130000"/>
                  </a:schemeClr>
                </a:solidFill>
              </a:rPr>
              <a:t>*Program 6.14: </a:t>
            </a:r>
            <a: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  <a:t>Topological sort (p.308)</a:t>
            </a:r>
            <a:endParaRPr lang="en-US" altLang="zh-TW" sz="240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9333" name="Text Box 4"/>
          <p:cNvSpPr txBox="1">
            <a:spLocks noChangeArrowheads="1"/>
          </p:cNvSpPr>
          <p:nvPr/>
        </p:nvSpPr>
        <p:spPr bwMode="auto">
          <a:xfrm>
            <a:off x="835025" y="3770313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/>
              <a:t>O(n)</a:t>
            </a:r>
          </a:p>
        </p:txBody>
      </p:sp>
      <p:sp>
        <p:nvSpPr>
          <p:cNvPr id="99334" name="Text Box 5"/>
          <p:cNvSpPr txBox="1">
            <a:spLocks noChangeArrowheads="1"/>
          </p:cNvSpPr>
          <p:nvPr/>
        </p:nvSpPr>
        <p:spPr bwMode="auto">
          <a:xfrm>
            <a:off x="857250" y="671513"/>
            <a:ext cx="7872413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br>
              <a:rPr lang="en-US" altLang="zh-TW" u="sng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void topsort (hdnodes graph [] , int n)</a:t>
            </a:r>
            <a:br>
              <a:rPr lang="en-US" altLang="zh-TW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{</a:t>
            </a:r>
            <a:br>
              <a:rPr lang="en-US" altLang="zh-TW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  int i, j, k, top;</a:t>
            </a:r>
            <a:br>
              <a:rPr lang="en-US" altLang="zh-TW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  node_pointer ptr;</a:t>
            </a:r>
            <a:br>
              <a:rPr lang="en-US" altLang="zh-TW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  /* create a stack of vertices with no predecessors */</a:t>
            </a:r>
            <a:br>
              <a:rPr lang="en-US" altLang="zh-TW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 top = -1;</a:t>
            </a:r>
            <a:br>
              <a:rPr lang="en-US" altLang="zh-TW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 for (i = 0; i &lt; n; i++)</a:t>
            </a:r>
            <a:br>
              <a:rPr lang="en-US" altLang="zh-TW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     if (!graph[i].count) {</a:t>
            </a:r>
            <a:r>
              <a:rPr lang="en-US" altLang="zh-TW">
                <a:ea typeface="新細明體" charset="-120"/>
              </a:rPr>
              <a:t>no predecessors, stack is linked through</a:t>
            </a:r>
            <a:br>
              <a:rPr lang="en-US" altLang="zh-TW">
                <a:ea typeface="新細明體" charset="-120"/>
              </a:rPr>
            </a:br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        graph[i].count = top;                        </a:t>
            </a:r>
            <a:r>
              <a:rPr lang="en-US" altLang="zh-TW">
                <a:ea typeface="新細明體" charset="-120"/>
              </a:rPr>
              <a:t>count field</a:t>
            </a:r>
            <a:br>
              <a:rPr lang="en-US" altLang="zh-TW">
                <a:ea typeface="新細明體" charset="-120"/>
              </a:rPr>
            </a:br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        top = i;</a:t>
            </a:r>
            <a:br>
              <a:rPr lang="en-US" altLang="zh-TW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 }</a:t>
            </a:r>
            <a:br>
              <a:rPr lang="en-US" altLang="zh-TW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for (i = 0; i &lt; n; i++)</a:t>
            </a:r>
            <a:br>
              <a:rPr lang="en-US" altLang="zh-TW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   if (top == -1) {</a:t>
            </a:r>
            <a:br>
              <a:rPr lang="en-US" altLang="zh-TW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      fprintf(stderr, “\n Network has a cycle. Sort terminated. \n”);</a:t>
            </a:r>
            <a:br>
              <a:rPr lang="en-US" altLang="zh-TW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      exit(1);</a:t>
            </a:r>
            <a:br>
              <a:rPr lang="en-US" altLang="zh-TW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}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368300" y="0"/>
            <a:ext cx="7772400" cy="6143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sz="3600">
                <a:solidFill>
                  <a:schemeClr val="tx2">
                    <a:satMod val="130000"/>
                  </a:schemeClr>
                </a:solidFill>
              </a:rPr>
              <a:t>Continued</a:t>
            </a:r>
          </a:p>
        </p:txBody>
      </p:sp>
      <p:sp>
        <p:nvSpPr>
          <p:cNvPr id="100357" name="Text Box 3"/>
          <p:cNvSpPr txBox="1">
            <a:spLocks noChangeArrowheads="1"/>
          </p:cNvSpPr>
          <p:nvPr/>
        </p:nvSpPr>
        <p:spPr bwMode="auto">
          <a:xfrm>
            <a:off x="895350" y="3416300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/>
              <a:t>O(e)</a:t>
            </a:r>
          </a:p>
        </p:txBody>
      </p:sp>
      <p:sp>
        <p:nvSpPr>
          <p:cNvPr id="100358" name="Text Box 5"/>
          <p:cNvSpPr txBox="1">
            <a:spLocks noChangeArrowheads="1"/>
          </p:cNvSpPr>
          <p:nvPr/>
        </p:nvSpPr>
        <p:spPr bwMode="auto">
          <a:xfrm>
            <a:off x="3741738" y="5568950"/>
            <a:ext cx="919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/>
              <a:t>O(e+n)</a:t>
            </a:r>
          </a:p>
        </p:txBody>
      </p:sp>
      <p:sp>
        <p:nvSpPr>
          <p:cNvPr id="100359" name="Rectangle 8"/>
          <p:cNvSpPr>
            <a:spLocks noChangeArrowheads="1"/>
          </p:cNvSpPr>
          <p:nvPr/>
        </p:nvSpPr>
        <p:spPr bwMode="auto">
          <a:xfrm>
            <a:off x="668338" y="0"/>
            <a:ext cx="8475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}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else {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j = top; /* unstack a vertex */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top = graph[top].count;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printf(“v%d, “, j);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for (ptr = graph [j]. link; ptr ;ptr = ptr -&gt;link ){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/* decrease the count of the successor vertices of j */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    k = ptr -&gt;vertex;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    graph[k].count --;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    if (!graph[k].count) {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    /* add vertex k to the stack*/ 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        graph[k].count = top;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        top = k;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     }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  }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}                 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}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>
                <a:solidFill>
                  <a:schemeClr val="tx2">
                    <a:satMod val="130000"/>
                  </a:schemeClr>
                </a:solidFill>
              </a:rPr>
              <a:t>Activity on Edge (AOE) Networks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785813" y="2171700"/>
            <a:ext cx="7986712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directed edge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ea typeface="新細明體" charset="-120"/>
              </a:rPr>
              <a:t>tasks or activities to be performed</a:t>
            </a:r>
            <a:endParaRPr lang="en-US" altLang="zh-TW" sz="2400">
              <a:solidFill>
                <a:srgbClr val="008000"/>
              </a:solidFill>
              <a:ea typeface="新細明體" charset="-120"/>
            </a:endParaRPr>
          </a:p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vertex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ea typeface="新細明體" charset="-120"/>
              </a:rPr>
              <a:t>events which signal the completion of certain activities</a:t>
            </a:r>
            <a:endParaRPr lang="en-US" altLang="zh-TW" sz="2400">
              <a:solidFill>
                <a:srgbClr val="008000"/>
              </a:solidFill>
              <a:ea typeface="新細明體" charset="-120"/>
            </a:endParaRPr>
          </a:p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number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ea typeface="新細明體" charset="-120"/>
              </a:rPr>
              <a:t>time required to perform the activity</a:t>
            </a:r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  <a:p>
            <a:pPr>
              <a:spcBef>
                <a:spcPct val="50000"/>
              </a:spcBef>
            </a:pPr>
            <a:endParaRPr lang="en-US" altLang="zh-TW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b="1" u="sng">
                <a:solidFill>
                  <a:schemeClr val="tx2">
                    <a:satMod val="130000"/>
                  </a:schemeClr>
                </a:solidFill>
              </a:rPr>
              <a:t>*Figure 6.41:</a:t>
            </a:r>
            <a: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  <a:t>An AOE network(p.310)</a:t>
            </a:r>
            <a:endParaRPr lang="en-US" altLang="zh-TW" sz="2400" b="1" u="sng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405" name="Picture 4" descr="E:\Users\datastructure\p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5238" y="974725"/>
            <a:ext cx="7288212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6" name="Text Box 5"/>
          <p:cNvSpPr txBox="1">
            <a:spLocks noChangeArrowheads="1"/>
          </p:cNvSpPr>
          <p:nvPr/>
        </p:nvSpPr>
        <p:spPr bwMode="auto">
          <a:xfrm>
            <a:off x="2051050" y="3222625"/>
            <a:ext cx="1268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/>
              <a:t>concurrent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6388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>
                <a:solidFill>
                  <a:schemeClr val="tx2">
                    <a:satMod val="130000"/>
                  </a:schemeClr>
                </a:solidFill>
              </a:rPr>
              <a:t>Simple Path and Style</a:t>
            </a: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800100" y="1381125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 </a:t>
            </a:r>
            <a:r>
              <a:rPr lang="en-US" altLang="zh-TW" sz="3200">
                <a:ea typeface="新細明體" charset="-120"/>
              </a:rPr>
              <a:t>simple path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is a path in which all vertices,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except possibly the first and the last, are distinct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 </a:t>
            </a:r>
            <a:r>
              <a:rPr lang="en-US" altLang="zh-TW" sz="3200">
                <a:ea typeface="新細明體" charset="-120"/>
              </a:rPr>
              <a:t>cycle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is a simple path in which the first and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the last vertices are the same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In an undirected graph G, two </a:t>
            </a:r>
            <a:r>
              <a:rPr lang="en-US" altLang="zh-TW" sz="3200">
                <a:solidFill>
                  <a:schemeClr val="accent2"/>
                </a:solidFill>
                <a:ea typeface="新細明體" charset="-120"/>
              </a:rPr>
              <a:t>vertices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,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0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and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1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, are </a:t>
            </a:r>
            <a:r>
              <a:rPr lang="en-US" altLang="zh-TW" sz="3200">
                <a:ea typeface="新細明體" charset="-120"/>
              </a:rPr>
              <a:t>connected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if there is a path in G from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0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to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1</a:t>
            </a:r>
            <a:endParaRPr lang="en-US" altLang="zh-TW" sz="3200">
              <a:solidFill>
                <a:schemeClr val="tx1"/>
              </a:solidFill>
              <a:ea typeface="新細明體" charset="-12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An undirected </a:t>
            </a:r>
            <a:r>
              <a:rPr lang="en-US" altLang="zh-TW" sz="3200">
                <a:solidFill>
                  <a:schemeClr val="accent2"/>
                </a:solidFill>
                <a:ea typeface="新細明體" charset="-120"/>
              </a:rPr>
              <a:t>graph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is </a:t>
            </a:r>
            <a:r>
              <a:rPr lang="en-US" altLang="zh-TW" sz="3200">
                <a:ea typeface="新細明體" charset="-120"/>
              </a:rPr>
              <a:t>connected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if, for every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pair of distinct vertices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i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,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j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, there is a path </a:t>
            </a:r>
            <a:br>
              <a:rPr lang="en-US" altLang="zh-TW" sz="320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from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i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 to v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j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>
                <a:solidFill>
                  <a:schemeClr val="tx2">
                    <a:satMod val="130000"/>
                  </a:schemeClr>
                </a:solidFill>
              </a:rPr>
              <a:t>Application of AOE Network</a:t>
            </a:r>
          </a:p>
        </p:txBody>
      </p:sp>
      <p:sp>
        <p:nvSpPr>
          <p:cNvPr id="103429" name="Text Box 1029"/>
          <p:cNvSpPr txBox="1">
            <a:spLocks noChangeArrowheads="1"/>
          </p:cNvSpPr>
          <p:nvPr/>
        </p:nvSpPr>
        <p:spPr bwMode="auto">
          <a:xfrm>
            <a:off x="828675" y="1685925"/>
            <a:ext cx="7400925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Evaluate performance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minimum amount of time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activity whose duration time should be shortened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…</a:t>
            </a:r>
          </a:p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Critical path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a path that has the longest length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minimum time required to complete the project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ea typeface="新細明體" charset="-120"/>
              </a:rPr>
              <a:t>v0, v1, v4, v7, v8 or v0, v1, v4, v6, v8 </a:t>
            </a: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(18)</a:t>
            </a:r>
            <a:endParaRPr lang="en-US" altLang="zh-TW" sz="2400">
              <a:solidFill>
                <a:schemeClr val="tx1"/>
              </a:solidFill>
              <a:ea typeface="新細明體" charset="-120"/>
            </a:endParaRPr>
          </a:p>
          <a:p>
            <a:pPr>
              <a:spcBef>
                <a:spcPct val="50000"/>
              </a:spcBef>
            </a:pPr>
            <a:endParaRPr lang="en-US" altLang="zh-TW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0"/>
            <a:ext cx="7772400" cy="685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sz="3600">
                <a:solidFill>
                  <a:schemeClr val="tx2">
                    <a:satMod val="130000"/>
                  </a:schemeClr>
                </a:solidFill>
              </a:rPr>
              <a:t>other factors</a:t>
            </a:r>
            <a:endParaRPr lang="en-US" altLang="zh-TW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842963" y="471488"/>
            <a:ext cx="7786687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Earliest time that vi can occur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the length of the longest path from v0 to vi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the earliest start time for all activities leaving vi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early(6) = early(7) = 7</a:t>
            </a:r>
          </a:p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Latest time of activity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the latest time the activity may start without increasing the project duration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late(5)=8, late(7)=7</a:t>
            </a:r>
          </a:p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Critical activity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an activity for which early(i)=late(i)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early(7)=late(7)</a:t>
            </a:r>
          </a:p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late(i)-early(i)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measure of how critical an activity is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late(5)-early(5)=8-5=3</a:t>
            </a:r>
          </a:p>
          <a:p>
            <a:pPr>
              <a:spcBef>
                <a:spcPct val="50000"/>
              </a:spcBef>
            </a:pPr>
            <a:endParaRPr lang="en-US" altLang="zh-TW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Oval 2"/>
          <p:cNvSpPr>
            <a:spLocks noChangeArrowheads="1"/>
          </p:cNvSpPr>
          <p:nvPr/>
        </p:nvSpPr>
        <p:spPr bwMode="auto">
          <a:xfrm>
            <a:off x="1323975" y="2327275"/>
            <a:ext cx="476250" cy="4937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Text Box 3"/>
          <p:cNvSpPr txBox="1">
            <a:spLocks noChangeArrowheads="1"/>
          </p:cNvSpPr>
          <p:nvPr/>
        </p:nvSpPr>
        <p:spPr bwMode="auto">
          <a:xfrm>
            <a:off x="1343025" y="23463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v0</a:t>
            </a:r>
          </a:p>
        </p:txBody>
      </p:sp>
      <p:sp>
        <p:nvSpPr>
          <p:cNvPr id="105478" name="Oval 4"/>
          <p:cNvSpPr>
            <a:spLocks noChangeArrowheads="1"/>
          </p:cNvSpPr>
          <p:nvPr/>
        </p:nvSpPr>
        <p:spPr bwMode="auto">
          <a:xfrm>
            <a:off x="2674938" y="1246188"/>
            <a:ext cx="476250" cy="4937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Text Box 5"/>
          <p:cNvSpPr txBox="1">
            <a:spLocks noChangeArrowheads="1"/>
          </p:cNvSpPr>
          <p:nvPr/>
        </p:nvSpPr>
        <p:spPr bwMode="auto">
          <a:xfrm>
            <a:off x="2693988" y="12652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v1</a:t>
            </a:r>
          </a:p>
        </p:txBody>
      </p:sp>
      <p:sp>
        <p:nvSpPr>
          <p:cNvPr id="105480" name="Oval 6"/>
          <p:cNvSpPr>
            <a:spLocks noChangeArrowheads="1"/>
          </p:cNvSpPr>
          <p:nvPr/>
        </p:nvSpPr>
        <p:spPr bwMode="auto">
          <a:xfrm>
            <a:off x="2700338" y="3332163"/>
            <a:ext cx="476250" cy="4937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1" name="Text Box 7"/>
          <p:cNvSpPr txBox="1">
            <a:spLocks noChangeArrowheads="1"/>
          </p:cNvSpPr>
          <p:nvPr/>
        </p:nvSpPr>
        <p:spPr bwMode="auto">
          <a:xfrm>
            <a:off x="2719388" y="33512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v2</a:t>
            </a:r>
          </a:p>
        </p:txBody>
      </p:sp>
      <p:sp>
        <p:nvSpPr>
          <p:cNvPr id="105482" name="Oval 8"/>
          <p:cNvSpPr>
            <a:spLocks noChangeArrowheads="1"/>
          </p:cNvSpPr>
          <p:nvPr/>
        </p:nvSpPr>
        <p:spPr bwMode="auto">
          <a:xfrm>
            <a:off x="2717800" y="5273675"/>
            <a:ext cx="476250" cy="4937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Text Box 9"/>
          <p:cNvSpPr txBox="1">
            <a:spLocks noChangeArrowheads="1"/>
          </p:cNvSpPr>
          <p:nvPr/>
        </p:nvSpPr>
        <p:spPr bwMode="auto">
          <a:xfrm>
            <a:off x="2736850" y="52927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v3</a:t>
            </a:r>
          </a:p>
        </p:txBody>
      </p:sp>
      <p:sp>
        <p:nvSpPr>
          <p:cNvPr id="105484" name="Oval 10"/>
          <p:cNvSpPr>
            <a:spLocks noChangeArrowheads="1"/>
          </p:cNvSpPr>
          <p:nvPr/>
        </p:nvSpPr>
        <p:spPr bwMode="auto">
          <a:xfrm>
            <a:off x="4179888" y="2222500"/>
            <a:ext cx="476250" cy="4937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Text Box 11"/>
          <p:cNvSpPr txBox="1">
            <a:spLocks noChangeArrowheads="1"/>
          </p:cNvSpPr>
          <p:nvPr/>
        </p:nvSpPr>
        <p:spPr bwMode="auto">
          <a:xfrm>
            <a:off x="4198938" y="22415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v4</a:t>
            </a:r>
          </a:p>
        </p:txBody>
      </p:sp>
      <p:sp>
        <p:nvSpPr>
          <p:cNvPr id="105486" name="Oval 12"/>
          <p:cNvSpPr>
            <a:spLocks noChangeArrowheads="1"/>
          </p:cNvSpPr>
          <p:nvPr/>
        </p:nvSpPr>
        <p:spPr bwMode="auto">
          <a:xfrm>
            <a:off x="4251325" y="5237163"/>
            <a:ext cx="476250" cy="4937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Text Box 13"/>
          <p:cNvSpPr txBox="1">
            <a:spLocks noChangeArrowheads="1"/>
          </p:cNvSpPr>
          <p:nvPr/>
        </p:nvSpPr>
        <p:spPr bwMode="auto">
          <a:xfrm>
            <a:off x="4270375" y="52562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v5</a:t>
            </a:r>
          </a:p>
        </p:txBody>
      </p:sp>
      <p:sp>
        <p:nvSpPr>
          <p:cNvPr id="105488" name="Oval 14"/>
          <p:cNvSpPr>
            <a:spLocks noChangeArrowheads="1"/>
          </p:cNvSpPr>
          <p:nvPr/>
        </p:nvSpPr>
        <p:spPr bwMode="auto">
          <a:xfrm>
            <a:off x="5768975" y="1111250"/>
            <a:ext cx="476250" cy="4937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9" name="Text Box 15"/>
          <p:cNvSpPr txBox="1">
            <a:spLocks noChangeArrowheads="1"/>
          </p:cNvSpPr>
          <p:nvPr/>
        </p:nvSpPr>
        <p:spPr bwMode="auto">
          <a:xfrm>
            <a:off x="5788025" y="11303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v6</a:t>
            </a:r>
          </a:p>
        </p:txBody>
      </p:sp>
      <p:sp>
        <p:nvSpPr>
          <p:cNvPr id="105490" name="Oval 16"/>
          <p:cNvSpPr>
            <a:spLocks noChangeArrowheads="1"/>
          </p:cNvSpPr>
          <p:nvPr/>
        </p:nvSpPr>
        <p:spPr bwMode="auto">
          <a:xfrm>
            <a:off x="5805488" y="3262313"/>
            <a:ext cx="476250" cy="4937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1" name="Text Box 17"/>
          <p:cNvSpPr txBox="1">
            <a:spLocks noChangeArrowheads="1"/>
          </p:cNvSpPr>
          <p:nvPr/>
        </p:nvSpPr>
        <p:spPr bwMode="auto">
          <a:xfrm>
            <a:off x="5824538" y="32813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v7</a:t>
            </a:r>
          </a:p>
        </p:txBody>
      </p:sp>
      <p:sp>
        <p:nvSpPr>
          <p:cNvPr id="105492" name="Oval 18"/>
          <p:cNvSpPr>
            <a:spLocks noChangeArrowheads="1"/>
          </p:cNvSpPr>
          <p:nvPr/>
        </p:nvSpPr>
        <p:spPr bwMode="auto">
          <a:xfrm>
            <a:off x="7445375" y="2203450"/>
            <a:ext cx="476250" cy="4937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3" name="Text Box 19"/>
          <p:cNvSpPr txBox="1">
            <a:spLocks noChangeArrowheads="1"/>
          </p:cNvSpPr>
          <p:nvPr/>
        </p:nvSpPr>
        <p:spPr bwMode="auto">
          <a:xfrm>
            <a:off x="7464425" y="22225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v8</a:t>
            </a:r>
          </a:p>
        </p:txBody>
      </p:sp>
      <p:sp>
        <p:nvSpPr>
          <p:cNvPr id="105494" name="Line 20"/>
          <p:cNvSpPr>
            <a:spLocks noChangeShapeType="1"/>
          </p:cNvSpPr>
          <p:nvPr/>
        </p:nvSpPr>
        <p:spPr bwMode="auto">
          <a:xfrm flipV="1">
            <a:off x="1693863" y="1711325"/>
            <a:ext cx="1076325" cy="6699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5" name="Line 21"/>
          <p:cNvSpPr>
            <a:spLocks noChangeShapeType="1"/>
          </p:cNvSpPr>
          <p:nvPr/>
        </p:nvSpPr>
        <p:spPr bwMode="auto">
          <a:xfrm>
            <a:off x="1781175" y="2698750"/>
            <a:ext cx="952500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6" name="Line 22"/>
          <p:cNvSpPr>
            <a:spLocks noChangeShapeType="1"/>
          </p:cNvSpPr>
          <p:nvPr/>
        </p:nvSpPr>
        <p:spPr bwMode="auto">
          <a:xfrm>
            <a:off x="1622425" y="2822575"/>
            <a:ext cx="1217613" cy="2468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7" name="Line 23"/>
          <p:cNvSpPr>
            <a:spLocks noChangeShapeType="1"/>
          </p:cNvSpPr>
          <p:nvPr/>
        </p:nvSpPr>
        <p:spPr bwMode="auto">
          <a:xfrm>
            <a:off x="3140075" y="1535113"/>
            <a:ext cx="1058863" cy="8286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8" name="Line 24"/>
          <p:cNvSpPr>
            <a:spLocks noChangeShapeType="1"/>
          </p:cNvSpPr>
          <p:nvPr/>
        </p:nvSpPr>
        <p:spPr bwMode="auto">
          <a:xfrm flipV="1">
            <a:off x="3157538" y="2592388"/>
            <a:ext cx="1041400" cy="900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9" name="Line 25"/>
          <p:cNvSpPr>
            <a:spLocks noChangeShapeType="1"/>
          </p:cNvSpPr>
          <p:nvPr/>
        </p:nvSpPr>
        <p:spPr bwMode="auto">
          <a:xfrm>
            <a:off x="3175000" y="5538788"/>
            <a:ext cx="1128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0" name="Line 26"/>
          <p:cNvSpPr>
            <a:spLocks noChangeShapeType="1"/>
          </p:cNvSpPr>
          <p:nvPr/>
        </p:nvSpPr>
        <p:spPr bwMode="auto">
          <a:xfrm flipV="1">
            <a:off x="4640263" y="1463675"/>
            <a:ext cx="1146175" cy="86518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1" name="Line 27"/>
          <p:cNvSpPr>
            <a:spLocks noChangeShapeType="1"/>
          </p:cNvSpPr>
          <p:nvPr/>
        </p:nvSpPr>
        <p:spPr bwMode="auto">
          <a:xfrm>
            <a:off x="4621213" y="2627313"/>
            <a:ext cx="1182687" cy="79375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2" name="Line 28"/>
          <p:cNvSpPr>
            <a:spLocks noChangeShapeType="1"/>
          </p:cNvSpPr>
          <p:nvPr/>
        </p:nvSpPr>
        <p:spPr bwMode="auto">
          <a:xfrm>
            <a:off x="6210300" y="1463675"/>
            <a:ext cx="1252538" cy="900113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3" name="Line 29"/>
          <p:cNvSpPr>
            <a:spLocks noChangeShapeType="1"/>
          </p:cNvSpPr>
          <p:nvPr/>
        </p:nvSpPr>
        <p:spPr bwMode="auto">
          <a:xfrm flipV="1">
            <a:off x="6280150" y="2592388"/>
            <a:ext cx="1200150" cy="86518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4" name="Line 30"/>
          <p:cNvSpPr>
            <a:spLocks noChangeShapeType="1"/>
          </p:cNvSpPr>
          <p:nvPr/>
        </p:nvSpPr>
        <p:spPr bwMode="auto">
          <a:xfrm flipV="1">
            <a:off x="4675188" y="3738563"/>
            <a:ext cx="1217612" cy="1604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5" name="Text Box 31"/>
          <p:cNvSpPr txBox="1">
            <a:spLocks noChangeArrowheads="1"/>
          </p:cNvSpPr>
          <p:nvPr/>
        </p:nvSpPr>
        <p:spPr bwMode="auto">
          <a:xfrm>
            <a:off x="1717675" y="1635125"/>
            <a:ext cx="69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a0=6</a:t>
            </a:r>
          </a:p>
        </p:txBody>
      </p:sp>
      <p:sp>
        <p:nvSpPr>
          <p:cNvPr id="105506" name="Rectangle 32"/>
          <p:cNvSpPr>
            <a:spLocks noChangeArrowheads="1"/>
          </p:cNvSpPr>
          <p:nvPr/>
        </p:nvSpPr>
        <p:spPr bwMode="auto">
          <a:xfrm>
            <a:off x="2092325" y="2684463"/>
            <a:ext cx="69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a1=4</a:t>
            </a:r>
          </a:p>
        </p:txBody>
      </p:sp>
      <p:sp>
        <p:nvSpPr>
          <p:cNvPr id="105507" name="Rectangle 33"/>
          <p:cNvSpPr>
            <a:spLocks noChangeArrowheads="1"/>
          </p:cNvSpPr>
          <p:nvPr/>
        </p:nvSpPr>
        <p:spPr bwMode="auto">
          <a:xfrm>
            <a:off x="1614488" y="4113213"/>
            <a:ext cx="693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a2=5</a:t>
            </a:r>
          </a:p>
        </p:txBody>
      </p:sp>
      <p:sp>
        <p:nvSpPr>
          <p:cNvPr id="105508" name="Rectangle 34"/>
          <p:cNvSpPr>
            <a:spLocks noChangeArrowheads="1"/>
          </p:cNvSpPr>
          <p:nvPr/>
        </p:nvSpPr>
        <p:spPr bwMode="auto">
          <a:xfrm>
            <a:off x="3625850" y="1555750"/>
            <a:ext cx="69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a3=1</a:t>
            </a:r>
          </a:p>
        </p:txBody>
      </p:sp>
      <p:sp>
        <p:nvSpPr>
          <p:cNvPr id="105509" name="Rectangle 35"/>
          <p:cNvSpPr>
            <a:spLocks noChangeArrowheads="1"/>
          </p:cNvSpPr>
          <p:nvPr/>
        </p:nvSpPr>
        <p:spPr bwMode="auto">
          <a:xfrm>
            <a:off x="3608388" y="3035300"/>
            <a:ext cx="693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a4=1</a:t>
            </a:r>
          </a:p>
        </p:txBody>
      </p:sp>
      <p:sp>
        <p:nvSpPr>
          <p:cNvPr id="105510" name="Rectangle 36"/>
          <p:cNvSpPr>
            <a:spLocks noChangeArrowheads="1"/>
          </p:cNvSpPr>
          <p:nvPr/>
        </p:nvSpPr>
        <p:spPr bwMode="auto">
          <a:xfrm>
            <a:off x="3414713" y="5629275"/>
            <a:ext cx="693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a5=2</a:t>
            </a:r>
          </a:p>
        </p:txBody>
      </p:sp>
      <p:sp>
        <p:nvSpPr>
          <p:cNvPr id="105511" name="Rectangle 37"/>
          <p:cNvSpPr>
            <a:spLocks noChangeArrowheads="1"/>
          </p:cNvSpPr>
          <p:nvPr/>
        </p:nvSpPr>
        <p:spPr bwMode="auto">
          <a:xfrm>
            <a:off x="5091113" y="1908175"/>
            <a:ext cx="693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a6=9</a:t>
            </a:r>
          </a:p>
        </p:txBody>
      </p:sp>
      <p:sp>
        <p:nvSpPr>
          <p:cNvPr id="105512" name="Rectangle 38"/>
          <p:cNvSpPr>
            <a:spLocks noChangeArrowheads="1"/>
          </p:cNvSpPr>
          <p:nvPr/>
        </p:nvSpPr>
        <p:spPr bwMode="auto">
          <a:xfrm>
            <a:off x="4632325" y="3036888"/>
            <a:ext cx="69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a7=7</a:t>
            </a:r>
          </a:p>
        </p:txBody>
      </p:sp>
      <p:sp>
        <p:nvSpPr>
          <p:cNvPr id="105513" name="Rectangle 39"/>
          <p:cNvSpPr>
            <a:spLocks noChangeArrowheads="1"/>
          </p:cNvSpPr>
          <p:nvPr/>
        </p:nvSpPr>
        <p:spPr bwMode="auto">
          <a:xfrm>
            <a:off x="6677025" y="1430338"/>
            <a:ext cx="69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a9=2</a:t>
            </a:r>
          </a:p>
        </p:txBody>
      </p:sp>
      <p:sp>
        <p:nvSpPr>
          <p:cNvPr id="105514" name="Rectangle 40"/>
          <p:cNvSpPr>
            <a:spLocks noChangeArrowheads="1"/>
          </p:cNvSpPr>
          <p:nvPr/>
        </p:nvSpPr>
        <p:spPr bwMode="auto">
          <a:xfrm>
            <a:off x="6719888" y="3124200"/>
            <a:ext cx="820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a10=4</a:t>
            </a:r>
          </a:p>
        </p:txBody>
      </p:sp>
      <p:sp>
        <p:nvSpPr>
          <p:cNvPr id="105515" name="Rectangle 41"/>
          <p:cNvSpPr>
            <a:spLocks noChangeArrowheads="1"/>
          </p:cNvSpPr>
          <p:nvPr/>
        </p:nvSpPr>
        <p:spPr bwMode="auto">
          <a:xfrm>
            <a:off x="5284788" y="4606925"/>
            <a:ext cx="693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a8=4</a:t>
            </a:r>
          </a:p>
        </p:txBody>
      </p:sp>
      <p:sp>
        <p:nvSpPr>
          <p:cNvPr id="105516" name="Text Box 42"/>
          <p:cNvSpPr txBox="1">
            <a:spLocks noChangeArrowheads="1"/>
          </p:cNvSpPr>
          <p:nvPr/>
        </p:nvSpPr>
        <p:spPr bwMode="auto">
          <a:xfrm>
            <a:off x="1481138" y="295275"/>
            <a:ext cx="2700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earliest, early, </a:t>
            </a:r>
            <a:r>
              <a:rPr lang="en-US" altLang="zh-TW">
                <a:solidFill>
                  <a:srgbClr val="008000"/>
                </a:solidFill>
              </a:rPr>
              <a:t>latest, late</a:t>
            </a:r>
            <a:endParaRPr lang="en-US" altLang="zh-TW">
              <a:solidFill>
                <a:schemeClr val="tx2"/>
              </a:solidFill>
            </a:endParaRPr>
          </a:p>
        </p:txBody>
      </p:sp>
      <p:sp>
        <p:nvSpPr>
          <p:cNvPr id="105517" name="Text Box 43"/>
          <p:cNvSpPr txBox="1">
            <a:spLocks noChangeArrowheads="1"/>
          </p:cNvSpPr>
          <p:nvPr/>
        </p:nvSpPr>
        <p:spPr bwMode="auto">
          <a:xfrm>
            <a:off x="1397000" y="19716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105518" name="Text Box 44"/>
          <p:cNvSpPr txBox="1">
            <a:spLocks noChangeArrowheads="1"/>
          </p:cNvSpPr>
          <p:nvPr/>
        </p:nvSpPr>
        <p:spPr bwMode="auto">
          <a:xfrm>
            <a:off x="1908175" y="14589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105519" name="Text Box 45"/>
          <p:cNvSpPr txBox="1">
            <a:spLocks noChangeArrowheads="1"/>
          </p:cNvSpPr>
          <p:nvPr/>
        </p:nvSpPr>
        <p:spPr bwMode="auto">
          <a:xfrm>
            <a:off x="2755900" y="89535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05520" name="Text Box 46"/>
          <p:cNvSpPr txBox="1">
            <a:spLocks noChangeArrowheads="1"/>
          </p:cNvSpPr>
          <p:nvPr/>
        </p:nvSpPr>
        <p:spPr bwMode="auto">
          <a:xfrm>
            <a:off x="3725863" y="12827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05521" name="Text Box 47"/>
          <p:cNvSpPr txBox="1">
            <a:spLocks noChangeArrowheads="1"/>
          </p:cNvSpPr>
          <p:nvPr/>
        </p:nvSpPr>
        <p:spPr bwMode="auto">
          <a:xfrm>
            <a:off x="4271963" y="18653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05522" name="Text Box 48"/>
          <p:cNvSpPr txBox="1">
            <a:spLocks noChangeArrowheads="1"/>
          </p:cNvSpPr>
          <p:nvPr/>
        </p:nvSpPr>
        <p:spPr bwMode="auto">
          <a:xfrm>
            <a:off x="4960938" y="15652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05523" name="Text Box 49"/>
          <p:cNvSpPr txBox="1">
            <a:spLocks noChangeArrowheads="1"/>
          </p:cNvSpPr>
          <p:nvPr/>
        </p:nvSpPr>
        <p:spPr bwMode="auto">
          <a:xfrm>
            <a:off x="5761038" y="71755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16</a:t>
            </a:r>
          </a:p>
        </p:txBody>
      </p:sp>
      <p:sp>
        <p:nvSpPr>
          <p:cNvPr id="105524" name="Text Box 50"/>
          <p:cNvSpPr txBox="1">
            <a:spLocks noChangeArrowheads="1"/>
          </p:cNvSpPr>
          <p:nvPr/>
        </p:nvSpPr>
        <p:spPr bwMode="auto">
          <a:xfrm>
            <a:off x="6819900" y="11779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16</a:t>
            </a:r>
          </a:p>
        </p:txBody>
      </p:sp>
      <p:sp>
        <p:nvSpPr>
          <p:cNvPr id="105525" name="Text Box 51"/>
          <p:cNvSpPr txBox="1">
            <a:spLocks noChangeArrowheads="1"/>
          </p:cNvSpPr>
          <p:nvPr/>
        </p:nvSpPr>
        <p:spPr bwMode="auto">
          <a:xfrm>
            <a:off x="7472363" y="188277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18</a:t>
            </a:r>
          </a:p>
        </p:txBody>
      </p:sp>
      <p:sp>
        <p:nvSpPr>
          <p:cNvPr id="105526" name="Text Box 52"/>
          <p:cNvSpPr txBox="1">
            <a:spLocks noChangeArrowheads="1"/>
          </p:cNvSpPr>
          <p:nvPr/>
        </p:nvSpPr>
        <p:spPr bwMode="auto">
          <a:xfrm>
            <a:off x="2314575" y="25003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105527" name="Text Box 53"/>
          <p:cNvSpPr txBox="1">
            <a:spLocks noChangeArrowheads="1"/>
          </p:cNvSpPr>
          <p:nvPr/>
        </p:nvSpPr>
        <p:spPr bwMode="auto">
          <a:xfrm>
            <a:off x="2773363" y="29749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05528" name="Text Box 54"/>
          <p:cNvSpPr txBox="1">
            <a:spLocks noChangeArrowheads="1"/>
          </p:cNvSpPr>
          <p:nvPr/>
        </p:nvSpPr>
        <p:spPr bwMode="auto">
          <a:xfrm>
            <a:off x="3443288" y="27289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05529" name="Text Box 55"/>
          <p:cNvSpPr txBox="1">
            <a:spLocks noChangeArrowheads="1"/>
          </p:cNvSpPr>
          <p:nvPr/>
        </p:nvSpPr>
        <p:spPr bwMode="auto">
          <a:xfrm>
            <a:off x="5137150" y="27289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05530" name="Text Box 56"/>
          <p:cNvSpPr txBox="1">
            <a:spLocks noChangeArrowheads="1"/>
          </p:cNvSpPr>
          <p:nvPr/>
        </p:nvSpPr>
        <p:spPr bwMode="auto">
          <a:xfrm>
            <a:off x="5813425" y="29067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14</a:t>
            </a:r>
          </a:p>
        </p:txBody>
      </p:sp>
      <p:sp>
        <p:nvSpPr>
          <p:cNvPr id="105531" name="Text Box 57"/>
          <p:cNvSpPr txBox="1">
            <a:spLocks noChangeArrowheads="1"/>
          </p:cNvSpPr>
          <p:nvPr/>
        </p:nvSpPr>
        <p:spPr bwMode="auto">
          <a:xfrm>
            <a:off x="6589713" y="262255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14</a:t>
            </a:r>
          </a:p>
        </p:txBody>
      </p:sp>
      <p:sp>
        <p:nvSpPr>
          <p:cNvPr id="105532" name="Text Box 58"/>
          <p:cNvSpPr txBox="1">
            <a:spLocks noChangeArrowheads="1"/>
          </p:cNvSpPr>
          <p:nvPr/>
        </p:nvSpPr>
        <p:spPr bwMode="auto">
          <a:xfrm>
            <a:off x="2138363" y="38227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105533" name="Text Box 59"/>
          <p:cNvSpPr txBox="1">
            <a:spLocks noChangeArrowheads="1"/>
          </p:cNvSpPr>
          <p:nvPr/>
        </p:nvSpPr>
        <p:spPr bwMode="auto">
          <a:xfrm>
            <a:off x="2825750" y="49863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05534" name="Text Box 60"/>
          <p:cNvSpPr txBox="1">
            <a:spLocks noChangeArrowheads="1"/>
          </p:cNvSpPr>
          <p:nvPr/>
        </p:nvSpPr>
        <p:spPr bwMode="auto">
          <a:xfrm>
            <a:off x="3584575" y="5181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05535" name="Text Box 61"/>
          <p:cNvSpPr txBox="1">
            <a:spLocks noChangeArrowheads="1"/>
          </p:cNvSpPr>
          <p:nvPr/>
        </p:nvSpPr>
        <p:spPr bwMode="auto">
          <a:xfrm>
            <a:off x="4306888" y="48291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05536" name="Text Box 62"/>
          <p:cNvSpPr txBox="1">
            <a:spLocks noChangeArrowheads="1"/>
          </p:cNvSpPr>
          <p:nvPr/>
        </p:nvSpPr>
        <p:spPr bwMode="auto">
          <a:xfrm>
            <a:off x="5083175" y="424656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05537" name="Text Box 63"/>
          <p:cNvSpPr txBox="1">
            <a:spLocks noChangeArrowheads="1"/>
          </p:cNvSpPr>
          <p:nvPr/>
        </p:nvSpPr>
        <p:spPr bwMode="auto">
          <a:xfrm>
            <a:off x="1362075" y="29591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105538" name="Text Box 64"/>
          <p:cNvSpPr txBox="1">
            <a:spLocks noChangeArrowheads="1"/>
          </p:cNvSpPr>
          <p:nvPr/>
        </p:nvSpPr>
        <p:spPr bwMode="auto">
          <a:xfrm>
            <a:off x="2066925" y="2130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105539" name="Text Box 65"/>
          <p:cNvSpPr txBox="1">
            <a:spLocks noChangeArrowheads="1"/>
          </p:cNvSpPr>
          <p:nvPr/>
        </p:nvSpPr>
        <p:spPr bwMode="auto">
          <a:xfrm>
            <a:off x="2808288" y="18653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105540" name="Text Box 66"/>
          <p:cNvSpPr txBox="1">
            <a:spLocks noChangeArrowheads="1"/>
          </p:cNvSpPr>
          <p:nvPr/>
        </p:nvSpPr>
        <p:spPr bwMode="auto">
          <a:xfrm>
            <a:off x="3532188" y="202406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105541" name="Text Box 67"/>
          <p:cNvSpPr txBox="1">
            <a:spLocks noChangeArrowheads="1"/>
          </p:cNvSpPr>
          <p:nvPr/>
        </p:nvSpPr>
        <p:spPr bwMode="auto">
          <a:xfrm>
            <a:off x="4271963" y="280035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rgbClr val="008000"/>
                </a:solidFill>
              </a:rPr>
              <a:t>7</a:t>
            </a:r>
          </a:p>
        </p:txBody>
      </p:sp>
      <p:sp>
        <p:nvSpPr>
          <p:cNvPr id="105542" name="Text Box 68"/>
          <p:cNvSpPr txBox="1">
            <a:spLocks noChangeArrowheads="1"/>
          </p:cNvSpPr>
          <p:nvPr/>
        </p:nvSpPr>
        <p:spPr bwMode="auto">
          <a:xfrm>
            <a:off x="5013325" y="21828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rgbClr val="008000"/>
                </a:solidFill>
              </a:rPr>
              <a:t>7</a:t>
            </a:r>
          </a:p>
        </p:txBody>
      </p:sp>
      <p:sp>
        <p:nvSpPr>
          <p:cNvPr id="105543" name="Text Box 69"/>
          <p:cNvSpPr txBox="1">
            <a:spLocks noChangeArrowheads="1"/>
          </p:cNvSpPr>
          <p:nvPr/>
        </p:nvSpPr>
        <p:spPr bwMode="auto">
          <a:xfrm>
            <a:off x="5813425" y="16716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rgbClr val="008000"/>
                </a:solidFill>
              </a:rPr>
              <a:t>16</a:t>
            </a:r>
          </a:p>
        </p:txBody>
      </p:sp>
      <p:sp>
        <p:nvSpPr>
          <p:cNvPr id="105544" name="Text Box 70"/>
          <p:cNvSpPr txBox="1">
            <a:spLocks noChangeArrowheads="1"/>
          </p:cNvSpPr>
          <p:nvPr/>
        </p:nvSpPr>
        <p:spPr bwMode="auto">
          <a:xfrm>
            <a:off x="6608763" y="207645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rgbClr val="008000"/>
                </a:solidFill>
              </a:rPr>
              <a:t>10</a:t>
            </a:r>
          </a:p>
        </p:txBody>
      </p:sp>
      <p:sp>
        <p:nvSpPr>
          <p:cNvPr id="105545" name="Text Box 71"/>
          <p:cNvSpPr txBox="1">
            <a:spLocks noChangeArrowheads="1"/>
          </p:cNvSpPr>
          <p:nvPr/>
        </p:nvSpPr>
        <p:spPr bwMode="auto">
          <a:xfrm>
            <a:off x="7489825" y="283527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rgbClr val="008000"/>
                </a:solidFill>
              </a:rPr>
              <a:t>18</a:t>
            </a:r>
          </a:p>
        </p:txBody>
      </p:sp>
      <p:sp>
        <p:nvSpPr>
          <p:cNvPr id="105546" name="Text Box 72"/>
          <p:cNvSpPr txBox="1">
            <a:spLocks noChangeArrowheads="1"/>
          </p:cNvSpPr>
          <p:nvPr/>
        </p:nvSpPr>
        <p:spPr bwMode="auto">
          <a:xfrm>
            <a:off x="2049463" y="32226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105547" name="Text Box 73"/>
          <p:cNvSpPr txBox="1">
            <a:spLocks noChangeArrowheads="1"/>
          </p:cNvSpPr>
          <p:nvPr/>
        </p:nvSpPr>
        <p:spPr bwMode="auto">
          <a:xfrm>
            <a:off x="2773363" y="392906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105548" name="Text Box 74"/>
          <p:cNvSpPr txBox="1">
            <a:spLocks noChangeArrowheads="1"/>
          </p:cNvSpPr>
          <p:nvPr/>
        </p:nvSpPr>
        <p:spPr bwMode="auto">
          <a:xfrm>
            <a:off x="3443288" y="334645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105549" name="Text Box 75"/>
          <p:cNvSpPr txBox="1">
            <a:spLocks noChangeArrowheads="1"/>
          </p:cNvSpPr>
          <p:nvPr/>
        </p:nvSpPr>
        <p:spPr bwMode="auto">
          <a:xfrm>
            <a:off x="5849938" y="389255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rgbClr val="008000"/>
                </a:solidFill>
              </a:rPr>
              <a:t>14</a:t>
            </a:r>
          </a:p>
        </p:txBody>
      </p:sp>
      <p:sp>
        <p:nvSpPr>
          <p:cNvPr id="105550" name="Text Box 76"/>
          <p:cNvSpPr txBox="1">
            <a:spLocks noChangeArrowheads="1"/>
          </p:cNvSpPr>
          <p:nvPr/>
        </p:nvSpPr>
        <p:spPr bwMode="auto">
          <a:xfrm>
            <a:off x="6731000" y="35401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rgbClr val="008000"/>
                </a:solidFill>
              </a:rPr>
              <a:t>14</a:t>
            </a:r>
          </a:p>
        </p:txBody>
      </p:sp>
      <p:sp>
        <p:nvSpPr>
          <p:cNvPr id="105551" name="Text Box 77"/>
          <p:cNvSpPr txBox="1">
            <a:spLocks noChangeArrowheads="1"/>
          </p:cNvSpPr>
          <p:nvPr/>
        </p:nvSpPr>
        <p:spPr bwMode="auto">
          <a:xfrm>
            <a:off x="5073650" y="502285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rgbClr val="008000"/>
                </a:solidFill>
              </a:rPr>
              <a:t>14</a:t>
            </a:r>
          </a:p>
        </p:txBody>
      </p:sp>
      <p:sp>
        <p:nvSpPr>
          <p:cNvPr id="105552" name="Text Box 78"/>
          <p:cNvSpPr txBox="1">
            <a:spLocks noChangeArrowheads="1"/>
          </p:cNvSpPr>
          <p:nvPr/>
        </p:nvSpPr>
        <p:spPr bwMode="auto">
          <a:xfrm>
            <a:off x="4314825" y="58515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rgbClr val="008000"/>
                </a:solidFill>
              </a:rPr>
              <a:t>10</a:t>
            </a:r>
          </a:p>
        </p:txBody>
      </p:sp>
      <p:sp>
        <p:nvSpPr>
          <p:cNvPr id="105553" name="Text Box 79"/>
          <p:cNvSpPr txBox="1">
            <a:spLocks noChangeArrowheads="1"/>
          </p:cNvSpPr>
          <p:nvPr/>
        </p:nvSpPr>
        <p:spPr bwMode="auto">
          <a:xfrm>
            <a:off x="3532188" y="60277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rgbClr val="008000"/>
                </a:solidFill>
              </a:rPr>
              <a:t>8</a:t>
            </a:r>
          </a:p>
        </p:txBody>
      </p:sp>
      <p:sp>
        <p:nvSpPr>
          <p:cNvPr id="105554" name="Text Box 80"/>
          <p:cNvSpPr txBox="1">
            <a:spLocks noChangeArrowheads="1"/>
          </p:cNvSpPr>
          <p:nvPr/>
        </p:nvSpPr>
        <p:spPr bwMode="auto">
          <a:xfrm>
            <a:off x="2755900" y="586898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rgbClr val="008000"/>
                </a:solidFill>
              </a:rPr>
              <a:t>8</a:t>
            </a:r>
          </a:p>
        </p:txBody>
      </p:sp>
      <p:sp>
        <p:nvSpPr>
          <p:cNvPr id="105555" name="Text Box 81"/>
          <p:cNvSpPr txBox="1">
            <a:spLocks noChangeArrowheads="1"/>
          </p:cNvSpPr>
          <p:nvPr/>
        </p:nvSpPr>
        <p:spPr bwMode="auto">
          <a:xfrm>
            <a:off x="2014538" y="451008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rgbClr val="008000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>
                <a:solidFill>
                  <a:schemeClr val="tx2">
                    <a:satMod val="130000"/>
                  </a:schemeClr>
                </a:solidFill>
              </a:rPr>
              <a:t>Determine Critical Paths</a:t>
            </a:r>
          </a:p>
        </p:txBody>
      </p:sp>
      <p:sp>
        <p:nvSpPr>
          <p:cNvPr id="106501" name="Text Box 1028"/>
          <p:cNvSpPr txBox="1">
            <a:spLocks noChangeArrowheads="1"/>
          </p:cNvSpPr>
          <p:nvPr/>
        </p:nvSpPr>
        <p:spPr bwMode="auto">
          <a:xfrm>
            <a:off x="922338" y="125253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02" name="Text Box 1029"/>
          <p:cNvSpPr txBox="1">
            <a:spLocks noChangeArrowheads="1"/>
          </p:cNvSpPr>
          <p:nvPr/>
        </p:nvSpPr>
        <p:spPr bwMode="auto">
          <a:xfrm>
            <a:off x="1000125" y="1900238"/>
            <a:ext cx="715803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Delete all noncritical activities</a:t>
            </a:r>
          </a:p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Generate all the paths from the start to finish vertex.</a:t>
            </a:r>
          </a:p>
          <a:p>
            <a:pPr>
              <a:spcBef>
                <a:spcPct val="50000"/>
              </a:spcBef>
            </a:pPr>
            <a:endParaRPr lang="en-US" altLang="zh-TW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38238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>
                <a:solidFill>
                  <a:schemeClr val="tx2">
                    <a:satMod val="130000"/>
                  </a:schemeClr>
                </a:solidFill>
              </a:rPr>
              <a:t>Calculation of Earliest Times</a:t>
            </a:r>
          </a:p>
        </p:txBody>
      </p:sp>
      <p:sp>
        <p:nvSpPr>
          <p:cNvPr id="107525" name="Oval 4"/>
          <p:cNvSpPr>
            <a:spLocks noChangeArrowheads="1"/>
          </p:cNvSpPr>
          <p:nvPr/>
        </p:nvSpPr>
        <p:spPr bwMode="auto">
          <a:xfrm>
            <a:off x="2909888" y="4657725"/>
            <a:ext cx="458787" cy="4937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Text Box 5"/>
          <p:cNvSpPr txBox="1">
            <a:spLocks noChangeArrowheads="1"/>
          </p:cNvSpPr>
          <p:nvPr/>
        </p:nvSpPr>
        <p:spPr bwMode="auto">
          <a:xfrm>
            <a:off x="2921000" y="464026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</a:t>
            </a:r>
            <a:r>
              <a:rPr lang="en-US" altLang="zh-TW" sz="2400" baseline="-25000">
                <a:solidFill>
                  <a:schemeClr val="tx1"/>
                </a:solidFill>
              </a:rPr>
              <a:t>k</a:t>
            </a:r>
            <a:endParaRPr lang="en-US" altLang="zh-TW">
              <a:solidFill>
                <a:srgbClr val="008000"/>
              </a:solidFill>
            </a:endParaRPr>
          </a:p>
        </p:txBody>
      </p:sp>
      <p:sp>
        <p:nvSpPr>
          <p:cNvPr id="107527" name="Oval 6"/>
          <p:cNvSpPr>
            <a:spLocks noChangeArrowheads="1"/>
          </p:cNvSpPr>
          <p:nvPr/>
        </p:nvSpPr>
        <p:spPr bwMode="auto">
          <a:xfrm>
            <a:off x="5691188" y="4668838"/>
            <a:ext cx="458787" cy="4937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8" name="Text Box 7"/>
          <p:cNvSpPr txBox="1">
            <a:spLocks noChangeArrowheads="1"/>
          </p:cNvSpPr>
          <p:nvPr/>
        </p:nvSpPr>
        <p:spPr bwMode="auto">
          <a:xfrm>
            <a:off x="5724525" y="4651375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</a:t>
            </a:r>
            <a:r>
              <a:rPr lang="en-US" altLang="zh-TW" sz="2400" baseline="-25000">
                <a:solidFill>
                  <a:schemeClr val="tx1"/>
                </a:solidFill>
              </a:rPr>
              <a:t>l</a:t>
            </a:r>
            <a:endParaRPr lang="en-US" altLang="zh-TW">
              <a:solidFill>
                <a:srgbClr val="008000"/>
              </a:solidFill>
            </a:endParaRPr>
          </a:p>
        </p:txBody>
      </p:sp>
      <p:sp>
        <p:nvSpPr>
          <p:cNvPr id="107529" name="Line 8"/>
          <p:cNvSpPr>
            <a:spLocks noChangeShapeType="1"/>
          </p:cNvSpPr>
          <p:nvPr/>
        </p:nvSpPr>
        <p:spPr bwMode="auto">
          <a:xfrm>
            <a:off x="3368675" y="4922838"/>
            <a:ext cx="2346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0" name="Text Box 9"/>
          <p:cNvSpPr txBox="1">
            <a:spLocks noChangeArrowheads="1"/>
          </p:cNvSpPr>
          <p:nvPr/>
        </p:nvSpPr>
        <p:spPr bwMode="auto">
          <a:xfrm>
            <a:off x="4362450" y="45164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rgbClr val="008000"/>
                </a:solidFill>
              </a:rPr>
              <a:t>a</a:t>
            </a:r>
            <a:r>
              <a:rPr lang="en-US" altLang="zh-TW" sz="2400" baseline="-25000">
                <a:solidFill>
                  <a:srgbClr val="008000"/>
                </a:solidFill>
              </a:rPr>
              <a:t>i</a:t>
            </a:r>
            <a:endParaRPr lang="en-US" altLang="zh-TW">
              <a:solidFill>
                <a:srgbClr val="008000"/>
              </a:solidFill>
            </a:endParaRPr>
          </a:p>
        </p:txBody>
      </p:sp>
      <p:sp>
        <p:nvSpPr>
          <p:cNvPr id="107531" name="Text Box 10"/>
          <p:cNvSpPr txBox="1">
            <a:spLocks noChangeArrowheads="1"/>
          </p:cNvSpPr>
          <p:nvPr/>
        </p:nvSpPr>
        <p:spPr bwMode="auto">
          <a:xfrm>
            <a:off x="2922588" y="5392738"/>
            <a:ext cx="3800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rgbClr val="008000"/>
                </a:solidFill>
              </a:rPr>
              <a:t>early(i)=earliest(k)</a:t>
            </a:r>
          </a:p>
          <a:p>
            <a:pPr algn="l"/>
            <a:r>
              <a:rPr lang="en-US" altLang="zh-TW" sz="2400">
                <a:solidFill>
                  <a:srgbClr val="008000"/>
                </a:solidFill>
              </a:rPr>
              <a:t>late(i)=latest(l)-duration of a</a:t>
            </a:r>
            <a:r>
              <a:rPr lang="en-US" altLang="zh-TW" sz="2400" baseline="-25000">
                <a:solidFill>
                  <a:srgbClr val="008000"/>
                </a:solidFill>
              </a:rPr>
              <a:t>i</a:t>
            </a:r>
            <a:r>
              <a:rPr lang="en-US" altLang="zh-TW" sz="240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07532" name="Text Box 11"/>
          <p:cNvSpPr txBox="1">
            <a:spLocks noChangeArrowheads="1"/>
          </p:cNvSpPr>
          <p:nvPr/>
        </p:nvSpPr>
        <p:spPr bwMode="auto">
          <a:xfrm>
            <a:off x="2765425" y="2216150"/>
            <a:ext cx="568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rgbClr val="008000"/>
                </a:solidFill>
              </a:rPr>
              <a:t>earliest[0]=0</a:t>
            </a:r>
          </a:p>
          <a:p>
            <a:pPr algn="l"/>
            <a:r>
              <a:rPr lang="en-US" altLang="zh-TW" sz="2400">
                <a:solidFill>
                  <a:srgbClr val="008000"/>
                </a:solidFill>
              </a:rPr>
              <a:t>earliest[j]=max{earliest[i]+duration of &lt;i,j&gt;}</a:t>
            </a:r>
          </a:p>
        </p:txBody>
      </p:sp>
      <p:sp>
        <p:nvSpPr>
          <p:cNvPr id="107533" name="Text Box 12"/>
          <p:cNvSpPr txBox="1">
            <a:spLocks noChangeArrowheads="1"/>
          </p:cNvSpPr>
          <p:nvPr/>
        </p:nvSpPr>
        <p:spPr bwMode="auto">
          <a:xfrm>
            <a:off x="4064000" y="2971800"/>
            <a:ext cx="79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800">
                <a:solidFill>
                  <a:srgbClr val="008000"/>
                </a:solidFill>
              </a:rPr>
              <a:t>i </a:t>
            </a:r>
            <a:r>
              <a:rPr lang="en-US" altLang="zh-TW" sz="1800">
                <a:solidFill>
                  <a:srgbClr val="008000"/>
                </a:solidFill>
                <a:sym typeface="Symbol" pitchFamily="18" charset="2"/>
              </a:rPr>
              <a:t>p(j)</a:t>
            </a:r>
            <a:endParaRPr lang="en-US" altLang="zh-TW">
              <a:solidFill>
                <a:srgbClr val="008000"/>
              </a:solidFill>
            </a:endParaRPr>
          </a:p>
        </p:txBody>
      </p:sp>
      <p:sp>
        <p:nvSpPr>
          <p:cNvPr id="107534" name="Text Box 13"/>
          <p:cNvSpPr txBox="1">
            <a:spLocks noChangeArrowheads="1"/>
          </p:cNvSpPr>
          <p:nvPr/>
        </p:nvSpPr>
        <p:spPr bwMode="auto">
          <a:xfrm>
            <a:off x="1171575" y="1143000"/>
            <a:ext cx="73152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earliest[j]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the earliest event occurrence time</a:t>
            </a:r>
            <a:br>
              <a:rPr lang="en-US" altLang="zh-TW" sz="2800">
                <a:solidFill>
                  <a:schemeClr val="tx1"/>
                </a:solidFill>
                <a:ea typeface="新細明體" charset="-120"/>
              </a:rPr>
            </a:br>
            <a:br>
              <a:rPr lang="en-US" altLang="zh-TW" sz="2800">
                <a:solidFill>
                  <a:schemeClr val="tx1"/>
                </a:solidFill>
                <a:ea typeface="新細明體" charset="-120"/>
              </a:rPr>
            </a:br>
            <a:br>
              <a:rPr lang="en-US" altLang="zh-TW" sz="2800">
                <a:solidFill>
                  <a:schemeClr val="tx1"/>
                </a:solidFill>
                <a:ea typeface="新細明體" charset="-120"/>
              </a:rPr>
            </a:br>
            <a:endParaRPr lang="en-US" altLang="zh-TW" sz="2800">
              <a:solidFill>
                <a:schemeClr val="tx1"/>
              </a:solidFill>
              <a:ea typeface="新細明體" charset="-120"/>
            </a:endParaRPr>
          </a:p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latest[j]</a:t>
            </a:r>
          </a:p>
          <a:p>
            <a:pPr lvl="1" algn="l"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the latest event occurrence time</a:t>
            </a:r>
          </a:p>
          <a:p>
            <a:pPr>
              <a:spcBef>
                <a:spcPct val="50000"/>
              </a:spcBef>
            </a:pPr>
            <a:endParaRPr lang="en-US" altLang="zh-TW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Oval 2"/>
          <p:cNvSpPr>
            <a:spLocks noChangeArrowheads="1"/>
          </p:cNvSpPr>
          <p:nvPr/>
        </p:nvSpPr>
        <p:spPr bwMode="auto">
          <a:xfrm>
            <a:off x="4305300" y="565150"/>
            <a:ext cx="511175" cy="547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9" name="Text Box 3"/>
          <p:cNvSpPr txBox="1">
            <a:spLocks noChangeArrowheads="1"/>
          </p:cNvSpPr>
          <p:nvPr/>
        </p:nvSpPr>
        <p:spPr bwMode="auto">
          <a:xfrm>
            <a:off x="4321175" y="566738"/>
            <a:ext cx="49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</a:t>
            </a:r>
            <a:r>
              <a:rPr lang="en-US" altLang="zh-TW" sz="2400" baseline="-25000">
                <a:solidFill>
                  <a:schemeClr val="tx1"/>
                </a:solidFill>
              </a:rPr>
              <a:t>i1</a:t>
            </a:r>
            <a:endParaRPr lang="en-US" altLang="zh-TW" sz="2400">
              <a:solidFill>
                <a:schemeClr val="tx1"/>
              </a:solidFill>
            </a:endParaRPr>
          </a:p>
        </p:txBody>
      </p:sp>
      <p:sp>
        <p:nvSpPr>
          <p:cNvPr id="108550" name="Oval 4"/>
          <p:cNvSpPr>
            <a:spLocks noChangeArrowheads="1"/>
          </p:cNvSpPr>
          <p:nvPr/>
        </p:nvSpPr>
        <p:spPr bwMode="auto">
          <a:xfrm>
            <a:off x="4351338" y="1651000"/>
            <a:ext cx="511175" cy="547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1" name="Text Box 5"/>
          <p:cNvSpPr txBox="1">
            <a:spLocks noChangeArrowheads="1"/>
          </p:cNvSpPr>
          <p:nvPr/>
        </p:nvSpPr>
        <p:spPr bwMode="auto">
          <a:xfrm>
            <a:off x="4367213" y="1652588"/>
            <a:ext cx="49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</a:t>
            </a:r>
            <a:r>
              <a:rPr lang="en-US" altLang="zh-TW" sz="2400" baseline="-25000">
                <a:solidFill>
                  <a:schemeClr val="tx1"/>
                </a:solidFill>
              </a:rPr>
              <a:t>i2</a:t>
            </a:r>
            <a:endParaRPr lang="en-US" altLang="zh-TW" sz="2400">
              <a:solidFill>
                <a:schemeClr val="tx1"/>
              </a:solidFill>
            </a:endParaRPr>
          </a:p>
        </p:txBody>
      </p:sp>
      <p:sp>
        <p:nvSpPr>
          <p:cNvPr id="108552" name="Oval 6"/>
          <p:cNvSpPr>
            <a:spLocks noChangeArrowheads="1"/>
          </p:cNvSpPr>
          <p:nvPr/>
        </p:nvSpPr>
        <p:spPr bwMode="auto">
          <a:xfrm>
            <a:off x="4386263" y="3044825"/>
            <a:ext cx="511175" cy="547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3" name="Text Box 7"/>
          <p:cNvSpPr txBox="1">
            <a:spLocks noChangeArrowheads="1"/>
          </p:cNvSpPr>
          <p:nvPr/>
        </p:nvSpPr>
        <p:spPr bwMode="auto">
          <a:xfrm>
            <a:off x="4402138" y="3046413"/>
            <a:ext cx="49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</a:t>
            </a:r>
            <a:r>
              <a:rPr lang="en-US" altLang="zh-TW" sz="2400" baseline="-25000">
                <a:solidFill>
                  <a:schemeClr val="tx1"/>
                </a:solidFill>
              </a:rPr>
              <a:t>in</a:t>
            </a:r>
            <a:endParaRPr lang="en-US" altLang="zh-TW" sz="2400">
              <a:solidFill>
                <a:schemeClr val="tx1"/>
              </a:solidFill>
            </a:endParaRPr>
          </a:p>
        </p:txBody>
      </p:sp>
      <p:sp>
        <p:nvSpPr>
          <p:cNvPr id="108554" name="Text Box 8"/>
          <p:cNvSpPr txBox="1">
            <a:spLocks noChangeArrowheads="1"/>
          </p:cNvSpPr>
          <p:nvPr/>
        </p:nvSpPr>
        <p:spPr bwMode="auto">
          <a:xfrm>
            <a:off x="4514850" y="2071688"/>
            <a:ext cx="247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rgbClr val="008000"/>
                </a:solidFill>
              </a:rPr>
              <a:t>.</a:t>
            </a:r>
          </a:p>
          <a:p>
            <a:r>
              <a:rPr lang="en-US" altLang="zh-TW">
                <a:solidFill>
                  <a:srgbClr val="008000"/>
                </a:solidFill>
              </a:rPr>
              <a:t>.</a:t>
            </a:r>
          </a:p>
          <a:p>
            <a:r>
              <a:rPr lang="en-US" altLang="zh-TW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08555" name="Oval 9"/>
          <p:cNvSpPr>
            <a:spLocks noChangeArrowheads="1"/>
          </p:cNvSpPr>
          <p:nvPr/>
        </p:nvSpPr>
        <p:spPr bwMode="auto">
          <a:xfrm>
            <a:off x="6467475" y="1793875"/>
            <a:ext cx="511175" cy="547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6" name="Text Box 10"/>
          <p:cNvSpPr txBox="1">
            <a:spLocks noChangeArrowheads="1"/>
          </p:cNvSpPr>
          <p:nvPr/>
        </p:nvSpPr>
        <p:spPr bwMode="auto">
          <a:xfrm>
            <a:off x="6534150" y="17954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</a:t>
            </a:r>
            <a:r>
              <a:rPr lang="en-US" altLang="zh-TW" sz="2400" baseline="-25000">
                <a:solidFill>
                  <a:schemeClr val="tx1"/>
                </a:solidFill>
              </a:rPr>
              <a:t>j</a:t>
            </a:r>
            <a:endParaRPr lang="en-US" altLang="zh-TW" sz="2400">
              <a:solidFill>
                <a:schemeClr val="tx1"/>
              </a:solidFill>
            </a:endParaRPr>
          </a:p>
        </p:txBody>
      </p:sp>
      <p:sp>
        <p:nvSpPr>
          <p:cNvPr id="108557" name="Line 11"/>
          <p:cNvSpPr>
            <a:spLocks noChangeShapeType="1"/>
          </p:cNvSpPr>
          <p:nvPr/>
        </p:nvSpPr>
        <p:spPr bwMode="auto">
          <a:xfrm>
            <a:off x="4814888" y="917575"/>
            <a:ext cx="1658937" cy="1111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Line 12"/>
          <p:cNvSpPr>
            <a:spLocks noChangeShapeType="1"/>
          </p:cNvSpPr>
          <p:nvPr/>
        </p:nvSpPr>
        <p:spPr bwMode="auto">
          <a:xfrm>
            <a:off x="4849813" y="1957388"/>
            <a:ext cx="1641475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Line 13"/>
          <p:cNvSpPr>
            <a:spLocks noChangeShapeType="1"/>
          </p:cNvSpPr>
          <p:nvPr/>
        </p:nvSpPr>
        <p:spPr bwMode="auto">
          <a:xfrm flipV="1">
            <a:off x="4886325" y="2205038"/>
            <a:ext cx="1604963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Text Box 14"/>
          <p:cNvSpPr txBox="1">
            <a:spLocks noChangeArrowheads="1"/>
          </p:cNvSpPr>
          <p:nvPr/>
        </p:nvSpPr>
        <p:spPr bwMode="auto">
          <a:xfrm>
            <a:off x="1674813" y="1822450"/>
            <a:ext cx="2128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800">
                <a:solidFill>
                  <a:srgbClr val="008000"/>
                </a:solidFill>
              </a:rPr>
              <a:t>forward stage</a:t>
            </a:r>
          </a:p>
        </p:txBody>
      </p:sp>
      <p:sp>
        <p:nvSpPr>
          <p:cNvPr id="108561" name="Text Box 15"/>
          <p:cNvSpPr txBox="1">
            <a:spLocks noChangeArrowheads="1"/>
          </p:cNvSpPr>
          <p:nvPr/>
        </p:nvSpPr>
        <p:spPr bwMode="auto">
          <a:xfrm>
            <a:off x="1901825" y="4289425"/>
            <a:ext cx="60055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800">
                <a:solidFill>
                  <a:schemeClr val="tx1"/>
                </a:solidFill>
              </a:rPr>
              <a:t>if (earliest[k] &lt; earliest[j]+ptr-&gt;duration)</a:t>
            </a:r>
          </a:p>
          <a:p>
            <a:pPr algn="l"/>
            <a:r>
              <a:rPr lang="en-US" altLang="zh-TW" sz="2800">
                <a:solidFill>
                  <a:schemeClr val="tx1"/>
                </a:solidFill>
              </a:rPr>
              <a:t>    earliest[k]=earliest[j]+ptr-&gt;duration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0"/>
            <a:ext cx="7772400" cy="876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b="1" u="sng">
                <a:solidFill>
                  <a:schemeClr val="tx2">
                    <a:satMod val="130000"/>
                  </a:schemeClr>
                </a:solidFill>
              </a:rPr>
              <a:t>*Figure 6.42:</a:t>
            </a:r>
            <a:r>
              <a:rPr lang="en-US" altLang="zh-TW" sz="2400" u="sng">
                <a:solidFill>
                  <a:schemeClr val="tx2">
                    <a:satMod val="130000"/>
                  </a:schemeClr>
                </a:solidFill>
              </a:rPr>
              <a:t>Computing earliest from topological sort (p.313)</a:t>
            </a:r>
            <a:endParaRPr lang="en-US" altLang="zh-TW" sz="2400" b="1" u="sng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95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088" y="889000"/>
            <a:ext cx="4875212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Oval 5"/>
          <p:cNvSpPr>
            <a:spLocks noChangeArrowheads="1"/>
          </p:cNvSpPr>
          <p:nvPr/>
        </p:nvSpPr>
        <p:spPr bwMode="auto">
          <a:xfrm>
            <a:off x="5167313" y="2043113"/>
            <a:ext cx="476250" cy="4937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5" name="Text Box 6"/>
          <p:cNvSpPr txBox="1">
            <a:spLocks noChangeArrowheads="1"/>
          </p:cNvSpPr>
          <p:nvPr/>
        </p:nvSpPr>
        <p:spPr bwMode="auto">
          <a:xfrm>
            <a:off x="5186363" y="20621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v0</a:t>
            </a:r>
          </a:p>
        </p:txBody>
      </p:sp>
      <p:sp>
        <p:nvSpPr>
          <p:cNvPr id="109576" name="Oval 84"/>
          <p:cNvSpPr>
            <a:spLocks noChangeArrowheads="1"/>
          </p:cNvSpPr>
          <p:nvPr/>
        </p:nvSpPr>
        <p:spPr bwMode="auto">
          <a:xfrm>
            <a:off x="2505075" y="4479925"/>
            <a:ext cx="247650" cy="228600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7" name="Oval 85"/>
          <p:cNvSpPr>
            <a:spLocks noChangeArrowheads="1"/>
          </p:cNvSpPr>
          <p:nvPr/>
        </p:nvSpPr>
        <p:spPr bwMode="auto">
          <a:xfrm>
            <a:off x="3344863" y="4949825"/>
            <a:ext cx="247650" cy="228600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8" name="Oval 86"/>
          <p:cNvSpPr>
            <a:spLocks noChangeArrowheads="1"/>
          </p:cNvSpPr>
          <p:nvPr/>
        </p:nvSpPr>
        <p:spPr bwMode="auto">
          <a:xfrm>
            <a:off x="3081338" y="4473575"/>
            <a:ext cx="247650" cy="228600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9" name="Oval 87"/>
          <p:cNvSpPr>
            <a:spLocks noChangeArrowheads="1"/>
          </p:cNvSpPr>
          <p:nvPr/>
        </p:nvSpPr>
        <p:spPr bwMode="auto">
          <a:xfrm>
            <a:off x="3644900" y="4632325"/>
            <a:ext cx="247650" cy="228600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0" name="Oval 88"/>
          <p:cNvSpPr>
            <a:spLocks noChangeArrowheads="1"/>
          </p:cNvSpPr>
          <p:nvPr/>
        </p:nvSpPr>
        <p:spPr bwMode="auto">
          <a:xfrm>
            <a:off x="4510088" y="5443538"/>
            <a:ext cx="247650" cy="228600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1" name="Oval 89"/>
          <p:cNvSpPr>
            <a:spLocks noChangeArrowheads="1"/>
          </p:cNvSpPr>
          <p:nvPr/>
        </p:nvSpPr>
        <p:spPr bwMode="auto">
          <a:xfrm>
            <a:off x="4184650" y="4802188"/>
            <a:ext cx="247650" cy="228600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2" name="Oval 90"/>
          <p:cNvSpPr>
            <a:spLocks noChangeArrowheads="1"/>
          </p:cNvSpPr>
          <p:nvPr/>
        </p:nvSpPr>
        <p:spPr bwMode="auto">
          <a:xfrm>
            <a:off x="3938588" y="5295900"/>
            <a:ext cx="247650" cy="228600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3" name="Oval 91"/>
          <p:cNvSpPr>
            <a:spLocks noChangeArrowheads="1"/>
          </p:cNvSpPr>
          <p:nvPr/>
        </p:nvSpPr>
        <p:spPr bwMode="auto">
          <a:xfrm>
            <a:off x="2809875" y="4784725"/>
            <a:ext cx="247650" cy="228600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Oval 92"/>
          <p:cNvSpPr>
            <a:spLocks noChangeArrowheads="1"/>
          </p:cNvSpPr>
          <p:nvPr/>
        </p:nvSpPr>
        <p:spPr bwMode="auto">
          <a:xfrm>
            <a:off x="3346450" y="5126038"/>
            <a:ext cx="247650" cy="2286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5" name="Oval 93"/>
          <p:cNvSpPr>
            <a:spLocks noChangeArrowheads="1"/>
          </p:cNvSpPr>
          <p:nvPr/>
        </p:nvSpPr>
        <p:spPr bwMode="auto">
          <a:xfrm>
            <a:off x="4205288" y="5454650"/>
            <a:ext cx="247650" cy="2286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6" name="Oval 94"/>
          <p:cNvSpPr>
            <a:spLocks noChangeArrowheads="1"/>
          </p:cNvSpPr>
          <p:nvPr/>
        </p:nvSpPr>
        <p:spPr bwMode="auto">
          <a:xfrm>
            <a:off x="4462463" y="5659438"/>
            <a:ext cx="247650" cy="2286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7" name="Oval 96"/>
          <p:cNvSpPr>
            <a:spLocks noChangeArrowheads="1"/>
          </p:cNvSpPr>
          <p:nvPr/>
        </p:nvSpPr>
        <p:spPr bwMode="auto">
          <a:xfrm>
            <a:off x="5813425" y="1420813"/>
            <a:ext cx="476250" cy="4937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8" name="Text Box 97"/>
          <p:cNvSpPr txBox="1">
            <a:spLocks noChangeArrowheads="1"/>
          </p:cNvSpPr>
          <p:nvPr/>
        </p:nvSpPr>
        <p:spPr bwMode="auto">
          <a:xfrm>
            <a:off x="5832475" y="14398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v1</a:t>
            </a:r>
          </a:p>
        </p:txBody>
      </p:sp>
      <p:sp>
        <p:nvSpPr>
          <p:cNvPr id="109589" name="Oval 98"/>
          <p:cNvSpPr>
            <a:spLocks noChangeArrowheads="1"/>
          </p:cNvSpPr>
          <p:nvPr/>
        </p:nvSpPr>
        <p:spPr bwMode="auto">
          <a:xfrm>
            <a:off x="5867400" y="2706688"/>
            <a:ext cx="476250" cy="4937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90" name="Text Box 99"/>
          <p:cNvSpPr txBox="1">
            <a:spLocks noChangeArrowheads="1"/>
          </p:cNvSpPr>
          <p:nvPr/>
        </p:nvSpPr>
        <p:spPr bwMode="auto">
          <a:xfrm>
            <a:off x="5886450" y="27257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v2</a:t>
            </a:r>
          </a:p>
        </p:txBody>
      </p:sp>
      <p:sp>
        <p:nvSpPr>
          <p:cNvPr id="109591" name="Oval 100"/>
          <p:cNvSpPr>
            <a:spLocks noChangeArrowheads="1"/>
          </p:cNvSpPr>
          <p:nvPr/>
        </p:nvSpPr>
        <p:spPr bwMode="auto">
          <a:xfrm>
            <a:off x="5884863" y="3748088"/>
            <a:ext cx="476250" cy="4937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92" name="Text Box 101"/>
          <p:cNvSpPr txBox="1">
            <a:spLocks noChangeArrowheads="1"/>
          </p:cNvSpPr>
          <p:nvPr/>
        </p:nvSpPr>
        <p:spPr bwMode="auto">
          <a:xfrm>
            <a:off x="5903913" y="37671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v3</a:t>
            </a:r>
          </a:p>
        </p:txBody>
      </p:sp>
      <p:sp>
        <p:nvSpPr>
          <p:cNvPr id="109593" name="Oval 102"/>
          <p:cNvSpPr>
            <a:spLocks noChangeArrowheads="1"/>
          </p:cNvSpPr>
          <p:nvPr/>
        </p:nvSpPr>
        <p:spPr bwMode="auto">
          <a:xfrm>
            <a:off x="6713538" y="2195513"/>
            <a:ext cx="476250" cy="4937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94" name="Text Box 103"/>
          <p:cNvSpPr txBox="1">
            <a:spLocks noChangeArrowheads="1"/>
          </p:cNvSpPr>
          <p:nvPr/>
        </p:nvSpPr>
        <p:spPr bwMode="auto">
          <a:xfrm>
            <a:off x="6732588" y="22145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v4</a:t>
            </a:r>
          </a:p>
        </p:txBody>
      </p:sp>
      <p:sp>
        <p:nvSpPr>
          <p:cNvPr id="109595" name="Oval 104"/>
          <p:cNvSpPr>
            <a:spLocks noChangeArrowheads="1"/>
          </p:cNvSpPr>
          <p:nvPr/>
        </p:nvSpPr>
        <p:spPr bwMode="auto">
          <a:xfrm>
            <a:off x="7648575" y="1382713"/>
            <a:ext cx="476250" cy="4937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96" name="Text Box 105"/>
          <p:cNvSpPr txBox="1">
            <a:spLocks noChangeArrowheads="1"/>
          </p:cNvSpPr>
          <p:nvPr/>
        </p:nvSpPr>
        <p:spPr bwMode="auto">
          <a:xfrm>
            <a:off x="7667625" y="14017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v6</a:t>
            </a:r>
          </a:p>
        </p:txBody>
      </p:sp>
      <p:sp>
        <p:nvSpPr>
          <p:cNvPr id="109597" name="Oval 106"/>
          <p:cNvSpPr>
            <a:spLocks noChangeArrowheads="1"/>
          </p:cNvSpPr>
          <p:nvPr/>
        </p:nvSpPr>
        <p:spPr bwMode="auto">
          <a:xfrm>
            <a:off x="7753350" y="2865438"/>
            <a:ext cx="476250" cy="4937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98" name="Text Box 107"/>
          <p:cNvSpPr txBox="1">
            <a:spLocks noChangeArrowheads="1"/>
          </p:cNvSpPr>
          <p:nvPr/>
        </p:nvSpPr>
        <p:spPr bwMode="auto">
          <a:xfrm>
            <a:off x="7772400" y="28844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v7</a:t>
            </a:r>
          </a:p>
        </p:txBody>
      </p:sp>
      <p:sp>
        <p:nvSpPr>
          <p:cNvPr id="109599" name="Oval 108"/>
          <p:cNvSpPr>
            <a:spLocks noChangeArrowheads="1"/>
          </p:cNvSpPr>
          <p:nvPr/>
        </p:nvSpPr>
        <p:spPr bwMode="auto">
          <a:xfrm>
            <a:off x="8636000" y="2195513"/>
            <a:ext cx="476250" cy="4937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600" name="Text Box 109"/>
          <p:cNvSpPr txBox="1">
            <a:spLocks noChangeArrowheads="1"/>
          </p:cNvSpPr>
          <p:nvPr/>
        </p:nvSpPr>
        <p:spPr bwMode="auto">
          <a:xfrm>
            <a:off x="8655050" y="22145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v8</a:t>
            </a:r>
          </a:p>
        </p:txBody>
      </p:sp>
      <p:sp>
        <p:nvSpPr>
          <p:cNvPr id="109601" name="Oval 110"/>
          <p:cNvSpPr>
            <a:spLocks noChangeArrowheads="1"/>
          </p:cNvSpPr>
          <p:nvPr/>
        </p:nvSpPr>
        <p:spPr bwMode="auto">
          <a:xfrm>
            <a:off x="6837363" y="3748088"/>
            <a:ext cx="476250" cy="4937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602" name="Text Box 111"/>
          <p:cNvSpPr txBox="1">
            <a:spLocks noChangeArrowheads="1"/>
          </p:cNvSpPr>
          <p:nvPr/>
        </p:nvSpPr>
        <p:spPr bwMode="auto">
          <a:xfrm>
            <a:off x="6856413" y="37671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v5</a:t>
            </a:r>
          </a:p>
        </p:txBody>
      </p:sp>
      <p:sp>
        <p:nvSpPr>
          <p:cNvPr id="109603" name="Line 112"/>
          <p:cNvSpPr>
            <a:spLocks noChangeShapeType="1"/>
          </p:cNvSpPr>
          <p:nvPr/>
        </p:nvSpPr>
        <p:spPr bwMode="auto">
          <a:xfrm flipV="1">
            <a:off x="5564188" y="1887538"/>
            <a:ext cx="352425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604" name="Line 113"/>
          <p:cNvSpPr>
            <a:spLocks noChangeShapeType="1"/>
          </p:cNvSpPr>
          <p:nvPr/>
        </p:nvSpPr>
        <p:spPr bwMode="auto">
          <a:xfrm>
            <a:off x="5599113" y="2451100"/>
            <a:ext cx="352425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605" name="Line 114"/>
          <p:cNvSpPr>
            <a:spLocks noChangeShapeType="1"/>
          </p:cNvSpPr>
          <p:nvPr/>
        </p:nvSpPr>
        <p:spPr bwMode="auto">
          <a:xfrm>
            <a:off x="6269038" y="1763713"/>
            <a:ext cx="47625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606" name="Line 115"/>
          <p:cNvSpPr>
            <a:spLocks noChangeShapeType="1"/>
          </p:cNvSpPr>
          <p:nvPr/>
        </p:nvSpPr>
        <p:spPr bwMode="auto">
          <a:xfrm flipV="1">
            <a:off x="6340475" y="2574925"/>
            <a:ext cx="404813" cy="265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607" name="Line 116"/>
          <p:cNvSpPr>
            <a:spLocks noChangeShapeType="1"/>
          </p:cNvSpPr>
          <p:nvPr/>
        </p:nvSpPr>
        <p:spPr bwMode="auto">
          <a:xfrm>
            <a:off x="5440363" y="2540000"/>
            <a:ext cx="582612" cy="128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608" name="Line 117"/>
          <p:cNvSpPr>
            <a:spLocks noChangeShapeType="1"/>
          </p:cNvSpPr>
          <p:nvPr/>
        </p:nvSpPr>
        <p:spPr bwMode="auto">
          <a:xfrm>
            <a:off x="6375400" y="3986213"/>
            <a:ext cx="51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609" name="Line 118"/>
          <p:cNvSpPr>
            <a:spLocks noChangeShapeType="1"/>
          </p:cNvSpPr>
          <p:nvPr/>
        </p:nvSpPr>
        <p:spPr bwMode="auto">
          <a:xfrm flipV="1">
            <a:off x="7151688" y="1852613"/>
            <a:ext cx="581025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610" name="Line 119"/>
          <p:cNvSpPr>
            <a:spLocks noChangeShapeType="1"/>
          </p:cNvSpPr>
          <p:nvPr/>
        </p:nvSpPr>
        <p:spPr bwMode="auto">
          <a:xfrm>
            <a:off x="7151688" y="2574925"/>
            <a:ext cx="600075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611" name="Line 120"/>
          <p:cNvSpPr>
            <a:spLocks noChangeShapeType="1"/>
          </p:cNvSpPr>
          <p:nvPr/>
        </p:nvSpPr>
        <p:spPr bwMode="auto">
          <a:xfrm flipV="1">
            <a:off x="7256463" y="3262313"/>
            <a:ext cx="530225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612" name="Line 121"/>
          <p:cNvSpPr>
            <a:spLocks noChangeShapeType="1"/>
          </p:cNvSpPr>
          <p:nvPr/>
        </p:nvSpPr>
        <p:spPr bwMode="auto">
          <a:xfrm>
            <a:off x="8086725" y="1728788"/>
            <a:ext cx="600075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613" name="Line 122"/>
          <p:cNvSpPr>
            <a:spLocks noChangeShapeType="1"/>
          </p:cNvSpPr>
          <p:nvPr/>
        </p:nvSpPr>
        <p:spPr bwMode="auto">
          <a:xfrm flipV="1">
            <a:off x="8228013" y="2627313"/>
            <a:ext cx="511175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3"/>
          <p:cNvSpPr>
            <a:spLocks noChangeArrowheads="1"/>
          </p:cNvSpPr>
          <p:nvPr/>
        </p:nvSpPr>
        <p:spPr bwMode="auto">
          <a:xfrm>
            <a:off x="1138238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4400">
                <a:solidFill>
                  <a:schemeClr val="tx2"/>
                </a:solidFill>
                <a:ea typeface="新細明體" charset="-120"/>
              </a:rPr>
              <a:t>Calculation of Latest Times</a:t>
            </a:r>
          </a:p>
        </p:txBody>
      </p:sp>
      <p:sp>
        <p:nvSpPr>
          <p:cNvPr id="110597" name="Rectangle 4"/>
          <p:cNvSpPr>
            <a:spLocks noChangeArrowheads="1"/>
          </p:cNvSpPr>
          <p:nvPr/>
        </p:nvSpPr>
        <p:spPr bwMode="auto">
          <a:xfrm>
            <a:off x="1031875" y="11160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latest[j]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the latest event occurrence time</a:t>
            </a:r>
            <a:br>
              <a:rPr lang="en-US" altLang="zh-TW" sz="2800">
                <a:solidFill>
                  <a:schemeClr val="tx1"/>
                </a:solidFill>
                <a:ea typeface="新細明體" charset="-120"/>
              </a:rPr>
            </a:br>
            <a:br>
              <a:rPr lang="en-US" altLang="zh-TW" sz="2800">
                <a:solidFill>
                  <a:schemeClr val="tx1"/>
                </a:solidFill>
                <a:ea typeface="新細明體" charset="-120"/>
              </a:rPr>
            </a:br>
            <a:br>
              <a:rPr lang="en-US" altLang="zh-TW" sz="2800">
                <a:solidFill>
                  <a:schemeClr val="tx1"/>
                </a:solidFill>
                <a:ea typeface="新細明體" charset="-120"/>
              </a:rPr>
            </a:br>
            <a:endParaRPr lang="en-US" altLang="zh-TW" sz="28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10598" name="Text Box 12"/>
          <p:cNvSpPr txBox="1">
            <a:spLocks noChangeArrowheads="1"/>
          </p:cNvSpPr>
          <p:nvPr/>
        </p:nvSpPr>
        <p:spPr bwMode="auto">
          <a:xfrm>
            <a:off x="2430463" y="2198688"/>
            <a:ext cx="5087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400">
                <a:solidFill>
                  <a:srgbClr val="008000"/>
                </a:solidFill>
              </a:rPr>
              <a:t>latest[n-1]=earliest[n-1]</a:t>
            </a:r>
          </a:p>
          <a:p>
            <a:pPr algn="l"/>
            <a:r>
              <a:rPr lang="en-US" altLang="zh-TW" sz="2400">
                <a:solidFill>
                  <a:srgbClr val="008000"/>
                </a:solidFill>
              </a:rPr>
              <a:t>latest[j]=min{latest[i]-duration of &lt;j,i&gt;}</a:t>
            </a:r>
          </a:p>
        </p:txBody>
      </p:sp>
      <p:sp>
        <p:nvSpPr>
          <p:cNvPr id="110599" name="Text Box 13"/>
          <p:cNvSpPr txBox="1">
            <a:spLocks noChangeArrowheads="1"/>
          </p:cNvSpPr>
          <p:nvPr/>
        </p:nvSpPr>
        <p:spPr bwMode="auto">
          <a:xfrm>
            <a:off x="3529013" y="2954338"/>
            <a:ext cx="77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800">
                <a:solidFill>
                  <a:srgbClr val="008000"/>
                </a:solidFill>
              </a:rPr>
              <a:t>i </a:t>
            </a:r>
            <a:r>
              <a:rPr lang="en-US" altLang="zh-TW" sz="1800">
                <a:solidFill>
                  <a:srgbClr val="008000"/>
                </a:solidFill>
                <a:sym typeface="Symbol" pitchFamily="18" charset="2"/>
              </a:rPr>
              <a:t>s(j)</a:t>
            </a:r>
            <a:endParaRPr lang="en-US" altLang="zh-TW">
              <a:solidFill>
                <a:srgbClr val="008000"/>
              </a:solidFill>
            </a:endParaRPr>
          </a:p>
        </p:txBody>
      </p:sp>
      <p:sp>
        <p:nvSpPr>
          <p:cNvPr id="110600" name="Text Box 14"/>
          <p:cNvSpPr txBox="1">
            <a:spLocks noChangeArrowheads="1"/>
          </p:cNvSpPr>
          <p:nvPr/>
        </p:nvSpPr>
        <p:spPr bwMode="auto">
          <a:xfrm>
            <a:off x="1460500" y="457993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10601" name="Oval 15"/>
          <p:cNvSpPr>
            <a:spLocks noChangeArrowheads="1"/>
          </p:cNvSpPr>
          <p:nvPr/>
        </p:nvSpPr>
        <p:spPr bwMode="auto">
          <a:xfrm>
            <a:off x="4375150" y="2998788"/>
            <a:ext cx="511175" cy="5476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Text Box 16"/>
          <p:cNvSpPr txBox="1">
            <a:spLocks noChangeArrowheads="1"/>
          </p:cNvSpPr>
          <p:nvPr/>
        </p:nvSpPr>
        <p:spPr bwMode="auto">
          <a:xfrm>
            <a:off x="4410075" y="3035300"/>
            <a:ext cx="49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</a:t>
            </a:r>
            <a:r>
              <a:rPr lang="en-US" altLang="zh-TW" sz="2400" baseline="-25000">
                <a:solidFill>
                  <a:schemeClr val="tx1"/>
                </a:solidFill>
              </a:rPr>
              <a:t>i1</a:t>
            </a:r>
            <a:endParaRPr lang="en-US" altLang="zh-TW" sz="2400">
              <a:solidFill>
                <a:schemeClr val="tx1"/>
              </a:solidFill>
            </a:endParaRPr>
          </a:p>
        </p:txBody>
      </p:sp>
      <p:sp>
        <p:nvSpPr>
          <p:cNvPr id="110603" name="Oval 17"/>
          <p:cNvSpPr>
            <a:spLocks noChangeArrowheads="1"/>
          </p:cNvSpPr>
          <p:nvPr/>
        </p:nvSpPr>
        <p:spPr bwMode="auto">
          <a:xfrm>
            <a:off x="4421188" y="4013200"/>
            <a:ext cx="511175" cy="547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Text Box 18"/>
          <p:cNvSpPr txBox="1">
            <a:spLocks noChangeArrowheads="1"/>
          </p:cNvSpPr>
          <p:nvPr/>
        </p:nvSpPr>
        <p:spPr bwMode="auto">
          <a:xfrm>
            <a:off x="4437063" y="4014788"/>
            <a:ext cx="49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</a:t>
            </a:r>
            <a:r>
              <a:rPr lang="en-US" altLang="zh-TW" sz="2400" baseline="-25000">
                <a:solidFill>
                  <a:schemeClr val="tx1"/>
                </a:solidFill>
              </a:rPr>
              <a:t>i2</a:t>
            </a:r>
            <a:endParaRPr lang="en-US" altLang="zh-TW" sz="2400">
              <a:solidFill>
                <a:schemeClr val="tx1"/>
              </a:solidFill>
            </a:endParaRPr>
          </a:p>
        </p:txBody>
      </p:sp>
      <p:sp>
        <p:nvSpPr>
          <p:cNvPr id="110605" name="Oval 19"/>
          <p:cNvSpPr>
            <a:spLocks noChangeArrowheads="1"/>
          </p:cNvSpPr>
          <p:nvPr/>
        </p:nvSpPr>
        <p:spPr bwMode="auto">
          <a:xfrm>
            <a:off x="4456113" y="5407025"/>
            <a:ext cx="511175" cy="547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Text Box 20"/>
          <p:cNvSpPr txBox="1">
            <a:spLocks noChangeArrowheads="1"/>
          </p:cNvSpPr>
          <p:nvPr/>
        </p:nvSpPr>
        <p:spPr bwMode="auto">
          <a:xfrm>
            <a:off x="4471988" y="5408613"/>
            <a:ext cx="49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</a:t>
            </a:r>
            <a:r>
              <a:rPr lang="en-US" altLang="zh-TW" sz="2400" baseline="-25000">
                <a:solidFill>
                  <a:schemeClr val="tx1"/>
                </a:solidFill>
              </a:rPr>
              <a:t>in</a:t>
            </a:r>
            <a:endParaRPr lang="en-US" altLang="zh-TW" sz="2400">
              <a:solidFill>
                <a:schemeClr val="tx1"/>
              </a:solidFill>
            </a:endParaRPr>
          </a:p>
        </p:txBody>
      </p:sp>
      <p:sp>
        <p:nvSpPr>
          <p:cNvPr id="110607" name="Text Box 21"/>
          <p:cNvSpPr txBox="1">
            <a:spLocks noChangeArrowheads="1"/>
          </p:cNvSpPr>
          <p:nvPr/>
        </p:nvSpPr>
        <p:spPr bwMode="auto">
          <a:xfrm>
            <a:off x="4584700" y="4433888"/>
            <a:ext cx="247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solidFill>
                  <a:srgbClr val="008000"/>
                </a:solidFill>
              </a:rPr>
              <a:t>.</a:t>
            </a:r>
          </a:p>
          <a:p>
            <a:r>
              <a:rPr lang="en-US" altLang="zh-TW">
                <a:solidFill>
                  <a:srgbClr val="008000"/>
                </a:solidFill>
              </a:rPr>
              <a:t>.</a:t>
            </a:r>
          </a:p>
          <a:p>
            <a:r>
              <a:rPr lang="en-US" altLang="zh-TW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10608" name="Oval 22"/>
          <p:cNvSpPr>
            <a:spLocks noChangeArrowheads="1"/>
          </p:cNvSpPr>
          <p:nvPr/>
        </p:nvSpPr>
        <p:spPr bwMode="auto">
          <a:xfrm>
            <a:off x="2198688" y="4068763"/>
            <a:ext cx="511175" cy="5476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Text Box 23"/>
          <p:cNvSpPr txBox="1">
            <a:spLocks noChangeArrowheads="1"/>
          </p:cNvSpPr>
          <p:nvPr/>
        </p:nvSpPr>
        <p:spPr bwMode="auto">
          <a:xfrm>
            <a:off x="2265363" y="407035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400">
                <a:solidFill>
                  <a:schemeClr val="tx1"/>
                </a:solidFill>
              </a:rPr>
              <a:t>v</a:t>
            </a:r>
            <a:r>
              <a:rPr lang="en-US" altLang="zh-TW" sz="2400" baseline="-25000">
                <a:solidFill>
                  <a:schemeClr val="tx1"/>
                </a:solidFill>
              </a:rPr>
              <a:t>j</a:t>
            </a:r>
            <a:endParaRPr lang="en-US" altLang="zh-TW" sz="2400">
              <a:solidFill>
                <a:schemeClr val="tx1"/>
              </a:solidFill>
            </a:endParaRPr>
          </a:p>
        </p:txBody>
      </p:sp>
      <p:sp>
        <p:nvSpPr>
          <p:cNvPr id="110610" name="Text Box 27"/>
          <p:cNvSpPr txBox="1">
            <a:spLocks noChangeArrowheads="1"/>
          </p:cNvSpPr>
          <p:nvPr/>
        </p:nvSpPr>
        <p:spPr bwMode="auto">
          <a:xfrm>
            <a:off x="5943600" y="4043363"/>
            <a:ext cx="23828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2800">
                <a:solidFill>
                  <a:srgbClr val="008000"/>
                </a:solidFill>
              </a:rPr>
              <a:t>backward stage</a:t>
            </a:r>
          </a:p>
        </p:txBody>
      </p:sp>
      <p:sp>
        <p:nvSpPr>
          <p:cNvPr id="110611" name="Text Box 28"/>
          <p:cNvSpPr txBox="1">
            <a:spLocks noChangeArrowheads="1"/>
          </p:cNvSpPr>
          <p:nvPr/>
        </p:nvSpPr>
        <p:spPr bwMode="auto">
          <a:xfrm>
            <a:off x="1954213" y="5911850"/>
            <a:ext cx="5372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TW" sz="2800">
                <a:solidFill>
                  <a:schemeClr val="tx1"/>
                </a:solidFill>
              </a:rPr>
              <a:t>if (latest[k] &gt; latest[j]-ptr-&gt;duration)</a:t>
            </a:r>
          </a:p>
          <a:p>
            <a:pPr algn="l"/>
            <a:r>
              <a:rPr lang="en-US" altLang="zh-TW" sz="2800">
                <a:solidFill>
                  <a:schemeClr val="tx1"/>
                </a:solidFill>
              </a:rPr>
              <a:t>    latest[k]=latest[j]-ptr-&gt;duration</a:t>
            </a:r>
          </a:p>
        </p:txBody>
      </p:sp>
      <p:sp>
        <p:nvSpPr>
          <p:cNvPr id="110612" name="Line 29"/>
          <p:cNvSpPr>
            <a:spLocks noChangeShapeType="1"/>
          </p:cNvSpPr>
          <p:nvPr/>
        </p:nvSpPr>
        <p:spPr bwMode="auto">
          <a:xfrm flipV="1">
            <a:off x="2698750" y="3351213"/>
            <a:ext cx="1711325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3" name="Line 30"/>
          <p:cNvSpPr>
            <a:spLocks noChangeShapeType="1"/>
          </p:cNvSpPr>
          <p:nvPr/>
        </p:nvSpPr>
        <p:spPr bwMode="auto">
          <a:xfrm flipV="1">
            <a:off x="2716213" y="4356100"/>
            <a:ext cx="1746250" cy="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4" name="Line 31"/>
          <p:cNvSpPr>
            <a:spLocks noChangeShapeType="1"/>
          </p:cNvSpPr>
          <p:nvPr/>
        </p:nvSpPr>
        <p:spPr bwMode="auto">
          <a:xfrm>
            <a:off x="2681288" y="4532313"/>
            <a:ext cx="1763712" cy="1111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0"/>
            <a:ext cx="8115300" cy="8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000" b="1" u="sng">
                <a:solidFill>
                  <a:schemeClr val="tx2">
                    <a:satMod val="130000"/>
                  </a:schemeClr>
                </a:solidFill>
              </a:rPr>
              <a:t>*Figure 6.43: </a:t>
            </a:r>
            <a:r>
              <a:rPr lang="en-US" altLang="zh-TW" sz="2000" u="sng">
                <a:solidFill>
                  <a:schemeClr val="tx2">
                    <a:satMod val="130000"/>
                  </a:schemeClr>
                </a:solidFill>
              </a:rPr>
              <a:t>Computing latest for AOE network of Figure 6.41(a)(p.314)</a:t>
            </a:r>
            <a:endParaRPr lang="en-US" altLang="zh-TW" sz="2400" b="1" u="sng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11621" name="Picture 4" descr="C:\WINDOWS\TEMP\twuD160.bmp"/>
          <p:cNvPicPr>
            <a:picLocks noChangeAspect="1" noChangeArrowheads="1"/>
          </p:cNvPicPr>
          <p:nvPr/>
        </p:nvPicPr>
        <p:blipFill>
          <a:blip r:embed="rId2"/>
          <a:srcRect l="11993" t="15970" r="26045" b="26596"/>
          <a:stretch>
            <a:fillRect/>
          </a:stretch>
        </p:blipFill>
        <p:spPr bwMode="auto">
          <a:xfrm>
            <a:off x="2198688" y="584200"/>
            <a:ext cx="5589587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2" name="Oval 5"/>
          <p:cNvSpPr>
            <a:spLocks noChangeArrowheads="1"/>
          </p:cNvSpPr>
          <p:nvPr/>
        </p:nvSpPr>
        <p:spPr bwMode="auto">
          <a:xfrm>
            <a:off x="3916363" y="5484813"/>
            <a:ext cx="193675" cy="230187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3" name="Oval 6"/>
          <p:cNvSpPr>
            <a:spLocks noChangeArrowheads="1"/>
          </p:cNvSpPr>
          <p:nvPr/>
        </p:nvSpPr>
        <p:spPr bwMode="auto">
          <a:xfrm>
            <a:off x="5145088" y="4949825"/>
            <a:ext cx="193675" cy="230188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4" name="Oval 7"/>
          <p:cNvSpPr>
            <a:spLocks noChangeArrowheads="1"/>
          </p:cNvSpPr>
          <p:nvPr/>
        </p:nvSpPr>
        <p:spPr bwMode="auto">
          <a:xfrm>
            <a:off x="3921125" y="5330825"/>
            <a:ext cx="193675" cy="230188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5" name="Oval 8"/>
          <p:cNvSpPr>
            <a:spLocks noChangeArrowheads="1"/>
          </p:cNvSpPr>
          <p:nvPr/>
        </p:nvSpPr>
        <p:spPr bwMode="auto">
          <a:xfrm>
            <a:off x="4197350" y="5130800"/>
            <a:ext cx="193675" cy="230188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6" name="Oval 9"/>
          <p:cNvSpPr>
            <a:spLocks noChangeArrowheads="1"/>
          </p:cNvSpPr>
          <p:nvPr/>
        </p:nvSpPr>
        <p:spPr bwMode="auto">
          <a:xfrm>
            <a:off x="4514850" y="5148263"/>
            <a:ext cx="193675" cy="2301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7" name="Oval 10"/>
          <p:cNvSpPr>
            <a:spLocks noChangeArrowheads="1"/>
          </p:cNvSpPr>
          <p:nvPr/>
        </p:nvSpPr>
        <p:spPr bwMode="auto">
          <a:xfrm>
            <a:off x="4814888" y="4813300"/>
            <a:ext cx="193675" cy="230188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8" name="Oval 11"/>
          <p:cNvSpPr>
            <a:spLocks noChangeArrowheads="1"/>
          </p:cNvSpPr>
          <p:nvPr/>
        </p:nvSpPr>
        <p:spPr bwMode="auto">
          <a:xfrm>
            <a:off x="5149850" y="4406900"/>
            <a:ext cx="193675" cy="230188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9" name="Oval 12"/>
          <p:cNvSpPr>
            <a:spLocks noChangeArrowheads="1"/>
          </p:cNvSpPr>
          <p:nvPr/>
        </p:nvSpPr>
        <p:spPr bwMode="auto">
          <a:xfrm>
            <a:off x="5414963" y="4619625"/>
            <a:ext cx="193675" cy="230188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0" name="Oval 13"/>
          <p:cNvSpPr>
            <a:spLocks noChangeArrowheads="1"/>
          </p:cNvSpPr>
          <p:nvPr/>
        </p:nvSpPr>
        <p:spPr bwMode="auto">
          <a:xfrm>
            <a:off x="5732463" y="4284663"/>
            <a:ext cx="193675" cy="2301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1" name="Oval 14"/>
          <p:cNvSpPr>
            <a:spLocks noChangeArrowheads="1"/>
          </p:cNvSpPr>
          <p:nvPr/>
        </p:nvSpPr>
        <p:spPr bwMode="auto">
          <a:xfrm>
            <a:off x="6049963" y="4302125"/>
            <a:ext cx="193675" cy="230188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590550"/>
            <a:ext cx="8191500" cy="5445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000" b="1" u="sng">
                <a:solidFill>
                  <a:schemeClr val="tx2">
                    <a:satMod val="130000"/>
                  </a:schemeClr>
                </a:solidFill>
              </a:rPr>
              <a:t>*Figure 6.43(continued):</a:t>
            </a:r>
            <a:r>
              <a:rPr lang="en-US" altLang="zh-TW" sz="2000" u="sng">
                <a:solidFill>
                  <a:schemeClr val="tx2">
                    <a:satMod val="130000"/>
                  </a:schemeClr>
                </a:solidFill>
              </a:rPr>
              <a:t>Computing latest of AOE network of Figure 6.41(a)</a:t>
            </a:r>
            <a:br>
              <a:rPr lang="en-US" altLang="zh-TW" sz="2000" u="sng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TW" sz="2000" u="sng">
                <a:solidFill>
                  <a:schemeClr val="tx2">
                    <a:satMod val="130000"/>
                  </a:schemeClr>
                </a:solidFill>
              </a:rPr>
              <a:t>(p.315)</a:t>
            </a:r>
            <a:endParaRPr lang="en-US" altLang="zh-TW" sz="240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45" name="Text Box 3"/>
          <p:cNvSpPr txBox="1">
            <a:spLocks noChangeArrowheads="1"/>
          </p:cNvSpPr>
          <p:nvPr/>
        </p:nvSpPr>
        <p:spPr bwMode="auto">
          <a:xfrm>
            <a:off x="942975" y="1128713"/>
            <a:ext cx="797242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latest[8]=earliest[8]=18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latest[6]=min{earliest[8] - 2}=16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latest[7]=min{earliest[8] - 4}=14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latest[4]=min{earliest[6] - 9;earliest[7] -7}= 7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latest[1]=min{earliest[4] - 1}=6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latest[2]=min{earliest[4] - 1}=6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latest[5]=min{earliest[7] - 4}=10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latest[3]=min{earliest[5] - 2}=8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        latest[0]=min{earliest[1] - 6;earliest[2]- 4; earliest[3] -5}=0</a:t>
            </a:r>
            <a:br>
              <a:rPr lang="en-US" altLang="zh-TW" sz="2400">
                <a:solidFill>
                  <a:schemeClr val="tx2"/>
                </a:solidFill>
                <a:ea typeface="新細明體" charset="-120"/>
              </a:rPr>
            </a:br>
            <a:r>
              <a:rPr lang="en-US" altLang="zh-TW">
                <a:solidFill>
                  <a:schemeClr val="tx2"/>
                </a:solidFill>
                <a:ea typeface="新細明體" charset="-120"/>
              </a:rPr>
              <a:t>(c)Computation of latest from Equation (6.4) using a reverse topological order</a:t>
            </a:r>
            <a:br>
              <a:rPr lang="en-US" altLang="zh-TW">
                <a:solidFill>
                  <a:schemeClr val="tx2"/>
                </a:solidFill>
                <a:ea typeface="新細明體" charset="-120"/>
              </a:rPr>
            </a:br>
            <a:endParaRPr lang="en-US" altLang="zh-TW">
              <a:solidFill>
                <a:schemeClr val="tx2"/>
              </a:solidFill>
              <a:ea typeface="新細明體" charset="-12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2126</TotalTime>
  <Words>8397</Words>
  <Application>Microsoft Office PowerPoint</Application>
  <PresentationFormat>On-screen Show (4:3)</PresentationFormat>
  <Paragraphs>2027</Paragraphs>
  <Slides>124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124</vt:i4>
      </vt:variant>
    </vt:vector>
  </HeadingPairs>
  <TitlesOfParts>
    <vt:vector size="133" baseType="lpstr">
      <vt:lpstr>Courier New</vt:lpstr>
      <vt:lpstr>Gill Sans MT</vt:lpstr>
      <vt:lpstr>Monotype Sorts</vt:lpstr>
      <vt:lpstr>Times New Roman</vt:lpstr>
      <vt:lpstr>Verdana</vt:lpstr>
      <vt:lpstr>Wingdings 2</vt:lpstr>
      <vt:lpstr>Solstice</vt:lpstr>
      <vt:lpstr>方程式</vt:lpstr>
      <vt:lpstr>文件</vt:lpstr>
      <vt:lpstr> CHAPTER 6             GRAPHS                </vt:lpstr>
      <vt:lpstr>PowerPoint Presentation</vt:lpstr>
      <vt:lpstr>PowerPoint Presentation</vt:lpstr>
      <vt:lpstr>PowerPoint Presentation</vt:lpstr>
      <vt:lpstr>PowerPoint Presentation</vt:lpstr>
      <vt:lpstr>Figure 6.3</vt:lpstr>
      <vt:lpstr>Subgraph and Path</vt:lpstr>
      <vt:lpstr>Figure 6.4: subgraphs of G1 and G3  (p.261) </vt:lpstr>
      <vt:lpstr>Simple Path and Style</vt:lpstr>
      <vt:lpstr>PowerPoint Presentation</vt:lpstr>
      <vt:lpstr>Connected Component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Interesting Operations</vt:lpstr>
      <vt:lpstr>Compact Representation</vt:lpstr>
      <vt:lpstr>Figure 6.10: Inverse adjacency list for G3</vt:lpstr>
      <vt:lpstr>Figure 6.11: Alternate node structure for adjacency lists (p.267)</vt:lpstr>
      <vt:lpstr>Figure 6.12: Orthogonal representation for graph G3(p.268)</vt:lpstr>
      <vt:lpstr>Figure 6.13:Alternate order adjacency list for G1 (p.268)</vt:lpstr>
      <vt:lpstr>Adjacency Multilists</vt:lpstr>
      <vt:lpstr>Example for Adjacency Multlists</vt:lpstr>
      <vt:lpstr>Adjacency Multilists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*Program 6.5: Initializaiton of dfn and low (p.282)</vt:lpstr>
      <vt:lpstr>*Program 6.4: Determining dfn and low (p.282)</vt:lpstr>
      <vt:lpstr>*Program 6.6: Biconnected components of a graph (p.283)</vt:lpstr>
      <vt:lpstr>      if(dfn[w] &lt; 0) {/* w has not been visited */             bicon(w, u);             low[u] = MIN2(low[u], low[w]);             if (low[w] &gt;= dfn[u] ){ articulation point                 printf(“New biconnected component: “);                 do { /* delete edge from stack */                      delete(&amp;top, &amp;x, &amp;y);                      printf(“ &lt;%d, %d&gt;” , x, y);                  }  while (!(( x = = u) &amp;&amp; (y = = w)));                  printf(“\n”);               }            }           else if (w != v)  low[u] = MIN2(low[u], dfn[w]);        }     }</vt:lpstr>
      <vt:lpstr>PowerPoint Presentation</vt:lpstr>
      <vt:lpstr>PowerPoint Presentation</vt:lpstr>
      <vt:lpstr>PowerPoint Presentation</vt:lpstr>
      <vt:lpstr>Examples for Kruskal’s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Sollin’s Algorithm</vt:lpstr>
      <vt:lpstr>*Figure 6.29: Graph and shortest paths from v0 (p.293)</vt:lpstr>
      <vt:lpstr>PowerPoint Presentation</vt:lpstr>
      <vt:lpstr>PowerPoint Presentation</vt:lpstr>
      <vt:lpstr>PowerPoint Presentation</vt:lpstr>
      <vt:lpstr>Example for the Shortest Path (Continued)</vt:lpstr>
      <vt:lpstr>PowerPoint Presentation</vt:lpstr>
      <vt:lpstr>PowerPoint Presentation</vt:lpstr>
      <vt:lpstr>PowerPoint Presentation</vt:lpstr>
      <vt:lpstr>All Pairs Shortest Paths</vt:lpstr>
      <vt:lpstr>PowerPoint Presentation</vt:lpstr>
      <vt:lpstr>PowerPoint Presentation</vt:lpstr>
      <vt:lpstr>PowerPoint Presentation</vt:lpstr>
      <vt:lpstr>* Figure 6.33: Directed graph and its cost matrix (p.299)</vt:lpstr>
      <vt:lpstr>PowerPoint Presentation</vt:lpstr>
      <vt:lpstr>PowerPoint Presentation</vt:lpstr>
      <vt:lpstr>Activity on Vertex (AOV) Network </vt:lpstr>
      <vt:lpstr>*Figure 6.38: An AOV network (p.305)</vt:lpstr>
      <vt:lpstr>*Program 6.13: Topological sort (p.306)  </vt:lpstr>
      <vt:lpstr>*Figure 6.39:Simulation of Program 6.13 on an AOV  network (p.306)</vt:lpstr>
      <vt:lpstr>Issues in Data Structure Consideration</vt:lpstr>
      <vt:lpstr>*Figure 6.40:Adjacency list representation of Figure 6.30(a) (p.309) </vt:lpstr>
      <vt:lpstr>*(p.307) </vt:lpstr>
      <vt:lpstr>*Program 6.14: Topological sort (p.308)</vt:lpstr>
      <vt:lpstr>Continued</vt:lpstr>
      <vt:lpstr>Activity on Edge (AOE) Networks</vt:lpstr>
      <vt:lpstr>*Figure 6.41:An AOE network(p.310)</vt:lpstr>
      <vt:lpstr>Application of AOE Network</vt:lpstr>
      <vt:lpstr>other factors</vt:lpstr>
      <vt:lpstr>PowerPoint Presentation</vt:lpstr>
      <vt:lpstr>Determine Critical Paths</vt:lpstr>
      <vt:lpstr>Calculation of Earliest Times</vt:lpstr>
      <vt:lpstr>PowerPoint Presentation</vt:lpstr>
      <vt:lpstr>*Figure 6.42:Computing earliest from topological sort (p.313)</vt:lpstr>
      <vt:lpstr>PowerPoint Presentation</vt:lpstr>
      <vt:lpstr>*Figure 6.43: Computing latest for AOE network of Figure 6.41(a)(p.314)</vt:lpstr>
      <vt:lpstr>*Figure 6.43(continued):Computing latest of AOE network of Figure 6.41(a) (p.315)</vt:lpstr>
      <vt:lpstr>*Figure 6.44:Early, late and critical values(p.316)</vt:lpstr>
      <vt:lpstr>*Figure 6.45:Graph with noncritical activities deleted (p.316)</vt:lpstr>
      <vt:lpstr>*Figure 6.46: AOE network with unreachable activities (p.317)</vt:lpstr>
      <vt:lpstr>*Figure 6.47: an AOE network(p.317)</vt:lpstr>
      <vt:lpstr>Insertion sort</vt:lpstr>
      <vt:lpstr>PowerPoint Presentation</vt:lpstr>
      <vt:lpstr>Radix 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</vt:lpstr>
      <vt:lpstr>PowerPoint Presentation</vt:lpstr>
      <vt:lpstr>PowerPoint Presentation</vt:lpstr>
      <vt:lpstr>Hashing </vt:lpstr>
      <vt:lpstr>Terminology </vt:lpstr>
      <vt:lpstr>PowerPoint Presentation</vt:lpstr>
      <vt:lpstr>PowerPoint Presentation</vt:lpstr>
      <vt:lpstr>Hash functions</vt:lpstr>
      <vt:lpstr>Static hashing</vt:lpstr>
      <vt:lpstr>Converting keys into integers</vt:lpstr>
      <vt:lpstr>PowerPoint Presentation</vt:lpstr>
      <vt:lpstr>Overflow handling</vt:lpstr>
      <vt:lpstr>PowerPoint Presentation</vt:lpstr>
    </vt:vector>
  </TitlesOfParts>
  <Company>nlg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            GRAPHS</dc:title>
  <dc:creator>mite</dc:creator>
  <cp:lastModifiedBy>Swetha KR</cp:lastModifiedBy>
  <cp:revision>228</cp:revision>
  <cp:lastPrinted>1999-04-12T07:58:38Z</cp:lastPrinted>
  <dcterms:created xsi:type="dcterms:W3CDTF">1998-08-01T03:12:56Z</dcterms:created>
  <dcterms:modified xsi:type="dcterms:W3CDTF">2021-04-18T13:35:29Z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hh_chen@csie.ntu.edu.tw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\\PCLABNT\users\get\Personal</vt:lpwstr>
  </property>
  <property fmtid="{D5CDD505-2E9C-101B-9397-08002B2CF9AE}" pid="22" name="EncodingType">
    <vt:i4>5</vt:i4>
  </property>
</Properties>
</file>